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6" r:id="rId1"/>
  </p:sldMasterIdLst>
  <p:sldIdLst>
    <p:sldId id="256" r:id="rId2"/>
    <p:sldId id="257" r:id="rId3"/>
    <p:sldId id="265" r:id="rId4"/>
    <p:sldId id="258" r:id="rId5"/>
    <p:sldId id="264" r:id="rId6"/>
    <p:sldId id="260" r:id="rId7"/>
    <p:sldId id="259" r:id="rId8"/>
    <p:sldId id="262" r:id="rId9"/>
    <p:sldId id="263" r:id="rId10"/>
    <p:sldId id="261"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64" d="100"/>
          <a:sy n="64" d="100"/>
        </p:scale>
        <p:origin x="4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DDA51639-B2D6-4652-B8C3-1B4C224A7BAF}" type="datetimeFigureOut">
              <a:rPr lang="en-US" smtClean="0"/>
              <a:t>3/23/2026</a:t>
            </a:fld>
            <a:endParaRPr lang="en-US" dirty="0"/>
          </a:p>
        </p:txBody>
      </p:sp>
      <p:sp>
        <p:nvSpPr>
          <p:cNvPr id="5" name="מציין מיקום של כותרת תחתונה 4"/>
          <p:cNvSpPr>
            <a:spLocks noGrp="1"/>
          </p:cNvSpPr>
          <p:nvPr>
            <p:ph type="ftr" sz="quarter" idx="11"/>
          </p:nvPr>
        </p:nvSpPr>
        <p:spPr/>
        <p:txBody>
          <a:bodyPr/>
          <a:lstStyle/>
          <a:p>
            <a:endParaRPr lang="en-US" dirty="0"/>
          </a:p>
        </p:txBody>
      </p:sp>
      <p:sp>
        <p:nvSpPr>
          <p:cNvPr id="6" name="מציין מיקום של מספר שקופית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77855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11A6AA8-A04B-4104-9AE2-BD48D340E27F}" type="datetimeFigureOut">
              <a:rPr lang="en-US" smtClean="0"/>
              <a:t>3/23/2026</a:t>
            </a:fld>
            <a:endParaRPr lang="en-US" dirty="0"/>
          </a:p>
        </p:txBody>
      </p:sp>
      <p:sp>
        <p:nvSpPr>
          <p:cNvPr id="5" name="מציין מיקום של כותרת תחתונה 4"/>
          <p:cNvSpPr>
            <a:spLocks noGrp="1"/>
          </p:cNvSpPr>
          <p:nvPr>
            <p:ph type="ftr" sz="quarter" idx="11"/>
          </p:nvPr>
        </p:nvSpPr>
        <p:spPr/>
        <p:txBody>
          <a:bodyPr/>
          <a:lstStyle/>
          <a:p>
            <a:endParaRPr lang="en-US" dirty="0"/>
          </a:p>
        </p:txBody>
      </p:sp>
      <p:sp>
        <p:nvSpPr>
          <p:cNvPr id="6" name="מציין מיקום של מספר שקופית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71484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4E0BF79-FAC6-4A96-8DE1-F7B82E2E1652}" type="datetimeFigureOut">
              <a:rPr lang="en-US" smtClean="0"/>
              <a:t>3/23/2026</a:t>
            </a:fld>
            <a:endParaRPr lang="en-US" dirty="0"/>
          </a:p>
        </p:txBody>
      </p:sp>
      <p:sp>
        <p:nvSpPr>
          <p:cNvPr id="5" name="מציין מיקום של כותרת תחתונה 4"/>
          <p:cNvSpPr>
            <a:spLocks noGrp="1"/>
          </p:cNvSpPr>
          <p:nvPr>
            <p:ph type="ftr" sz="quarter" idx="11"/>
          </p:nvPr>
        </p:nvSpPr>
        <p:spPr/>
        <p:txBody>
          <a:bodyPr/>
          <a:lstStyle/>
          <a:p>
            <a:endParaRPr lang="en-US" dirty="0"/>
          </a:p>
        </p:txBody>
      </p:sp>
      <p:sp>
        <p:nvSpPr>
          <p:cNvPr id="6" name="מציין מיקום של מספר שקופית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81195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2FF5DD9-2C52-442D-92E2-8072C0C3D7CD}" type="datetimeFigureOut">
              <a:rPr lang="en-US" smtClean="0"/>
              <a:t>3/23/2026</a:t>
            </a:fld>
            <a:endParaRPr lang="en-US" dirty="0"/>
          </a:p>
        </p:txBody>
      </p:sp>
      <p:sp>
        <p:nvSpPr>
          <p:cNvPr id="5" name="מציין מיקום של כותרת תחתונה 4"/>
          <p:cNvSpPr>
            <a:spLocks noGrp="1"/>
          </p:cNvSpPr>
          <p:nvPr>
            <p:ph type="ftr" sz="quarter" idx="11"/>
          </p:nvPr>
        </p:nvSpPr>
        <p:spPr/>
        <p:txBody>
          <a:bodyPr/>
          <a:lstStyle/>
          <a:p>
            <a:endParaRPr lang="en-US" dirty="0"/>
          </a:p>
        </p:txBody>
      </p:sp>
      <p:sp>
        <p:nvSpPr>
          <p:cNvPr id="6" name="מציין מיקום של מספר שקופית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80186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C44961B7-6B89-48AB-966F-622E2788EECC}" type="datetimeFigureOut">
              <a:rPr lang="en-US" smtClean="0"/>
              <a:t>3/23/2026</a:t>
            </a:fld>
            <a:endParaRPr lang="en-US" dirty="0"/>
          </a:p>
        </p:txBody>
      </p:sp>
      <p:sp>
        <p:nvSpPr>
          <p:cNvPr id="5" name="מציין מיקום של כותרת תחתונה 4"/>
          <p:cNvSpPr>
            <a:spLocks noGrp="1"/>
          </p:cNvSpPr>
          <p:nvPr>
            <p:ph type="ftr" sz="quarter" idx="11"/>
          </p:nvPr>
        </p:nvSpPr>
        <p:spPr/>
        <p:txBody>
          <a:bodyPr/>
          <a:lstStyle/>
          <a:p>
            <a:endParaRPr lang="en-US" dirty="0"/>
          </a:p>
        </p:txBody>
      </p:sp>
      <p:sp>
        <p:nvSpPr>
          <p:cNvPr id="6" name="מציין מיקום של מספר שקופית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28487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DBD3D6FB-79CC-4683-A046-BBE785BA1BED}" type="datetimeFigureOut">
              <a:rPr lang="en-US" smtClean="0"/>
              <a:t>3/23/2026</a:t>
            </a:fld>
            <a:endParaRPr lang="en-US" dirty="0"/>
          </a:p>
        </p:txBody>
      </p:sp>
      <p:sp>
        <p:nvSpPr>
          <p:cNvPr id="6" name="מציין מיקום של כותרת תחתונה 5"/>
          <p:cNvSpPr>
            <a:spLocks noGrp="1"/>
          </p:cNvSpPr>
          <p:nvPr>
            <p:ph type="ftr" sz="quarter" idx="11"/>
          </p:nvPr>
        </p:nvSpPr>
        <p:spPr/>
        <p:txBody>
          <a:bodyPr/>
          <a:lstStyle/>
          <a:p>
            <a:endParaRPr lang="en-US" dirty="0"/>
          </a:p>
        </p:txBody>
      </p:sp>
      <p:sp>
        <p:nvSpPr>
          <p:cNvPr id="7" name="מציין מיקום של מספר שקופית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8260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9512B3E8-48F1-4B23-8498-D8A04A81EC9C}" type="datetimeFigureOut">
              <a:rPr lang="en-US" smtClean="0"/>
              <a:t>3/23/2026</a:t>
            </a:fld>
            <a:endParaRPr lang="en-US" dirty="0"/>
          </a:p>
        </p:txBody>
      </p:sp>
      <p:sp>
        <p:nvSpPr>
          <p:cNvPr id="8" name="מציין מיקום של כותרת תחתונה 7"/>
          <p:cNvSpPr>
            <a:spLocks noGrp="1"/>
          </p:cNvSpPr>
          <p:nvPr>
            <p:ph type="ftr" sz="quarter" idx="11"/>
          </p:nvPr>
        </p:nvSpPr>
        <p:spPr/>
        <p:txBody>
          <a:bodyPr/>
          <a:lstStyle/>
          <a:p>
            <a:endParaRPr lang="en-US" dirty="0"/>
          </a:p>
        </p:txBody>
      </p:sp>
      <p:sp>
        <p:nvSpPr>
          <p:cNvPr id="9" name="מציין מיקום של מספר שקופית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04305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10B90D90-AA62-404D-A741-635B4370F9CB}" type="datetimeFigureOut">
              <a:rPr lang="en-US" smtClean="0"/>
              <a:t>3/23/2026</a:t>
            </a:fld>
            <a:endParaRPr lang="en-US" dirty="0"/>
          </a:p>
        </p:txBody>
      </p:sp>
      <p:sp>
        <p:nvSpPr>
          <p:cNvPr id="4" name="מציין מיקום של כותרת תחתונה 3"/>
          <p:cNvSpPr>
            <a:spLocks noGrp="1"/>
          </p:cNvSpPr>
          <p:nvPr>
            <p:ph type="ftr" sz="quarter" idx="11"/>
          </p:nvPr>
        </p:nvSpPr>
        <p:spPr/>
        <p:txBody>
          <a:bodyPr/>
          <a:lstStyle/>
          <a:p>
            <a:endParaRPr lang="en-US" dirty="0"/>
          </a:p>
        </p:txBody>
      </p:sp>
      <p:sp>
        <p:nvSpPr>
          <p:cNvPr id="5" name="מציין מיקום של מספר שקופית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63056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A57002E4-6836-46D1-9DBB-3C27C0DD3A89}" type="datetimeFigureOut">
              <a:rPr lang="en-US" smtClean="0"/>
              <a:t>3/23/2026</a:t>
            </a:fld>
            <a:endParaRPr lang="en-US" dirty="0"/>
          </a:p>
        </p:txBody>
      </p:sp>
      <p:sp>
        <p:nvSpPr>
          <p:cNvPr id="3" name="מציין מיקום של כותרת תחתונה 2"/>
          <p:cNvSpPr>
            <a:spLocks noGrp="1"/>
          </p:cNvSpPr>
          <p:nvPr>
            <p:ph type="ftr" sz="quarter" idx="11"/>
          </p:nvPr>
        </p:nvSpPr>
        <p:spPr/>
        <p:txBody>
          <a:bodyPr/>
          <a:lstStyle/>
          <a:p>
            <a:endParaRPr lang="en-US" dirty="0"/>
          </a:p>
        </p:txBody>
      </p:sp>
      <p:sp>
        <p:nvSpPr>
          <p:cNvPr id="4" name="מציין מיקום של מספר שקופית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36296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1CF131DD-A141-4471-BCF9-C6073EDD7E20}" type="datetimeFigureOut">
              <a:rPr lang="en-US" smtClean="0"/>
              <a:t>3/23/2026</a:t>
            </a:fld>
            <a:endParaRPr lang="en-US" dirty="0"/>
          </a:p>
        </p:txBody>
      </p:sp>
      <p:sp>
        <p:nvSpPr>
          <p:cNvPr id="6" name="מציין מיקום של כותרת תחתונה 5"/>
          <p:cNvSpPr>
            <a:spLocks noGrp="1"/>
          </p:cNvSpPr>
          <p:nvPr>
            <p:ph type="ftr" sz="quarter" idx="11"/>
          </p:nvPr>
        </p:nvSpPr>
        <p:spPr/>
        <p:txBody>
          <a:bodyPr/>
          <a:lstStyle/>
          <a:p>
            <a:endParaRPr lang="en-US" dirty="0"/>
          </a:p>
        </p:txBody>
      </p:sp>
      <p:sp>
        <p:nvSpPr>
          <p:cNvPr id="7" name="מציין מיקום של מספר שקופית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28548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AB334A90-EB03-42F3-8859-2C2B2724C058}" type="datetimeFigureOut">
              <a:rPr lang="en-US" smtClean="0"/>
              <a:t>3/23/2026</a:t>
            </a:fld>
            <a:endParaRPr lang="en-US" dirty="0"/>
          </a:p>
        </p:txBody>
      </p:sp>
      <p:sp>
        <p:nvSpPr>
          <p:cNvPr id="6" name="מציין מיקום של כותרת תחתונה 5"/>
          <p:cNvSpPr>
            <a:spLocks noGrp="1"/>
          </p:cNvSpPr>
          <p:nvPr>
            <p:ph type="ftr" sz="quarter" idx="11"/>
          </p:nvPr>
        </p:nvSpPr>
        <p:spPr/>
        <p:txBody>
          <a:bodyPr/>
          <a:lstStyle/>
          <a:p>
            <a:endParaRPr lang="en-US" dirty="0"/>
          </a:p>
        </p:txBody>
      </p:sp>
      <p:sp>
        <p:nvSpPr>
          <p:cNvPr id="7" name="מציין מיקום של מספר שקופית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40746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BC48EC7-AF6A-48D3-8284-14BACBEBDD84}" type="datetimeFigureOut">
              <a:rPr lang="en-US" smtClean="0"/>
              <a:t>3/23/2026</a:t>
            </a:fld>
            <a:endParaRPr lang="en-US" dirty="0"/>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dirty="0"/>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66198928"/>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sldNum="0" hdr="0" ftr="0" dt="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teimatzky.co.il/%D7%A1%D7%95%D7%A4%D7%A8%D7%99%D7%9D/%D7%94%D7%90%D7%98%D7%A7%D7%95%D7%A3+%D7%99%D7%95%D7%9C%D7%99%D7%90%D7%A0%D7%94+%D7%90%D7%99%D7%96%D7%91%D7%9C%D7%94+%D7%95%D7%A7%D7%A8%D7%99%D7%92+/+%D7%93%E2%80%9D%D7%A8+%D7%90%D7%95%D7%9C%D7%99%D7%9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masa.co.il/article/%D7%93%D7%95%D7%91-%D7%94%D7%A7%D7%95%D7%98%D7%91-%D7%A7%D7%A0%D7%95%D7%98-%D7%9E%D7%AA-%D7%91%D7%92%D7%99%D7%9C-%D7%90%D7%A8%D7%91%D7%A2/" TargetMode="External"/><Relationship Id="rId2" Type="http://schemas.openxmlformats.org/officeDocument/2006/relationships/hyperlink" Target="https://simania.co.il/bookdetails.php?item_id=670506&amp;srsltid=AfmBOooIKmoVVME1l97JUujba1V-XDoVBlnVlKYa8aVoAQ3TntqQr518"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265382" y="785090"/>
            <a:ext cx="9762836" cy="2872510"/>
          </a:xfrm>
        </p:spPr>
        <p:txBody>
          <a:bodyPr>
            <a:normAutofit/>
          </a:bodyPr>
          <a:lstStyle/>
          <a:p>
            <a:pPr algn="r"/>
            <a:r>
              <a:rPr lang="he-IL" dirty="0" smtClean="0"/>
              <a:t>הדוב קנוט</a:t>
            </a:r>
            <a:br>
              <a:rPr lang="he-IL" dirty="0" smtClean="0"/>
            </a:br>
            <a:r>
              <a:rPr lang="he-IL" sz="3600" dirty="0" err="1">
                <a:hlinkClick r:id="rId2"/>
              </a:rPr>
              <a:t>האטקוף</a:t>
            </a:r>
            <a:r>
              <a:rPr lang="he-IL" sz="3600" dirty="0">
                <a:hlinkClick r:id="rId2"/>
              </a:rPr>
              <a:t> </a:t>
            </a:r>
            <a:r>
              <a:rPr lang="he-IL" sz="3600" dirty="0" err="1">
                <a:hlinkClick r:id="rId2"/>
              </a:rPr>
              <a:t>יוליאנה</a:t>
            </a:r>
            <a:r>
              <a:rPr lang="he-IL" sz="3600" dirty="0">
                <a:hlinkClick r:id="rId2"/>
              </a:rPr>
              <a:t> איזבלה </a:t>
            </a:r>
            <a:r>
              <a:rPr lang="he-IL" sz="3600" dirty="0" err="1">
                <a:hlinkClick r:id="rId2"/>
              </a:rPr>
              <a:t>וקריג</a:t>
            </a:r>
            <a:r>
              <a:rPr lang="he-IL" sz="3600" dirty="0">
                <a:hlinkClick r:id="rId2"/>
              </a:rPr>
              <a:t> / ד”ר אוליך</a:t>
            </a:r>
            <a:r>
              <a:rPr lang="he-IL" sz="3600" dirty="0" smtClean="0"/>
              <a:t/>
            </a:r>
            <a:br>
              <a:rPr lang="he-IL" sz="3600" dirty="0" smtClean="0"/>
            </a:br>
            <a:r>
              <a:rPr lang="he-IL" sz="3600" dirty="0" smtClean="0"/>
              <a:t/>
            </a:r>
            <a:br>
              <a:rPr lang="he-IL" sz="3600" dirty="0" smtClean="0"/>
            </a:br>
            <a:r>
              <a:rPr lang="he-IL" sz="2400" dirty="0" smtClean="0"/>
              <a:t>הטקסט מופיע בספר הלימוד </a:t>
            </a:r>
            <a:br>
              <a:rPr lang="he-IL" sz="2400" dirty="0" smtClean="0"/>
            </a:br>
            <a:r>
              <a:rPr lang="he-IL" sz="2400" dirty="0" smtClean="0"/>
              <a:t>"הבנתי את הקטע" חלק ג' </a:t>
            </a:r>
            <a:endParaRPr lang="he-IL" sz="2800" dirty="0"/>
          </a:p>
        </p:txBody>
      </p:sp>
      <p:sp>
        <p:nvSpPr>
          <p:cNvPr id="3" name="AutoShape 2" descr="קנוט מאת יוליאנה | סימניה - ספרים, סופרים וחברים"/>
          <p:cNvSpPr>
            <a:spLocks noChangeAspect="1" noChangeArrowheads="1"/>
          </p:cNvSpPr>
          <p:nvPr/>
        </p:nvSpPr>
        <p:spPr bwMode="auto">
          <a:xfrm>
            <a:off x="774411" y="2068944"/>
            <a:ext cx="1588651" cy="158865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e-IL"/>
          </a:p>
        </p:txBody>
      </p:sp>
      <p:pic>
        <p:nvPicPr>
          <p:cNvPr id="4" name="תמונה 3"/>
          <p:cNvPicPr>
            <a:picLocks noChangeAspect="1"/>
          </p:cNvPicPr>
          <p:nvPr/>
        </p:nvPicPr>
        <p:blipFill>
          <a:blip r:embed="rId3"/>
          <a:stretch>
            <a:fillRect/>
          </a:stretch>
        </p:blipFill>
        <p:spPr>
          <a:xfrm>
            <a:off x="260349" y="492989"/>
            <a:ext cx="3849833" cy="5988629"/>
          </a:xfrm>
          <a:prstGeom prst="rect">
            <a:avLst/>
          </a:prstGeom>
        </p:spPr>
      </p:pic>
      <p:sp>
        <p:nvSpPr>
          <p:cNvPr id="5" name="TextBox 4"/>
          <p:cNvSpPr txBox="1"/>
          <p:nvPr/>
        </p:nvSpPr>
        <p:spPr>
          <a:xfrm>
            <a:off x="7305261" y="5506278"/>
            <a:ext cx="4333461" cy="923330"/>
          </a:xfrm>
          <a:prstGeom prst="rect">
            <a:avLst/>
          </a:prstGeom>
          <a:noFill/>
        </p:spPr>
        <p:txBody>
          <a:bodyPr wrap="square" rtlCol="1">
            <a:spAutoFit/>
          </a:bodyPr>
          <a:lstStyle/>
          <a:p>
            <a:pPr algn="r"/>
            <a:r>
              <a:rPr lang="he-IL" dirty="0" smtClean="0"/>
              <a:t>מצגת זו מותאמת לרמת מתחילים פלוס וטרום יסוד כמובן עם תיווך מתאים, במקביל יש הנחיות ותהלכי </a:t>
            </a:r>
            <a:r>
              <a:rPr lang="he-IL" smtClean="0"/>
              <a:t>למידה למורה </a:t>
            </a:r>
            <a:endParaRPr lang="he-IL" dirty="0"/>
          </a:p>
        </p:txBody>
      </p:sp>
    </p:spTree>
    <p:extLst>
      <p:ext uri="{BB962C8B-B14F-4D97-AF65-F5344CB8AC3E}">
        <p14:creationId xmlns:p14="http://schemas.microsoft.com/office/powerpoint/2010/main" val="19184374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064605" y="502458"/>
            <a:ext cx="10131368" cy="3455180"/>
          </a:xfrm>
        </p:spPr>
        <p:txBody>
          <a:bodyPr>
            <a:normAutofit/>
          </a:bodyPr>
          <a:lstStyle/>
          <a:p>
            <a:pPr algn="r"/>
            <a:r>
              <a:rPr lang="he-IL" dirty="0">
                <a:solidFill>
                  <a:schemeClr val="tx1">
                    <a:lumMod val="75000"/>
                    <a:lumOff val="25000"/>
                  </a:schemeClr>
                </a:solidFill>
                <a:latin typeface="+mn-lt"/>
              </a:rPr>
              <a:t>לאחר הדיון </a:t>
            </a:r>
            <a:r>
              <a:rPr lang="he-IL" dirty="0" smtClean="0">
                <a:solidFill>
                  <a:schemeClr val="tx1">
                    <a:lumMod val="75000"/>
                    <a:lumOff val="25000"/>
                  </a:schemeClr>
                </a:solidFill>
                <a:latin typeface="+mn-lt"/>
              </a:rPr>
              <a:t>והשיח הכיתתי יש לחלק </a:t>
            </a:r>
            <a:r>
              <a:rPr lang="he-IL" dirty="0">
                <a:solidFill>
                  <a:schemeClr val="tx1">
                    <a:lumMod val="75000"/>
                    <a:lumOff val="25000"/>
                  </a:schemeClr>
                </a:solidFill>
                <a:latin typeface="+mn-lt"/>
              </a:rPr>
              <a:t>את דפי העבודה של הטקסט </a:t>
            </a:r>
          </a:p>
          <a:p>
            <a:pPr algn="r"/>
            <a:r>
              <a:rPr lang="he-IL" dirty="0">
                <a:solidFill>
                  <a:schemeClr val="tx1">
                    <a:lumMod val="75000"/>
                    <a:lumOff val="25000"/>
                  </a:schemeClr>
                </a:solidFill>
                <a:latin typeface="+mn-lt"/>
              </a:rPr>
              <a:t>ולציין שחלק מהשאלות נעשו בעל פה בדיון שנערך בכיתה </a:t>
            </a:r>
          </a:p>
          <a:p>
            <a:pPr algn="r"/>
            <a:r>
              <a:rPr lang="he-IL" dirty="0">
                <a:solidFill>
                  <a:schemeClr val="tx1">
                    <a:lumMod val="75000"/>
                    <a:lumOff val="25000"/>
                  </a:schemeClr>
                </a:solidFill>
                <a:latin typeface="+mn-lt"/>
              </a:rPr>
              <a:t>ולכן יהיה </a:t>
            </a:r>
            <a:r>
              <a:rPr lang="he-IL" dirty="0" smtClean="0">
                <a:solidFill>
                  <a:schemeClr val="tx1">
                    <a:lumMod val="75000"/>
                    <a:lumOff val="25000"/>
                  </a:schemeClr>
                </a:solidFill>
                <a:latin typeface="+mn-lt"/>
              </a:rPr>
              <a:t>קל </a:t>
            </a:r>
            <a:r>
              <a:rPr lang="he-IL" dirty="0">
                <a:solidFill>
                  <a:schemeClr val="tx1">
                    <a:lumMod val="75000"/>
                    <a:lumOff val="25000"/>
                  </a:schemeClr>
                </a:solidFill>
                <a:latin typeface="+mn-lt"/>
              </a:rPr>
              <a:t>לבצע </a:t>
            </a:r>
            <a:r>
              <a:rPr lang="he-IL" dirty="0" smtClean="0">
                <a:solidFill>
                  <a:schemeClr val="tx1">
                    <a:lumMod val="75000"/>
                    <a:lumOff val="25000"/>
                  </a:schemeClr>
                </a:solidFill>
                <a:latin typeface="+mn-lt"/>
              </a:rPr>
              <a:t>את המשימות</a:t>
            </a:r>
            <a:r>
              <a:rPr lang="he-IL" dirty="0" smtClean="0">
                <a:solidFill>
                  <a:schemeClr val="tx1">
                    <a:lumMod val="75000"/>
                    <a:lumOff val="25000"/>
                  </a:schemeClr>
                </a:solidFill>
              </a:rPr>
              <a:t>, בנוסף בהמשך למצגת זו יש מספר שאלות רב בררה שניתן להציג על הלוח ולענות יחד.</a:t>
            </a:r>
            <a:endParaRPr lang="he-IL" dirty="0">
              <a:solidFill>
                <a:schemeClr val="tx1">
                  <a:lumMod val="75000"/>
                  <a:lumOff val="25000"/>
                </a:schemeClr>
              </a:solidFill>
              <a:latin typeface="+mn-lt"/>
            </a:endParaRPr>
          </a:p>
          <a:p>
            <a:pPr algn="r"/>
            <a:r>
              <a:rPr lang="he-IL" dirty="0" smtClean="0"/>
              <a:t> </a:t>
            </a:r>
            <a:endParaRPr lang="he-IL" dirty="0"/>
          </a:p>
        </p:txBody>
      </p:sp>
      <p:sp>
        <p:nvSpPr>
          <p:cNvPr id="4" name="כותרת משנה 2"/>
          <p:cNvSpPr txBox="1">
            <a:spLocks/>
          </p:cNvSpPr>
          <p:nvPr/>
        </p:nvSpPr>
        <p:spPr>
          <a:xfrm>
            <a:off x="466895" y="3209492"/>
            <a:ext cx="3223492" cy="748146"/>
          </a:xfrm>
          <a:prstGeom prst="rect">
            <a:avLst/>
          </a:prstGeom>
        </p:spPr>
        <p:txBody>
          <a:bodyPr vert="horz" lIns="91440" tIns="45720" rIns="91440" bIns="45720" rtlCol="0">
            <a:normAutofit fontScale="32500" lnSpcReduction="20000"/>
          </a:bodyPr>
          <a:lstStyle>
            <a:lvl1pPr marL="0" indent="0" algn="l" defTabSz="914400" rtl="1"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1"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1"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pPr algn="r"/>
            <a:r>
              <a:rPr lang="he-IL" sz="9300" b="1" dirty="0" smtClean="0">
                <a:solidFill>
                  <a:srgbClr val="0070C0"/>
                </a:solidFill>
              </a:rPr>
              <a:t>בהצלחה</a:t>
            </a:r>
          </a:p>
          <a:p>
            <a:pPr algn="r"/>
            <a:r>
              <a:rPr lang="he-IL" dirty="0" smtClean="0"/>
              <a:t> </a:t>
            </a:r>
            <a:endParaRPr lang="he-IL" dirty="0"/>
          </a:p>
        </p:txBody>
      </p:sp>
      <p:sp>
        <p:nvSpPr>
          <p:cNvPr id="5" name="כותרת משנה 2"/>
          <p:cNvSpPr txBox="1">
            <a:spLocks/>
          </p:cNvSpPr>
          <p:nvPr/>
        </p:nvSpPr>
        <p:spPr>
          <a:xfrm>
            <a:off x="8487551" y="4214605"/>
            <a:ext cx="2932509" cy="407090"/>
          </a:xfrm>
          <a:prstGeom prst="rect">
            <a:avLst/>
          </a:prstGeom>
        </p:spPr>
        <p:txBody>
          <a:bodyPr vert="horz" lIns="91440" tIns="45720" rIns="91440" bIns="45720" rtlCol="0">
            <a:normAutofit fontScale="25000" lnSpcReduction="20000"/>
          </a:bodyPr>
          <a:lstStyle>
            <a:lvl1pPr marL="0" indent="0" algn="l" defTabSz="914400" rtl="1"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1"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1"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1"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pPr algn="r"/>
            <a:r>
              <a:rPr lang="he-IL" sz="8000" b="1" dirty="0" smtClean="0">
                <a:solidFill>
                  <a:schemeClr val="accent4">
                    <a:lumMod val="50000"/>
                  </a:schemeClr>
                </a:solidFill>
              </a:rPr>
              <a:t>קישורים </a:t>
            </a:r>
            <a:r>
              <a:rPr lang="he-IL" sz="8000" b="1" dirty="0" smtClean="0">
                <a:solidFill>
                  <a:schemeClr val="accent4">
                    <a:lumMod val="50000"/>
                  </a:schemeClr>
                </a:solidFill>
              </a:rPr>
              <a:t>למורה</a:t>
            </a:r>
          </a:p>
          <a:p>
            <a:pPr algn="r"/>
            <a:endParaRPr lang="he-IL" sz="2900" b="1" dirty="0" smtClean="0">
              <a:solidFill>
                <a:schemeClr val="accent4">
                  <a:lumMod val="50000"/>
                </a:schemeClr>
              </a:solidFill>
            </a:endParaRPr>
          </a:p>
          <a:p>
            <a:pPr algn="r"/>
            <a:r>
              <a:rPr lang="he-IL" sz="11200" dirty="0" smtClean="0">
                <a:cs typeface="+mj-cs"/>
              </a:rPr>
              <a:t> </a:t>
            </a:r>
            <a:r>
              <a:rPr lang="he-IL" sz="11200" dirty="0" smtClean="0">
                <a:solidFill>
                  <a:srgbClr val="C00000"/>
                </a:solidFill>
                <a:cs typeface="+mj-cs"/>
                <a:hlinkClick r:id="rId2"/>
              </a:rPr>
              <a:t>אתר סימניה</a:t>
            </a:r>
          </a:p>
          <a:p>
            <a:pPr algn="r"/>
            <a:r>
              <a:rPr lang="he-IL" sz="11200" dirty="0" smtClean="0">
                <a:cs typeface="+mj-cs"/>
                <a:hlinkClick r:id="rId2"/>
              </a:rPr>
              <a:t> </a:t>
            </a:r>
            <a:endParaRPr lang="he-IL" sz="11200" dirty="0">
              <a:cs typeface="+mj-cs"/>
            </a:endParaRPr>
          </a:p>
        </p:txBody>
      </p:sp>
      <p:sp>
        <p:nvSpPr>
          <p:cNvPr id="7" name="מלבן 6"/>
          <p:cNvSpPr/>
          <p:nvPr/>
        </p:nvSpPr>
        <p:spPr>
          <a:xfrm>
            <a:off x="5207007" y="5492098"/>
            <a:ext cx="6117380" cy="523220"/>
          </a:xfrm>
          <a:prstGeom prst="rect">
            <a:avLst/>
          </a:prstGeom>
        </p:spPr>
        <p:txBody>
          <a:bodyPr wrap="none">
            <a:spAutoFit/>
          </a:bodyPr>
          <a:lstStyle/>
          <a:p>
            <a:pPr algn="r"/>
            <a:r>
              <a:rPr lang="he-IL" sz="2800" dirty="0">
                <a:solidFill>
                  <a:schemeClr val="accent1">
                    <a:lumMod val="50000"/>
                  </a:schemeClr>
                </a:solidFill>
                <a:hlinkClick r:id="rId3"/>
              </a:rPr>
              <a:t>דוב הקוטב קנוט מת בגיל ארבע - מסע אחר</a:t>
            </a:r>
            <a:endParaRPr lang="he-IL" sz="2800" dirty="0">
              <a:solidFill>
                <a:schemeClr val="accent1">
                  <a:lumMod val="50000"/>
                </a:schemeClr>
              </a:solidFill>
            </a:endParaRPr>
          </a:p>
        </p:txBody>
      </p:sp>
    </p:spTree>
    <p:extLst>
      <p:ext uri="{BB962C8B-B14F-4D97-AF65-F5344CB8AC3E}">
        <p14:creationId xmlns:p14="http://schemas.microsoft.com/office/powerpoint/2010/main" val="2300347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8737600" y="164810"/>
            <a:ext cx="3362036" cy="798657"/>
          </a:xfrm>
        </p:spPr>
        <p:txBody>
          <a:bodyPr/>
          <a:lstStyle/>
          <a:p>
            <a:r>
              <a:rPr lang="he-IL" dirty="0" smtClean="0"/>
              <a:t>שאלות נוספות</a:t>
            </a:r>
            <a:endParaRPr lang="he-IL" dirty="0"/>
          </a:p>
        </p:txBody>
      </p:sp>
      <p:sp>
        <p:nvSpPr>
          <p:cNvPr id="3" name="מציין מיקום תוכן 2"/>
          <p:cNvSpPr>
            <a:spLocks noGrp="1"/>
          </p:cNvSpPr>
          <p:nvPr>
            <p:ph idx="1"/>
          </p:nvPr>
        </p:nvSpPr>
        <p:spPr>
          <a:xfrm>
            <a:off x="10160000" y="1456170"/>
            <a:ext cx="1679862" cy="2284557"/>
          </a:xfrm>
          <a:solidFill>
            <a:schemeClr val="accent2">
              <a:lumMod val="40000"/>
              <a:lumOff val="60000"/>
            </a:schemeClr>
          </a:solidFill>
        </p:spPr>
        <p:txBody>
          <a:bodyPr>
            <a:normAutofit lnSpcReduction="10000"/>
          </a:bodyPr>
          <a:lstStyle/>
          <a:p>
            <a:pPr marL="0" indent="0">
              <a:buNone/>
            </a:pPr>
            <a:r>
              <a:rPr lang="he-IL" sz="2000" dirty="0"/>
              <a:t>מִי הוּא קָנוּט</a:t>
            </a:r>
            <a:r>
              <a:rPr lang="he-IL" sz="2000" dirty="0" smtClean="0"/>
              <a:t>?</a:t>
            </a:r>
          </a:p>
          <a:p>
            <a:pPr marL="0" indent="0">
              <a:buNone/>
            </a:pPr>
            <a:r>
              <a:rPr lang="he-IL" sz="2000" dirty="0" smtClean="0"/>
              <a:t>א</a:t>
            </a:r>
            <a:r>
              <a:rPr lang="he-IL" sz="2000" dirty="0"/>
              <a:t>. כֶּלֶב </a:t>
            </a:r>
            <a:r>
              <a:rPr lang="he-IL" sz="2000" dirty="0" smtClean="0"/>
              <a:t>קָטָן</a:t>
            </a:r>
          </a:p>
          <a:p>
            <a:pPr marL="0" indent="0">
              <a:buNone/>
            </a:pPr>
            <a:r>
              <a:rPr lang="he-IL" sz="2000" dirty="0" smtClean="0"/>
              <a:t>ב</a:t>
            </a:r>
            <a:r>
              <a:rPr lang="he-IL" sz="2000" dirty="0"/>
              <a:t>. דֹּב </a:t>
            </a:r>
            <a:r>
              <a:rPr lang="he-IL" sz="2000" dirty="0" smtClean="0"/>
              <a:t>קֹטֶב</a:t>
            </a:r>
          </a:p>
          <a:p>
            <a:pPr marL="0" indent="0">
              <a:buNone/>
            </a:pPr>
            <a:r>
              <a:rPr lang="he-IL" sz="2000" dirty="0" smtClean="0"/>
              <a:t>ג</a:t>
            </a:r>
            <a:r>
              <a:rPr lang="he-IL" sz="2000" dirty="0"/>
              <a:t>. </a:t>
            </a:r>
            <a:r>
              <a:rPr lang="he-IL" sz="2000" dirty="0" smtClean="0"/>
              <a:t>חָתוּל</a:t>
            </a:r>
          </a:p>
          <a:p>
            <a:pPr marL="0" indent="0">
              <a:buNone/>
            </a:pPr>
            <a:r>
              <a:rPr lang="he-IL" sz="2000" dirty="0" smtClean="0"/>
              <a:t>ד</a:t>
            </a:r>
            <a:r>
              <a:rPr lang="he-IL" sz="2000" dirty="0"/>
              <a:t>. צִפּוֹר </a:t>
            </a:r>
            <a:br>
              <a:rPr lang="he-IL" sz="2000" dirty="0"/>
            </a:br>
            <a:endParaRPr lang="he-IL" dirty="0"/>
          </a:p>
        </p:txBody>
      </p:sp>
      <p:sp>
        <p:nvSpPr>
          <p:cNvPr id="70" name="מציין מיקום תוכן 2"/>
          <p:cNvSpPr txBox="1">
            <a:spLocks/>
          </p:cNvSpPr>
          <p:nvPr/>
        </p:nvSpPr>
        <p:spPr>
          <a:xfrm>
            <a:off x="7527635" y="3589770"/>
            <a:ext cx="2419929" cy="2284557"/>
          </a:xfrm>
          <a:prstGeom prst="rect">
            <a:avLst/>
          </a:prstGeom>
          <a:solidFill>
            <a:schemeClr val="accent2">
              <a:lumMod val="40000"/>
              <a:lumOff val="60000"/>
            </a:schemeClr>
          </a:solidFill>
        </p:spPr>
        <p:txBody>
          <a:bodyPr vert="horz" lIns="91440" tIns="45720" rIns="91440" bIns="45720" rtlCol="1">
            <a:norm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e-IL" sz="2000" dirty="0"/>
              <a:t>הֵיכָן נוֹלַד קָנוּט</a:t>
            </a:r>
            <a:r>
              <a:rPr lang="he-IL" sz="2000" dirty="0" smtClean="0"/>
              <a:t>?</a:t>
            </a:r>
          </a:p>
          <a:p>
            <a:pPr marL="0" indent="0">
              <a:buNone/>
            </a:pPr>
            <a:r>
              <a:rPr lang="he-IL" sz="2000" dirty="0" smtClean="0"/>
              <a:t>א</a:t>
            </a:r>
            <a:r>
              <a:rPr lang="he-IL" sz="2000" dirty="0"/>
              <a:t>. </a:t>
            </a:r>
            <a:r>
              <a:rPr lang="he-IL" sz="2000" dirty="0" smtClean="0"/>
              <a:t>בַּיַּעַר</a:t>
            </a:r>
          </a:p>
          <a:p>
            <a:pPr marL="0" indent="0">
              <a:buNone/>
            </a:pPr>
            <a:r>
              <a:rPr lang="he-IL" sz="2000" dirty="0" smtClean="0"/>
              <a:t>ב</a:t>
            </a:r>
            <a:r>
              <a:rPr lang="he-IL" sz="2000" dirty="0"/>
              <a:t>. בְּגַן חַיּוֹת </a:t>
            </a:r>
            <a:r>
              <a:rPr lang="he-IL" sz="2000" dirty="0" smtClean="0"/>
              <a:t>בְּבֶרְלִין</a:t>
            </a:r>
          </a:p>
          <a:p>
            <a:pPr marL="0" indent="0">
              <a:buNone/>
            </a:pPr>
            <a:r>
              <a:rPr lang="he-IL" sz="2000" dirty="0" smtClean="0"/>
              <a:t>ג</a:t>
            </a:r>
            <a:r>
              <a:rPr lang="he-IL" sz="2000" dirty="0"/>
              <a:t>. בְּבַיִת </a:t>
            </a:r>
            <a:r>
              <a:rPr lang="he-IL" sz="2000" dirty="0" smtClean="0"/>
              <a:t>פְּרָטִי</a:t>
            </a:r>
          </a:p>
          <a:p>
            <a:pPr marL="0" indent="0">
              <a:buNone/>
            </a:pPr>
            <a:r>
              <a:rPr lang="he-IL" sz="2000" dirty="0" smtClean="0"/>
              <a:t>ד</a:t>
            </a:r>
            <a:r>
              <a:rPr lang="he-IL" sz="2000" dirty="0"/>
              <a:t>. בַּמִּדְבָּר</a:t>
            </a:r>
            <a:endParaRPr lang="he-IL" dirty="0"/>
          </a:p>
        </p:txBody>
      </p:sp>
      <p:sp>
        <p:nvSpPr>
          <p:cNvPr id="71" name="מציין מיקום תוכן 2"/>
          <p:cNvSpPr txBox="1">
            <a:spLocks/>
          </p:cNvSpPr>
          <p:nvPr/>
        </p:nvSpPr>
        <p:spPr>
          <a:xfrm>
            <a:off x="4134425" y="3709842"/>
            <a:ext cx="2419929" cy="2284557"/>
          </a:xfrm>
          <a:prstGeom prst="rect">
            <a:avLst/>
          </a:prstGeom>
          <a:solidFill>
            <a:schemeClr val="accent2">
              <a:lumMod val="40000"/>
              <a:lumOff val="60000"/>
            </a:schemeClr>
          </a:solidFill>
        </p:spPr>
        <p:txBody>
          <a:bodyPr vert="horz" lIns="91440" tIns="45720" rIns="91440" bIns="45720" rtlCol="1">
            <a:normAutofit fontScale="92500" lnSpcReduction="20000"/>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e-IL" sz="2000" dirty="0" smtClean="0"/>
              <a:t>מָה </a:t>
            </a:r>
            <a:r>
              <a:rPr lang="he-IL" sz="2000" dirty="0"/>
              <a:t>הַמֶּסֶר שֶׁל הַסִּפּוּר</a:t>
            </a:r>
            <a:r>
              <a:rPr lang="he-IL" sz="2000" dirty="0" smtClean="0"/>
              <a:t>?</a:t>
            </a:r>
          </a:p>
          <a:p>
            <a:pPr marL="0" indent="0">
              <a:buNone/>
            </a:pPr>
            <a:r>
              <a:rPr lang="he-IL" sz="2000" dirty="0" smtClean="0"/>
              <a:t>א</a:t>
            </a:r>
            <a:r>
              <a:rPr lang="he-IL" sz="2000" dirty="0"/>
              <a:t>. לֹא כְּדַאי לְטַפֵּל בְּבַעֲלֵי </a:t>
            </a:r>
            <a:r>
              <a:rPr lang="he-IL" sz="2000" dirty="0" smtClean="0"/>
              <a:t>חַיִּים</a:t>
            </a:r>
          </a:p>
          <a:p>
            <a:pPr marL="0" indent="0">
              <a:buNone/>
            </a:pPr>
            <a:r>
              <a:rPr lang="he-IL" sz="2000" dirty="0" smtClean="0"/>
              <a:t>ב</a:t>
            </a:r>
            <a:r>
              <a:rPr lang="he-IL" sz="2000" dirty="0"/>
              <a:t>. חָשׁוּב לַעֲזֹר </a:t>
            </a:r>
            <a:r>
              <a:rPr lang="he-IL" sz="2000" dirty="0" err="1"/>
              <a:t>וְלִדְאֹג</a:t>
            </a:r>
            <a:r>
              <a:rPr lang="he-IL" sz="2000" dirty="0"/>
              <a:t> </a:t>
            </a:r>
            <a:r>
              <a:rPr lang="he-IL" sz="2000" dirty="0" smtClean="0"/>
              <a:t>לַחַלָּשִׁים</a:t>
            </a:r>
          </a:p>
          <a:p>
            <a:pPr marL="0" indent="0">
              <a:buNone/>
            </a:pPr>
            <a:r>
              <a:rPr lang="he-IL" sz="2000" dirty="0" smtClean="0"/>
              <a:t>ג</a:t>
            </a:r>
            <a:r>
              <a:rPr lang="he-IL" sz="2000" dirty="0"/>
              <a:t>. חַיּוֹת מְסֻכָּנוֹת </a:t>
            </a:r>
            <a:r>
              <a:rPr lang="he-IL" sz="2000" dirty="0" smtClean="0"/>
              <a:t>תָּמִיד</a:t>
            </a:r>
          </a:p>
          <a:p>
            <a:pPr marL="0" indent="0">
              <a:buNone/>
            </a:pPr>
            <a:r>
              <a:rPr lang="he-IL" sz="2000" dirty="0" smtClean="0"/>
              <a:t>ד</a:t>
            </a:r>
            <a:r>
              <a:rPr lang="he-IL" sz="2000" dirty="0"/>
              <a:t>. עָדִיף לְגַדֵּל רַק חַיּוֹת קְטַנּוֹת</a:t>
            </a:r>
            <a:endParaRPr lang="he-IL" dirty="0"/>
          </a:p>
        </p:txBody>
      </p:sp>
      <p:sp>
        <p:nvSpPr>
          <p:cNvPr id="72" name="מציין מיקום תוכן 2"/>
          <p:cNvSpPr txBox="1">
            <a:spLocks/>
          </p:cNvSpPr>
          <p:nvPr/>
        </p:nvSpPr>
        <p:spPr>
          <a:xfrm>
            <a:off x="1904996" y="769503"/>
            <a:ext cx="2419929" cy="2284557"/>
          </a:xfrm>
          <a:prstGeom prst="rect">
            <a:avLst/>
          </a:prstGeom>
          <a:solidFill>
            <a:schemeClr val="accent2">
              <a:lumMod val="40000"/>
              <a:lumOff val="60000"/>
            </a:schemeClr>
          </a:solidFill>
        </p:spPr>
        <p:txBody>
          <a:bodyPr vert="horz" lIns="91440" tIns="45720" rIns="91440" bIns="45720" rtlCol="1">
            <a:norm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e-IL" sz="2000" dirty="0"/>
              <a:t>מִי טִפֵּל בַּקָּנוּט</a:t>
            </a:r>
            <a:r>
              <a:rPr lang="he-IL" sz="2000" dirty="0" smtClean="0"/>
              <a:t>?</a:t>
            </a:r>
          </a:p>
          <a:p>
            <a:pPr marL="0" indent="0">
              <a:buNone/>
            </a:pPr>
            <a:r>
              <a:rPr lang="he-IL" sz="2000" dirty="0" smtClean="0"/>
              <a:t>א</a:t>
            </a:r>
            <a:r>
              <a:rPr lang="he-IL" sz="2000" dirty="0"/>
              <a:t>. </a:t>
            </a:r>
            <a:r>
              <a:rPr lang="he-IL" sz="2000" dirty="0" smtClean="0"/>
              <a:t>יְלָדִים</a:t>
            </a:r>
          </a:p>
          <a:p>
            <a:pPr marL="0" indent="0">
              <a:buNone/>
            </a:pPr>
            <a:r>
              <a:rPr lang="he-IL" sz="2000" dirty="0" smtClean="0"/>
              <a:t>ב</a:t>
            </a:r>
            <a:r>
              <a:rPr lang="he-IL" sz="2000" dirty="0"/>
              <a:t>. </a:t>
            </a:r>
            <a:r>
              <a:rPr lang="he-IL" sz="2000" dirty="0" smtClean="0"/>
              <a:t>הַווטֵרִינָר</a:t>
            </a:r>
          </a:p>
          <a:p>
            <a:pPr marL="0" indent="0">
              <a:buNone/>
            </a:pPr>
            <a:r>
              <a:rPr lang="he-IL" sz="2000" dirty="0" smtClean="0"/>
              <a:t>ג</a:t>
            </a:r>
            <a:r>
              <a:rPr lang="he-IL" sz="2000" dirty="0"/>
              <a:t>. עוֹבֵד בְּגַן </a:t>
            </a:r>
            <a:r>
              <a:rPr lang="he-IL" sz="2000" dirty="0" smtClean="0"/>
              <a:t>הַחַיּוֹת</a:t>
            </a:r>
          </a:p>
          <a:p>
            <a:pPr marL="0" indent="0">
              <a:buNone/>
            </a:pPr>
            <a:r>
              <a:rPr lang="he-IL" sz="2000" dirty="0" smtClean="0"/>
              <a:t>ד</a:t>
            </a:r>
            <a:r>
              <a:rPr lang="he-IL" sz="2000" dirty="0"/>
              <a:t>. הַשְּׁכֵנִים</a:t>
            </a:r>
            <a:endParaRPr lang="he-IL" dirty="0"/>
          </a:p>
        </p:txBody>
      </p:sp>
      <p:sp>
        <p:nvSpPr>
          <p:cNvPr id="73" name="מציין מיקום תוכן 2"/>
          <p:cNvSpPr txBox="1">
            <a:spLocks/>
          </p:cNvSpPr>
          <p:nvPr/>
        </p:nvSpPr>
        <p:spPr>
          <a:xfrm>
            <a:off x="528779" y="3484994"/>
            <a:ext cx="2740894" cy="2740315"/>
          </a:xfrm>
          <a:prstGeom prst="rect">
            <a:avLst/>
          </a:prstGeom>
          <a:solidFill>
            <a:schemeClr val="accent2">
              <a:lumMod val="40000"/>
              <a:lumOff val="60000"/>
            </a:schemeClr>
          </a:solidFill>
        </p:spPr>
        <p:txBody>
          <a:bodyPr vert="horz" lIns="91440" tIns="45720" rIns="91440" bIns="45720" rtlCol="1">
            <a:norm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e-IL" sz="2000" dirty="0"/>
              <a:t>מַדּוּעַ קָנוּט הָפַךְ לִמְפֻרְסָם</a:t>
            </a:r>
            <a:r>
              <a:rPr lang="he-IL" sz="2000" dirty="0" smtClean="0"/>
              <a:t>?</a:t>
            </a:r>
          </a:p>
          <a:p>
            <a:pPr marL="0" indent="0">
              <a:buNone/>
            </a:pPr>
            <a:r>
              <a:rPr lang="he-IL" sz="2000" dirty="0" smtClean="0"/>
              <a:t>א</a:t>
            </a:r>
            <a:r>
              <a:rPr lang="he-IL" sz="2000" dirty="0"/>
              <a:t>. כִּי הוּא הָיָה </a:t>
            </a:r>
            <a:r>
              <a:rPr lang="he-IL" sz="2000" dirty="0" smtClean="0"/>
              <a:t>מְסֻכָּן</a:t>
            </a:r>
          </a:p>
          <a:p>
            <a:pPr marL="0" indent="0">
              <a:buNone/>
            </a:pPr>
            <a:r>
              <a:rPr lang="he-IL" sz="2000" dirty="0" smtClean="0"/>
              <a:t>ב</a:t>
            </a:r>
            <a:r>
              <a:rPr lang="he-IL" sz="2000" dirty="0"/>
              <a:t>. כִּי הוּא הָיָה </a:t>
            </a:r>
            <a:r>
              <a:rPr lang="he-IL" sz="2000" dirty="0" err="1" smtClean="0"/>
              <a:t>מְיֻחָד</a:t>
            </a:r>
            <a:r>
              <a:rPr lang="he-IL" sz="2000" dirty="0" smtClean="0"/>
              <a:t> </a:t>
            </a:r>
            <a:r>
              <a:rPr lang="he-IL" sz="2000" dirty="0"/>
              <a:t>וַאֲנָשִׁים אָהֲבוּ </a:t>
            </a:r>
            <a:r>
              <a:rPr lang="he-IL" sz="2000" dirty="0" smtClean="0"/>
              <a:t>אוֹתוֹ</a:t>
            </a:r>
          </a:p>
          <a:p>
            <a:pPr marL="0" indent="0">
              <a:buNone/>
            </a:pPr>
            <a:r>
              <a:rPr lang="he-IL" sz="2000" dirty="0" smtClean="0"/>
              <a:t>ג</a:t>
            </a:r>
            <a:r>
              <a:rPr lang="he-IL" sz="2000" dirty="0"/>
              <a:t>. כִּי הוּא בָּרַח </a:t>
            </a:r>
            <a:r>
              <a:rPr lang="he-IL" sz="2000" dirty="0" smtClean="0"/>
              <a:t>מֵהַכְּלוּב</a:t>
            </a:r>
          </a:p>
          <a:p>
            <a:pPr marL="0" indent="0">
              <a:buNone/>
            </a:pPr>
            <a:r>
              <a:rPr lang="he-IL" sz="2000" dirty="0" smtClean="0"/>
              <a:t>ד</a:t>
            </a:r>
            <a:r>
              <a:rPr lang="he-IL" sz="2000" dirty="0"/>
              <a:t>. כִּי הוּא הָיָה גָּדוֹל מְאוֹד</a:t>
            </a:r>
            <a:endParaRPr lang="he-IL" dirty="0"/>
          </a:p>
        </p:txBody>
      </p:sp>
      <p:sp>
        <p:nvSpPr>
          <p:cNvPr id="74" name="מציין מיקום תוכן 2"/>
          <p:cNvSpPr txBox="1">
            <a:spLocks/>
          </p:cNvSpPr>
          <p:nvPr/>
        </p:nvSpPr>
        <p:spPr>
          <a:xfrm>
            <a:off x="5957453" y="963466"/>
            <a:ext cx="2419929" cy="2284557"/>
          </a:xfrm>
          <a:prstGeom prst="rect">
            <a:avLst/>
          </a:prstGeom>
          <a:solidFill>
            <a:schemeClr val="accent2">
              <a:lumMod val="40000"/>
              <a:lumOff val="60000"/>
            </a:schemeClr>
          </a:solidFill>
        </p:spPr>
        <p:txBody>
          <a:bodyPr vert="horz" lIns="91440" tIns="45720" rIns="91440" bIns="45720" rtlCol="1">
            <a:norm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e-IL" sz="2000" dirty="0" smtClean="0"/>
              <a:t>מָה </a:t>
            </a:r>
            <a:r>
              <a:rPr lang="he-IL" sz="2000" dirty="0"/>
              <a:t>קָרָה </a:t>
            </a:r>
            <a:r>
              <a:rPr lang="he-IL" sz="2000" dirty="0" smtClean="0"/>
              <a:t>לִקְנוט </a:t>
            </a:r>
            <a:r>
              <a:rPr lang="he-IL" sz="2000" dirty="0"/>
              <a:t>כְּשֶׁהָיָה קָטָן</a:t>
            </a:r>
            <a:r>
              <a:rPr lang="he-IL" sz="2000" dirty="0" smtClean="0"/>
              <a:t>?</a:t>
            </a:r>
          </a:p>
          <a:p>
            <a:pPr marL="0" indent="0">
              <a:buNone/>
            </a:pPr>
            <a:r>
              <a:rPr lang="he-IL" sz="2000" dirty="0" smtClean="0"/>
              <a:t>א</a:t>
            </a:r>
            <a:r>
              <a:rPr lang="he-IL" sz="2000" dirty="0"/>
              <a:t>. הוּא </a:t>
            </a:r>
            <a:r>
              <a:rPr lang="he-IL" sz="2000" dirty="0" smtClean="0"/>
              <a:t>בָּרַח</a:t>
            </a:r>
          </a:p>
          <a:p>
            <a:pPr marL="0" indent="0">
              <a:buNone/>
            </a:pPr>
            <a:r>
              <a:rPr lang="he-IL" sz="2000" dirty="0" smtClean="0"/>
              <a:t>ב</a:t>
            </a:r>
            <a:r>
              <a:rPr lang="he-IL" sz="2000" dirty="0"/>
              <a:t>. הוּא </a:t>
            </a:r>
            <a:r>
              <a:rPr lang="he-IL" sz="2000" dirty="0" smtClean="0"/>
              <a:t>חָלָה</a:t>
            </a:r>
          </a:p>
          <a:p>
            <a:pPr marL="0" indent="0">
              <a:buNone/>
            </a:pPr>
            <a:r>
              <a:rPr lang="he-IL" sz="2000" dirty="0" smtClean="0"/>
              <a:t>ג</a:t>
            </a:r>
            <a:r>
              <a:rPr lang="he-IL" sz="2000" dirty="0"/>
              <a:t>. אִמּוֹ נָטְשָׁה </a:t>
            </a:r>
            <a:r>
              <a:rPr lang="he-IL" sz="2000" dirty="0" smtClean="0"/>
              <a:t>אוֹתוֹ</a:t>
            </a:r>
          </a:p>
          <a:p>
            <a:pPr marL="0" indent="0">
              <a:buNone/>
            </a:pPr>
            <a:r>
              <a:rPr lang="he-IL" sz="2000" dirty="0" smtClean="0"/>
              <a:t>ד</a:t>
            </a:r>
            <a:r>
              <a:rPr lang="he-IL" sz="2000" dirty="0"/>
              <a:t>. הוּא הָלַךְ לְאִבּוּד</a:t>
            </a:r>
            <a:endParaRPr lang="he-IL" dirty="0"/>
          </a:p>
        </p:txBody>
      </p:sp>
    </p:spTree>
    <p:extLst>
      <p:ext uri="{BB962C8B-B14F-4D97-AF65-F5344CB8AC3E}">
        <p14:creationId xmlns:p14="http://schemas.microsoft.com/office/powerpoint/2010/main" val="595895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200650" y="383306"/>
            <a:ext cx="6404839" cy="1067878"/>
          </a:xfrm>
          <a:solidFill>
            <a:schemeClr val="accent2">
              <a:lumMod val="40000"/>
              <a:lumOff val="60000"/>
            </a:schemeClr>
          </a:solidFill>
        </p:spPr>
        <p:txBody>
          <a:bodyPr>
            <a:normAutofit fontScale="90000"/>
          </a:bodyPr>
          <a:lstStyle/>
          <a:p>
            <a:pPr algn="r"/>
            <a:r>
              <a:rPr lang="he-IL" sz="3100" dirty="0" smtClean="0"/>
              <a:t>המילים יוצגו על כרטיסיות הברקה ויוצמדו </a:t>
            </a:r>
            <a:r>
              <a:rPr lang="he-IL" sz="3100" dirty="0"/>
              <a:t>ל</a:t>
            </a:r>
            <a:r>
              <a:rPr lang="he-IL" sz="3100" dirty="0" smtClean="0"/>
              <a:t>לוח </a:t>
            </a:r>
            <a:r>
              <a:rPr lang="he-IL" sz="3200" dirty="0" smtClean="0"/>
              <a:t/>
            </a:r>
            <a:br>
              <a:rPr lang="he-IL" sz="3200" dirty="0" smtClean="0"/>
            </a:br>
            <a:endParaRPr lang="he-IL" sz="3200" dirty="0"/>
          </a:p>
        </p:txBody>
      </p:sp>
      <p:sp>
        <p:nvSpPr>
          <p:cNvPr id="13" name="מציין מיקום תוכן 2"/>
          <p:cNvSpPr txBox="1">
            <a:spLocks/>
          </p:cNvSpPr>
          <p:nvPr/>
        </p:nvSpPr>
        <p:spPr>
          <a:xfrm>
            <a:off x="92363" y="177219"/>
            <a:ext cx="3149597" cy="637309"/>
          </a:xfrm>
          <a:prstGeom prst="rect">
            <a:avLst/>
          </a:prstGeom>
        </p:spPr>
        <p:txBody>
          <a:bodyPr vert="horz" lIns="91440" tIns="45720" rIns="91440" bIns="45720" rtlCol="0">
            <a:normAutofit fontScale="47500" lnSpcReduction="20000"/>
          </a:bodyPr>
          <a:lstStyle>
            <a:lvl1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pPr marL="822960" lvl="3" indent="0">
              <a:buFont typeface="Garamond" pitchFamily="18" charset="0"/>
              <a:buNone/>
            </a:pPr>
            <a:r>
              <a:rPr lang="he-IL" sz="4200" b="1" dirty="0" smtClean="0">
                <a:cs typeface="+mj-cs"/>
              </a:rPr>
              <a:t>הכנה לשונית לטקסט והעשרת אוצר מילים</a:t>
            </a:r>
          </a:p>
          <a:p>
            <a:pPr lvl="3"/>
            <a:endParaRPr lang="he-IL" dirty="0" smtClean="0"/>
          </a:p>
          <a:p>
            <a:pPr lvl="3"/>
            <a:endParaRPr lang="he-IL" dirty="0"/>
          </a:p>
        </p:txBody>
      </p:sp>
      <p:sp>
        <p:nvSpPr>
          <p:cNvPr id="4" name="מלבן מעוגל 3"/>
          <p:cNvSpPr/>
          <p:nvPr/>
        </p:nvSpPr>
        <p:spPr>
          <a:xfrm>
            <a:off x="4636655" y="3015672"/>
            <a:ext cx="2078181"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מעריציו</a:t>
            </a:r>
            <a:endParaRPr lang="he-IL" sz="3600" dirty="0">
              <a:solidFill>
                <a:schemeClr val="tx1"/>
              </a:solidFill>
            </a:endParaRPr>
          </a:p>
        </p:txBody>
      </p:sp>
      <p:sp>
        <p:nvSpPr>
          <p:cNvPr id="18" name="מלבן מעוגל 17"/>
          <p:cNvSpPr/>
          <p:nvPr/>
        </p:nvSpPr>
        <p:spPr>
          <a:xfrm>
            <a:off x="1089892" y="3035298"/>
            <a:ext cx="2539998"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לא מש ממנו </a:t>
            </a:r>
            <a:endParaRPr lang="he-IL" sz="3600" dirty="0">
              <a:solidFill>
                <a:schemeClr val="tx1"/>
              </a:solidFill>
            </a:endParaRPr>
          </a:p>
        </p:txBody>
      </p:sp>
      <p:sp>
        <p:nvSpPr>
          <p:cNvPr id="19" name="מלבן מעוגל 18"/>
          <p:cNvSpPr/>
          <p:nvPr/>
        </p:nvSpPr>
        <p:spPr>
          <a:xfrm>
            <a:off x="2096657" y="2122630"/>
            <a:ext cx="2539998"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אזור מחיה</a:t>
            </a:r>
            <a:endParaRPr lang="he-IL" sz="3600" dirty="0">
              <a:solidFill>
                <a:schemeClr val="tx1"/>
              </a:solidFill>
            </a:endParaRPr>
          </a:p>
        </p:txBody>
      </p:sp>
      <p:sp>
        <p:nvSpPr>
          <p:cNvPr id="20" name="מלבן מעוגל 19"/>
          <p:cNvSpPr/>
          <p:nvPr/>
        </p:nvSpPr>
        <p:spPr>
          <a:xfrm>
            <a:off x="2382982" y="4154052"/>
            <a:ext cx="2539998"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להפליא</a:t>
            </a:r>
            <a:endParaRPr lang="he-IL" sz="3600" dirty="0">
              <a:solidFill>
                <a:schemeClr val="tx1"/>
              </a:solidFill>
            </a:endParaRPr>
          </a:p>
        </p:txBody>
      </p:sp>
      <p:sp>
        <p:nvSpPr>
          <p:cNvPr id="21" name="מלבן מעוגל 20"/>
          <p:cNvSpPr/>
          <p:nvPr/>
        </p:nvSpPr>
        <p:spPr>
          <a:xfrm>
            <a:off x="5449453" y="5140036"/>
            <a:ext cx="2078181"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כינה אותו</a:t>
            </a:r>
            <a:endParaRPr lang="he-IL" sz="3600" dirty="0">
              <a:solidFill>
                <a:schemeClr val="tx1"/>
              </a:solidFill>
            </a:endParaRPr>
          </a:p>
        </p:txBody>
      </p:sp>
      <p:sp>
        <p:nvSpPr>
          <p:cNvPr id="22" name="מלבן מעוגל 21"/>
          <p:cNvSpPr/>
          <p:nvPr/>
        </p:nvSpPr>
        <p:spPr>
          <a:xfrm>
            <a:off x="1863437" y="5268192"/>
            <a:ext cx="2078181"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ללא הרף</a:t>
            </a:r>
            <a:endParaRPr lang="he-IL" sz="3600" dirty="0">
              <a:solidFill>
                <a:schemeClr val="tx1"/>
              </a:solidFill>
            </a:endParaRPr>
          </a:p>
        </p:txBody>
      </p:sp>
      <p:sp>
        <p:nvSpPr>
          <p:cNvPr id="23" name="מלבן מעוגל 22"/>
          <p:cNvSpPr/>
          <p:nvPr/>
        </p:nvSpPr>
        <p:spPr>
          <a:xfrm>
            <a:off x="6179127" y="3987799"/>
            <a:ext cx="2078181"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מסירות</a:t>
            </a:r>
            <a:endParaRPr lang="he-IL" sz="3600" dirty="0">
              <a:solidFill>
                <a:schemeClr val="tx1"/>
              </a:solidFill>
            </a:endParaRPr>
          </a:p>
        </p:txBody>
      </p:sp>
      <p:sp>
        <p:nvSpPr>
          <p:cNvPr id="24" name="מלבן מעוגל 23"/>
          <p:cNvSpPr/>
          <p:nvPr/>
        </p:nvSpPr>
        <p:spPr>
          <a:xfrm>
            <a:off x="6188363" y="2125514"/>
            <a:ext cx="2078181"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לאמץ</a:t>
            </a:r>
            <a:endParaRPr lang="he-IL" sz="3600" dirty="0">
              <a:solidFill>
                <a:schemeClr val="tx1"/>
              </a:solidFill>
            </a:endParaRPr>
          </a:p>
        </p:txBody>
      </p:sp>
      <p:sp>
        <p:nvSpPr>
          <p:cNvPr id="25" name="מלבן מעוגל 24"/>
          <p:cNvSpPr/>
          <p:nvPr/>
        </p:nvSpPr>
        <p:spPr>
          <a:xfrm>
            <a:off x="8636000" y="5287818"/>
            <a:ext cx="2078181"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נותר לבדו</a:t>
            </a:r>
            <a:endParaRPr lang="he-IL" sz="3600" dirty="0">
              <a:solidFill>
                <a:schemeClr val="tx1"/>
              </a:solidFill>
            </a:endParaRPr>
          </a:p>
        </p:txBody>
      </p:sp>
      <p:sp>
        <p:nvSpPr>
          <p:cNvPr id="26" name="מלבן מעוגל 25"/>
          <p:cNvSpPr/>
          <p:nvPr/>
        </p:nvSpPr>
        <p:spPr>
          <a:xfrm>
            <a:off x="9065490" y="4181556"/>
            <a:ext cx="2078181"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נטש</a:t>
            </a:r>
            <a:endParaRPr lang="he-IL" sz="3600" dirty="0">
              <a:solidFill>
                <a:schemeClr val="tx1"/>
              </a:solidFill>
            </a:endParaRPr>
          </a:p>
        </p:txBody>
      </p:sp>
      <p:sp>
        <p:nvSpPr>
          <p:cNvPr id="28" name="מלבן מעוגל 27"/>
          <p:cNvSpPr/>
          <p:nvPr/>
        </p:nvSpPr>
        <p:spPr>
          <a:xfrm>
            <a:off x="9065491" y="3163041"/>
            <a:ext cx="2078181"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חסר ישע</a:t>
            </a:r>
            <a:endParaRPr lang="he-IL" sz="3600" dirty="0">
              <a:solidFill>
                <a:schemeClr val="tx1"/>
              </a:solidFill>
            </a:endParaRPr>
          </a:p>
        </p:txBody>
      </p:sp>
      <p:sp>
        <p:nvSpPr>
          <p:cNvPr id="29" name="מלבן מעוגל 28"/>
          <p:cNvSpPr/>
          <p:nvPr/>
        </p:nvSpPr>
        <p:spPr>
          <a:xfrm>
            <a:off x="9213274" y="1972294"/>
            <a:ext cx="2078181" cy="66963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התנוססה</a:t>
            </a:r>
            <a:endParaRPr lang="he-IL" sz="3600" dirty="0">
              <a:solidFill>
                <a:schemeClr val="tx1"/>
              </a:solidFill>
            </a:endParaRPr>
          </a:p>
        </p:txBody>
      </p:sp>
      <p:sp>
        <p:nvSpPr>
          <p:cNvPr id="3" name="מלבן 2"/>
          <p:cNvSpPr/>
          <p:nvPr/>
        </p:nvSpPr>
        <p:spPr>
          <a:xfrm>
            <a:off x="0" y="1057559"/>
            <a:ext cx="3417454" cy="64163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822960" lvl="3" indent="0" algn="r">
              <a:buNone/>
            </a:pPr>
            <a:r>
              <a:rPr lang="he-IL" sz="1400" dirty="0">
                <a:solidFill>
                  <a:schemeClr val="tx1"/>
                </a:solidFill>
              </a:rPr>
              <a:t>פיגום: "משהו שהכנו מראש עבור הלומדים, מתוך ידיעה שחלק מהם יעזרו בו וחלק לא"</a:t>
            </a:r>
          </a:p>
        </p:txBody>
      </p:sp>
    </p:spTree>
    <p:extLst>
      <p:ext uri="{BB962C8B-B14F-4D97-AF65-F5344CB8AC3E}">
        <p14:creationId xmlns:p14="http://schemas.microsoft.com/office/powerpoint/2010/main" val="20598765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7365998" y="263231"/>
            <a:ext cx="4433455" cy="1140692"/>
          </a:xfrm>
        </p:spPr>
        <p:txBody>
          <a:bodyPr>
            <a:normAutofit/>
          </a:bodyPr>
          <a:lstStyle/>
          <a:p>
            <a:pPr algn="r"/>
            <a:r>
              <a:rPr lang="he-IL" sz="3200" dirty="0" smtClean="0"/>
              <a:t/>
            </a:r>
            <a:br>
              <a:rPr lang="he-IL" sz="3200" dirty="0" smtClean="0"/>
            </a:br>
            <a:endParaRPr lang="he-IL" sz="3200" dirty="0"/>
          </a:p>
        </p:txBody>
      </p:sp>
      <p:sp>
        <p:nvSpPr>
          <p:cNvPr id="13" name="מציין מיקום תוכן 2"/>
          <p:cNvSpPr txBox="1">
            <a:spLocks/>
          </p:cNvSpPr>
          <p:nvPr/>
        </p:nvSpPr>
        <p:spPr>
          <a:xfrm>
            <a:off x="92363" y="177219"/>
            <a:ext cx="3537527" cy="637309"/>
          </a:xfrm>
          <a:prstGeom prst="rect">
            <a:avLst/>
          </a:prstGeom>
          <a:solidFill>
            <a:schemeClr val="accent4">
              <a:lumMod val="20000"/>
              <a:lumOff val="80000"/>
            </a:schemeClr>
          </a:solidFill>
        </p:spPr>
        <p:txBody>
          <a:bodyPr vert="horz" lIns="91440" tIns="45720" rIns="91440" bIns="45720" rtlCol="0">
            <a:normAutofit fontScale="77500" lnSpcReduction="20000"/>
          </a:bodyPr>
          <a:lstStyle>
            <a:lvl1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pPr marL="822960" lvl="3" indent="0">
              <a:buFont typeface="Garamond" pitchFamily="18" charset="0"/>
              <a:buNone/>
            </a:pPr>
            <a:r>
              <a:rPr lang="he-IL" sz="2900" dirty="0" smtClean="0"/>
              <a:t>הכנה לשונית לטקסט והעשרת אוצר המילים</a:t>
            </a:r>
          </a:p>
          <a:p>
            <a:pPr lvl="3"/>
            <a:endParaRPr lang="he-IL" dirty="0" smtClean="0"/>
          </a:p>
          <a:p>
            <a:pPr lvl="3"/>
            <a:endParaRPr lang="he-IL" dirty="0"/>
          </a:p>
        </p:txBody>
      </p:sp>
      <p:sp>
        <p:nvSpPr>
          <p:cNvPr id="4" name="מלבן מעוגל 3"/>
          <p:cNvSpPr/>
          <p:nvPr/>
        </p:nvSpPr>
        <p:spPr>
          <a:xfrm>
            <a:off x="5080000" y="3400215"/>
            <a:ext cx="2078181"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מעריציו</a:t>
            </a:r>
            <a:endParaRPr lang="he-IL" sz="3600" dirty="0">
              <a:solidFill>
                <a:schemeClr val="tx1"/>
              </a:solidFill>
            </a:endParaRPr>
          </a:p>
        </p:txBody>
      </p:sp>
      <p:sp>
        <p:nvSpPr>
          <p:cNvPr id="18" name="מלבן מעוגל 17"/>
          <p:cNvSpPr/>
          <p:nvPr/>
        </p:nvSpPr>
        <p:spPr>
          <a:xfrm>
            <a:off x="1089892" y="3035298"/>
            <a:ext cx="2539998"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לא מש ממנו </a:t>
            </a:r>
            <a:endParaRPr lang="he-IL" sz="3600" dirty="0">
              <a:solidFill>
                <a:schemeClr val="tx1"/>
              </a:solidFill>
            </a:endParaRPr>
          </a:p>
        </p:txBody>
      </p:sp>
      <p:sp>
        <p:nvSpPr>
          <p:cNvPr id="19" name="מלבן מעוגל 18"/>
          <p:cNvSpPr/>
          <p:nvPr/>
        </p:nvSpPr>
        <p:spPr>
          <a:xfrm>
            <a:off x="2096657" y="2122630"/>
            <a:ext cx="2539998"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אזור מחיה</a:t>
            </a:r>
            <a:endParaRPr lang="he-IL" sz="3600" dirty="0">
              <a:solidFill>
                <a:schemeClr val="tx1"/>
              </a:solidFill>
            </a:endParaRPr>
          </a:p>
        </p:txBody>
      </p:sp>
      <p:sp>
        <p:nvSpPr>
          <p:cNvPr id="3" name="מלבן 2"/>
          <p:cNvSpPr/>
          <p:nvPr/>
        </p:nvSpPr>
        <p:spPr>
          <a:xfrm>
            <a:off x="92362" y="1057559"/>
            <a:ext cx="3325091" cy="64163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822960" lvl="3" indent="0" algn="r">
              <a:buNone/>
            </a:pPr>
            <a:r>
              <a:rPr lang="he-IL" sz="1400" dirty="0">
                <a:solidFill>
                  <a:schemeClr val="tx1"/>
                </a:solidFill>
              </a:rPr>
              <a:t>פיגום: "משהו שהכנו מראש עבור הלומדים, מתוך ידיעה שחלק מהם יעזרו בו וחלק לא"</a:t>
            </a:r>
          </a:p>
        </p:txBody>
      </p:sp>
      <p:sp>
        <p:nvSpPr>
          <p:cNvPr id="27" name="מלבן מעוגל 26"/>
          <p:cNvSpPr/>
          <p:nvPr/>
        </p:nvSpPr>
        <p:spPr>
          <a:xfrm>
            <a:off x="990601" y="4106140"/>
            <a:ext cx="2078181"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להפליא</a:t>
            </a:r>
            <a:endParaRPr lang="he-IL" sz="3600" dirty="0">
              <a:solidFill>
                <a:schemeClr val="tx1"/>
              </a:solidFill>
            </a:endParaRPr>
          </a:p>
        </p:txBody>
      </p:sp>
      <p:sp>
        <p:nvSpPr>
          <p:cNvPr id="31" name="מלבן מעוגל 30"/>
          <p:cNvSpPr/>
          <p:nvPr/>
        </p:nvSpPr>
        <p:spPr>
          <a:xfrm>
            <a:off x="2096657" y="5366120"/>
            <a:ext cx="2078181"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ללא הרף</a:t>
            </a:r>
            <a:endParaRPr lang="he-IL" sz="3600" dirty="0">
              <a:solidFill>
                <a:schemeClr val="tx1"/>
              </a:solidFill>
            </a:endParaRPr>
          </a:p>
        </p:txBody>
      </p:sp>
      <p:sp>
        <p:nvSpPr>
          <p:cNvPr id="32" name="מלבן מעוגל 31"/>
          <p:cNvSpPr/>
          <p:nvPr/>
        </p:nvSpPr>
        <p:spPr>
          <a:xfrm>
            <a:off x="3417453" y="4401311"/>
            <a:ext cx="2078181"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כינה אותו</a:t>
            </a:r>
            <a:endParaRPr lang="he-IL" sz="3600" dirty="0">
              <a:solidFill>
                <a:schemeClr val="tx1"/>
              </a:solidFill>
            </a:endParaRPr>
          </a:p>
        </p:txBody>
      </p:sp>
      <p:sp>
        <p:nvSpPr>
          <p:cNvPr id="34" name="מלבן מעוגל 33"/>
          <p:cNvSpPr/>
          <p:nvPr/>
        </p:nvSpPr>
        <p:spPr>
          <a:xfrm>
            <a:off x="5366328" y="5347439"/>
            <a:ext cx="2078181"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מסירות</a:t>
            </a:r>
            <a:endParaRPr lang="he-IL" sz="3600" dirty="0">
              <a:solidFill>
                <a:schemeClr val="tx1"/>
              </a:solidFill>
            </a:endParaRPr>
          </a:p>
        </p:txBody>
      </p:sp>
      <p:sp>
        <p:nvSpPr>
          <p:cNvPr id="35" name="מלבן מעוגל 34"/>
          <p:cNvSpPr/>
          <p:nvPr/>
        </p:nvSpPr>
        <p:spPr>
          <a:xfrm>
            <a:off x="6035964" y="2122629"/>
            <a:ext cx="2078181"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לאמץ </a:t>
            </a:r>
            <a:endParaRPr lang="he-IL" sz="3600" dirty="0">
              <a:solidFill>
                <a:schemeClr val="tx1"/>
              </a:solidFill>
            </a:endParaRPr>
          </a:p>
        </p:txBody>
      </p:sp>
      <p:sp>
        <p:nvSpPr>
          <p:cNvPr id="36" name="מלבן מעוגל 35"/>
          <p:cNvSpPr/>
          <p:nvPr/>
        </p:nvSpPr>
        <p:spPr>
          <a:xfrm>
            <a:off x="6657108" y="4401311"/>
            <a:ext cx="2078181"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נטש</a:t>
            </a:r>
            <a:endParaRPr lang="he-IL" sz="3600" dirty="0">
              <a:solidFill>
                <a:schemeClr val="tx1"/>
              </a:solidFill>
            </a:endParaRPr>
          </a:p>
        </p:txBody>
      </p:sp>
      <p:sp>
        <p:nvSpPr>
          <p:cNvPr id="37" name="מלבן מעוגל 36"/>
          <p:cNvSpPr/>
          <p:nvPr/>
        </p:nvSpPr>
        <p:spPr>
          <a:xfrm>
            <a:off x="9365673" y="3380672"/>
            <a:ext cx="2078181"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חסר ישע</a:t>
            </a:r>
            <a:endParaRPr lang="he-IL" sz="3600" dirty="0">
              <a:solidFill>
                <a:schemeClr val="tx1"/>
              </a:solidFill>
            </a:endParaRPr>
          </a:p>
        </p:txBody>
      </p:sp>
      <p:sp>
        <p:nvSpPr>
          <p:cNvPr id="38" name="מלבן מעוגל 37"/>
          <p:cNvSpPr/>
          <p:nvPr/>
        </p:nvSpPr>
        <p:spPr>
          <a:xfrm>
            <a:off x="9162473" y="2168669"/>
            <a:ext cx="2078181"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התנוססה</a:t>
            </a:r>
            <a:endParaRPr lang="he-IL" sz="3600" dirty="0">
              <a:solidFill>
                <a:schemeClr val="tx1"/>
              </a:solidFill>
            </a:endParaRPr>
          </a:p>
        </p:txBody>
      </p:sp>
      <p:sp>
        <p:nvSpPr>
          <p:cNvPr id="39" name="מלבן מעוגל 38"/>
          <p:cNvSpPr/>
          <p:nvPr/>
        </p:nvSpPr>
        <p:spPr>
          <a:xfrm>
            <a:off x="9047016" y="5262314"/>
            <a:ext cx="2078181" cy="6696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3600" dirty="0" smtClean="0">
                <a:solidFill>
                  <a:schemeClr val="tx1"/>
                </a:solidFill>
              </a:rPr>
              <a:t>נותר לבדו</a:t>
            </a:r>
            <a:endParaRPr lang="he-IL" sz="3600" dirty="0">
              <a:solidFill>
                <a:schemeClr val="tx1"/>
              </a:solidFill>
            </a:endParaRPr>
          </a:p>
        </p:txBody>
      </p:sp>
      <p:sp>
        <p:nvSpPr>
          <p:cNvPr id="20" name="כותרת 1"/>
          <p:cNvSpPr txBox="1">
            <a:spLocks/>
          </p:cNvSpPr>
          <p:nvPr/>
        </p:nvSpPr>
        <p:spPr>
          <a:xfrm>
            <a:off x="4943476" y="401123"/>
            <a:ext cx="6760440" cy="1067878"/>
          </a:xfrm>
          <a:prstGeom prst="rect">
            <a:avLst/>
          </a:prstGeom>
          <a:solidFill>
            <a:schemeClr val="accent2">
              <a:lumMod val="40000"/>
              <a:lumOff val="60000"/>
            </a:schemeClr>
          </a:solidFill>
        </p:spPr>
        <p:txBody>
          <a:bodyPr vert="horz" lIns="91440" tIns="45720" rIns="91440" bIns="45720" rtlCol="1" anchor="ctr">
            <a:normAutofit fontScale="90000"/>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marL="822960" lvl="3" indent="0" algn="r">
              <a:buNone/>
            </a:pPr>
            <a:r>
              <a:rPr lang="he-IL" sz="2800" dirty="0"/>
              <a:t>עבודה בזוגות: כל שני לומדים יבחרו שלוש מילים מתוך אלו ויחברו משפט ויקריאו במליאה</a:t>
            </a:r>
          </a:p>
        </p:txBody>
      </p:sp>
    </p:spTree>
    <p:extLst>
      <p:ext uri="{BB962C8B-B14F-4D97-AF65-F5344CB8AC3E}">
        <p14:creationId xmlns:p14="http://schemas.microsoft.com/office/powerpoint/2010/main" val="25873929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60400" y="249381"/>
            <a:ext cx="2923309" cy="738909"/>
          </a:xfrm>
          <a:solidFill>
            <a:schemeClr val="accent4">
              <a:lumMod val="20000"/>
              <a:lumOff val="80000"/>
            </a:schemeClr>
          </a:solidFill>
        </p:spPr>
        <p:txBody>
          <a:bodyPr>
            <a:noAutofit/>
          </a:bodyPr>
          <a:lstStyle/>
          <a:p>
            <a:r>
              <a:rPr lang="he-IL" sz="2000" b="1" dirty="0" smtClean="0"/>
              <a:t>הכנה רעיונית לטקסט</a:t>
            </a:r>
            <a:br>
              <a:rPr lang="he-IL" sz="2000" b="1" dirty="0" smtClean="0"/>
            </a:br>
            <a:r>
              <a:rPr lang="he-IL" sz="2000" b="1" dirty="0" smtClean="0"/>
              <a:t>הצפת ידע קודם</a:t>
            </a:r>
            <a:endParaRPr lang="he-IL" sz="2000" b="1" dirty="0"/>
          </a:p>
        </p:txBody>
      </p:sp>
      <p:sp>
        <p:nvSpPr>
          <p:cNvPr id="3" name="מציין מיקום תוכן 2"/>
          <p:cNvSpPr>
            <a:spLocks noGrp="1"/>
          </p:cNvSpPr>
          <p:nvPr>
            <p:ph idx="1"/>
          </p:nvPr>
        </p:nvSpPr>
        <p:spPr>
          <a:xfrm>
            <a:off x="2540722" y="1388340"/>
            <a:ext cx="8636000" cy="5366326"/>
          </a:xfrm>
        </p:spPr>
        <p:txBody>
          <a:bodyPr>
            <a:normAutofit fontScale="85000" lnSpcReduction="20000"/>
          </a:bodyPr>
          <a:lstStyle/>
          <a:p>
            <a:pPr>
              <a:lnSpc>
                <a:spcPct val="110000"/>
              </a:lnSpc>
            </a:pPr>
            <a:r>
              <a:rPr lang="he-IL" sz="2800" dirty="0" smtClean="0"/>
              <a:t>הלומדים </a:t>
            </a:r>
            <a:r>
              <a:rPr lang="he-IL" sz="2800" dirty="0"/>
              <a:t>יאמרו מה הם יודעים והמורה </a:t>
            </a:r>
            <a:r>
              <a:rPr lang="he-IL" sz="2800" dirty="0" smtClean="0"/>
              <a:t>תכתוב </a:t>
            </a:r>
            <a:r>
              <a:rPr lang="he-IL" sz="2800" dirty="0"/>
              <a:t>על הלוח, למשל: </a:t>
            </a:r>
          </a:p>
          <a:p>
            <a:pPr>
              <a:lnSpc>
                <a:spcPct val="110000"/>
              </a:lnSpc>
            </a:pPr>
            <a:r>
              <a:rPr lang="he-IL" sz="2800" dirty="0"/>
              <a:t>אזור המחייה של דובים: ספארי או ג'ונגל או יערות</a:t>
            </a:r>
          </a:p>
          <a:p>
            <a:pPr>
              <a:lnSpc>
                <a:spcPct val="110000"/>
              </a:lnSpc>
            </a:pPr>
            <a:r>
              <a:rPr lang="he-IL" sz="2800" dirty="0"/>
              <a:t>מזון –אוכלים ...</a:t>
            </a:r>
          </a:p>
          <a:p>
            <a:pPr>
              <a:lnSpc>
                <a:spcPct val="110000"/>
              </a:lnSpc>
            </a:pPr>
            <a:r>
              <a:rPr lang="he-IL" sz="2800" dirty="0"/>
              <a:t>דובים אוהבים דבש..</a:t>
            </a:r>
          </a:p>
          <a:p>
            <a:pPr>
              <a:lnSpc>
                <a:spcPct val="110000"/>
              </a:lnSpc>
            </a:pPr>
            <a:r>
              <a:rPr lang="he-IL" sz="2800" dirty="0"/>
              <a:t>חיית טרף..</a:t>
            </a:r>
          </a:p>
          <a:p>
            <a:pPr>
              <a:lnSpc>
                <a:spcPct val="110000"/>
              </a:lnSpc>
            </a:pPr>
            <a:r>
              <a:rPr lang="he-IL" sz="2800" dirty="0"/>
              <a:t>אפשר לראות דובים בגן חיות</a:t>
            </a:r>
          </a:p>
          <a:p>
            <a:pPr>
              <a:lnSpc>
                <a:spcPct val="110000"/>
              </a:lnSpc>
            </a:pPr>
            <a:r>
              <a:rPr lang="he-IL" sz="2800" dirty="0"/>
              <a:t>צבעים: דוב לבן, חום שחור...</a:t>
            </a:r>
          </a:p>
          <a:p>
            <a:pPr>
              <a:lnSpc>
                <a:spcPct val="110000"/>
              </a:lnSpc>
            </a:pPr>
            <a:r>
              <a:rPr lang="he-IL" sz="2800" dirty="0"/>
              <a:t>דובים ישנים בחורף</a:t>
            </a:r>
          </a:p>
          <a:p>
            <a:pPr>
              <a:lnSpc>
                <a:spcPct val="110000"/>
              </a:lnSpc>
            </a:pPr>
            <a:r>
              <a:rPr lang="he-IL" sz="2800" dirty="0"/>
              <a:t>יש להם פרווה </a:t>
            </a:r>
          </a:p>
          <a:p>
            <a:pPr>
              <a:lnSpc>
                <a:spcPct val="110000"/>
              </a:lnSpc>
            </a:pPr>
            <a:endParaRPr lang="he-IL" sz="2800" dirty="0"/>
          </a:p>
          <a:p>
            <a:pPr marL="0" indent="0">
              <a:lnSpc>
                <a:spcPct val="110000"/>
              </a:lnSpc>
              <a:buNone/>
            </a:pPr>
            <a:r>
              <a:rPr lang="he-IL" sz="2800" dirty="0" smtClean="0"/>
              <a:t>המורה תכתוב על הלוח את הידע הקודם שהלומדים יאמרו, לתת דגש על מילים חדשות</a:t>
            </a:r>
            <a:endParaRPr lang="he-IL" sz="2800" dirty="0"/>
          </a:p>
          <a:p>
            <a:pPr marL="0" indent="0">
              <a:buNone/>
            </a:pPr>
            <a:endParaRPr lang="he-IL" dirty="0"/>
          </a:p>
        </p:txBody>
      </p:sp>
      <p:sp>
        <p:nvSpPr>
          <p:cNvPr id="4" name="מלבן 3"/>
          <p:cNvSpPr/>
          <p:nvPr/>
        </p:nvSpPr>
        <p:spPr>
          <a:xfrm>
            <a:off x="83272" y="988290"/>
            <a:ext cx="2923309" cy="106218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822960" lvl="3" indent="0" algn="r">
              <a:buNone/>
            </a:pPr>
            <a:r>
              <a:rPr lang="he-IL" sz="1400" dirty="0" smtClean="0">
                <a:solidFill>
                  <a:schemeClr val="tx1"/>
                </a:solidFill>
              </a:rPr>
              <a:t>פיגום: התבססות על ידע מוכר ,דוגמאות </a:t>
            </a:r>
            <a:r>
              <a:rPr lang="he-IL" sz="1400" dirty="0">
                <a:solidFill>
                  <a:schemeClr val="tx1"/>
                </a:solidFill>
              </a:rPr>
              <a:t>והדגמות מקלות על לומדים </a:t>
            </a:r>
            <a:r>
              <a:rPr lang="he-IL" sz="1400" dirty="0" smtClean="0">
                <a:solidFill>
                  <a:schemeClr val="tx1"/>
                </a:solidFill>
              </a:rPr>
              <a:t>בתהליך </a:t>
            </a:r>
            <a:r>
              <a:rPr lang="he-IL" sz="1400" dirty="0">
                <a:solidFill>
                  <a:schemeClr val="tx1"/>
                </a:solidFill>
              </a:rPr>
              <a:t>הלמידה, לפני התנסות באתגר לימודי חדש</a:t>
            </a:r>
          </a:p>
        </p:txBody>
      </p:sp>
      <p:sp>
        <p:nvSpPr>
          <p:cNvPr id="6" name="כותרת 1"/>
          <p:cNvSpPr txBox="1">
            <a:spLocks/>
          </p:cNvSpPr>
          <p:nvPr/>
        </p:nvSpPr>
        <p:spPr>
          <a:xfrm>
            <a:off x="4771883" y="120437"/>
            <a:ext cx="6404839" cy="1067878"/>
          </a:xfrm>
          <a:prstGeom prst="rect">
            <a:avLst/>
          </a:prstGeom>
          <a:solidFill>
            <a:schemeClr val="accent2">
              <a:lumMod val="40000"/>
              <a:lumOff val="60000"/>
            </a:schemeClr>
          </a:solidFill>
        </p:spPr>
        <p:txBody>
          <a:bodyPr vert="horz" lIns="91440" tIns="45720" rIns="91440" bIns="45720" rtlCol="1" anchor="ctr">
            <a:normAutofit fontScale="97500"/>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he-IL" sz="2800" dirty="0">
                <a:solidFill>
                  <a:schemeClr val="accent4">
                    <a:lumMod val="50000"/>
                  </a:schemeClr>
                </a:solidFill>
              </a:rPr>
              <a:t>מה אנחנו כבר יודעים על דובים ?</a:t>
            </a:r>
          </a:p>
        </p:txBody>
      </p:sp>
    </p:spTree>
    <p:extLst>
      <p:ext uri="{BB962C8B-B14F-4D97-AF65-F5344CB8AC3E}">
        <p14:creationId xmlns:p14="http://schemas.microsoft.com/office/powerpoint/2010/main" val="1270209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973455" y="424872"/>
            <a:ext cx="3609570" cy="712124"/>
          </a:xfrm>
        </p:spPr>
        <p:txBody>
          <a:bodyPr>
            <a:normAutofit/>
          </a:bodyPr>
          <a:lstStyle/>
          <a:p>
            <a:r>
              <a:rPr lang="he-IL" sz="3200" dirty="0" smtClean="0"/>
              <a:t>חלוקת הטקסט ללומדים</a:t>
            </a:r>
            <a:endParaRPr lang="he-IL" sz="3200" dirty="0"/>
          </a:p>
        </p:txBody>
      </p:sp>
      <p:sp>
        <p:nvSpPr>
          <p:cNvPr id="3" name="מציין מיקום תוכן 2"/>
          <p:cNvSpPr>
            <a:spLocks noGrp="1"/>
          </p:cNvSpPr>
          <p:nvPr>
            <p:ph idx="1"/>
          </p:nvPr>
        </p:nvSpPr>
        <p:spPr>
          <a:xfrm>
            <a:off x="838199" y="3094181"/>
            <a:ext cx="10716491" cy="3082781"/>
          </a:xfrm>
        </p:spPr>
        <p:txBody>
          <a:bodyPr>
            <a:normAutofit/>
          </a:bodyPr>
          <a:lstStyle/>
          <a:p>
            <a:pPr marL="0" indent="0">
              <a:buNone/>
            </a:pPr>
            <a:endParaRPr lang="he-IL" sz="2400" dirty="0" smtClean="0">
              <a:solidFill>
                <a:schemeClr val="tx1"/>
              </a:solidFill>
            </a:endParaRPr>
          </a:p>
          <a:p>
            <a:pPr marL="0" indent="0">
              <a:buNone/>
            </a:pPr>
            <a:r>
              <a:rPr lang="he-IL" sz="3200" dirty="0" smtClean="0">
                <a:solidFill>
                  <a:schemeClr val="accent4">
                    <a:lumMod val="50000"/>
                  </a:schemeClr>
                </a:solidFill>
              </a:rPr>
              <a:t>על מה לפי דעתכם יהיה מסופר על צפי התמונה? </a:t>
            </a:r>
          </a:p>
          <a:p>
            <a:pPr marL="0" indent="0">
              <a:buNone/>
            </a:pPr>
            <a:endParaRPr lang="he-IL" sz="3200" dirty="0" smtClean="0">
              <a:solidFill>
                <a:schemeClr val="accent4">
                  <a:lumMod val="50000"/>
                </a:schemeClr>
              </a:solidFill>
            </a:endParaRPr>
          </a:p>
          <a:p>
            <a:pPr marL="0" indent="0">
              <a:buNone/>
            </a:pPr>
            <a:r>
              <a:rPr lang="he-IL" sz="2400" dirty="0" smtClean="0"/>
              <a:t>לאפשר ל 5 לומדים לפחות לנחש רק על פי התמונה וכותרת הטקסט...</a:t>
            </a:r>
            <a:endParaRPr lang="he-IL" sz="2400" dirty="0"/>
          </a:p>
        </p:txBody>
      </p:sp>
      <p:sp>
        <p:nvSpPr>
          <p:cNvPr id="4" name="כותרת 1"/>
          <p:cNvSpPr txBox="1">
            <a:spLocks/>
          </p:cNvSpPr>
          <p:nvPr/>
        </p:nvSpPr>
        <p:spPr>
          <a:xfrm>
            <a:off x="182880" y="372947"/>
            <a:ext cx="2923309" cy="738909"/>
          </a:xfrm>
          <a:prstGeom prst="rect">
            <a:avLst/>
          </a:prstGeom>
          <a:solidFill>
            <a:schemeClr val="accent4">
              <a:lumMod val="20000"/>
              <a:lumOff val="80000"/>
            </a:schemeClr>
          </a:solidFill>
        </p:spPr>
        <p:txBody>
          <a:bodyPr vert="horz" lIns="91440" tIns="45720" rIns="91440" bIns="45720" rtlCol="1" anchor="ctr">
            <a:normAutofit fontScale="82500" lnSpcReduction="10000"/>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he-IL" sz="2800" b="1" dirty="0" smtClean="0"/>
              <a:t>הכנה לקריאה והתייחסות לתמונה ולכותרת </a:t>
            </a:r>
            <a:endParaRPr lang="he-IL" sz="2800" b="1" dirty="0"/>
          </a:p>
        </p:txBody>
      </p:sp>
      <p:sp>
        <p:nvSpPr>
          <p:cNvPr id="5" name="מלבן 4"/>
          <p:cNvSpPr/>
          <p:nvPr/>
        </p:nvSpPr>
        <p:spPr>
          <a:xfrm>
            <a:off x="182879" y="1183990"/>
            <a:ext cx="4823229" cy="64163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822960" lvl="3" indent="0">
              <a:buNone/>
            </a:pPr>
            <a:r>
              <a:rPr lang="he-IL" sz="1400" dirty="0" smtClean="0">
                <a:solidFill>
                  <a:schemeClr val="tx1"/>
                </a:solidFill>
              </a:rPr>
              <a:t>פיגום: תמונה היא כלי שעוזר לעשות </a:t>
            </a:r>
            <a:r>
              <a:rPr lang="he-IL" sz="1400" dirty="0">
                <a:solidFill>
                  <a:schemeClr val="tx1"/>
                </a:solidFill>
              </a:rPr>
              <a:t>סדר </a:t>
            </a:r>
            <a:r>
              <a:rPr lang="he-IL" sz="1400" dirty="0" smtClean="0">
                <a:solidFill>
                  <a:schemeClr val="tx1"/>
                </a:solidFill>
              </a:rPr>
              <a:t>ומאפשר </a:t>
            </a:r>
            <a:r>
              <a:rPr lang="he-IL" sz="1400" dirty="0">
                <a:solidFill>
                  <a:schemeClr val="tx1"/>
                </a:solidFill>
              </a:rPr>
              <a:t>לראות </a:t>
            </a:r>
            <a:r>
              <a:rPr lang="he-IL" sz="1400" dirty="0" smtClean="0">
                <a:solidFill>
                  <a:schemeClr val="tx1"/>
                </a:solidFill>
              </a:rPr>
              <a:t>מראש על מה ידובר במיוחד כאשר יש ריבוי </a:t>
            </a:r>
            <a:r>
              <a:rPr lang="he-IL" sz="1400" dirty="0">
                <a:solidFill>
                  <a:schemeClr val="tx1"/>
                </a:solidFill>
              </a:rPr>
              <a:t>מונחים חדשים </a:t>
            </a:r>
            <a:r>
              <a:rPr lang="he-IL" sz="1400" dirty="0" smtClean="0">
                <a:solidFill>
                  <a:schemeClr val="tx1"/>
                </a:solidFill>
              </a:rPr>
              <a:t>ובו תוכן </a:t>
            </a:r>
            <a:r>
              <a:rPr lang="he-IL" sz="1400" dirty="0">
                <a:solidFill>
                  <a:schemeClr val="tx1"/>
                </a:solidFill>
              </a:rPr>
              <a:t>לא מוכר</a:t>
            </a:r>
          </a:p>
        </p:txBody>
      </p:sp>
      <p:sp>
        <p:nvSpPr>
          <p:cNvPr id="6" name="כותרת 1"/>
          <p:cNvSpPr txBox="1">
            <a:spLocks/>
          </p:cNvSpPr>
          <p:nvPr/>
        </p:nvSpPr>
        <p:spPr>
          <a:xfrm>
            <a:off x="5006108" y="1581649"/>
            <a:ext cx="6404839" cy="1067878"/>
          </a:xfrm>
          <a:prstGeom prst="rect">
            <a:avLst/>
          </a:prstGeom>
          <a:solidFill>
            <a:schemeClr val="accent2">
              <a:lumMod val="40000"/>
              <a:lumOff val="60000"/>
            </a:schemeClr>
          </a:solidFill>
        </p:spPr>
        <p:txBody>
          <a:bodyPr vert="horz" lIns="91440" tIns="45720" rIns="91440" bIns="45720" rtlCol="1" anchor="ctr">
            <a:normAutofit fontScale="97500"/>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he-IL" sz="2800" dirty="0"/>
              <a:t>להפנות את הלומדים לתמונה של דוב לבן שמופיעה בטקסט ולכותרת...</a:t>
            </a:r>
          </a:p>
        </p:txBody>
      </p:sp>
    </p:spTree>
    <p:extLst>
      <p:ext uri="{BB962C8B-B14F-4D97-AF65-F5344CB8AC3E}">
        <p14:creationId xmlns:p14="http://schemas.microsoft.com/office/powerpoint/2010/main" val="3490821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83673" y="856210"/>
            <a:ext cx="10058400" cy="1371600"/>
          </a:xfrm>
        </p:spPr>
        <p:txBody>
          <a:bodyPr>
            <a:normAutofit fontScale="90000"/>
          </a:bodyPr>
          <a:lstStyle/>
          <a:p>
            <a:pPr algn="ctr"/>
            <a:r>
              <a:rPr lang="he-IL" dirty="0" smtClean="0"/>
              <a:t/>
            </a:r>
            <a:br>
              <a:rPr lang="he-IL" dirty="0" smtClean="0"/>
            </a:br>
            <a:r>
              <a:rPr lang="he-IL" dirty="0"/>
              <a:t/>
            </a:r>
            <a:br>
              <a:rPr lang="he-IL" dirty="0"/>
            </a:br>
            <a:r>
              <a:rPr lang="he-IL" sz="4000" dirty="0" smtClean="0"/>
              <a:t>קריאת הטקסט על ידי המורה</a:t>
            </a:r>
            <a:br>
              <a:rPr lang="he-IL" sz="4000" dirty="0" smtClean="0"/>
            </a:br>
            <a:r>
              <a:rPr lang="he-IL" sz="3600" dirty="0" smtClean="0"/>
              <a:t/>
            </a:r>
            <a:br>
              <a:rPr lang="he-IL" sz="3600" dirty="0" smtClean="0"/>
            </a:br>
            <a:endParaRPr lang="he-IL" dirty="0"/>
          </a:p>
        </p:txBody>
      </p:sp>
      <p:sp>
        <p:nvSpPr>
          <p:cNvPr id="4" name="כותרת 1"/>
          <p:cNvSpPr txBox="1">
            <a:spLocks/>
          </p:cNvSpPr>
          <p:nvPr/>
        </p:nvSpPr>
        <p:spPr>
          <a:xfrm>
            <a:off x="842818" y="2706254"/>
            <a:ext cx="10340109" cy="3740728"/>
          </a:xfrm>
          <a:prstGeom prst="rect">
            <a:avLst/>
          </a:prstGeom>
        </p:spPr>
        <p:txBody>
          <a:bodyPr vert="horz" lIns="91440" tIns="45720" rIns="91440" bIns="45720" rtlCol="0" anchor="ctr">
            <a:normAutofit fontScale="90000" lnSpcReduction="10000"/>
          </a:bodyPr>
          <a:lstStyle>
            <a:lvl1pPr algn="l" defTabSz="914400" rtl="1"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a:lstStyle>
          <a:p>
            <a:pPr algn="ctr"/>
            <a:endParaRPr lang="he-IL" sz="3600" dirty="0" smtClean="0"/>
          </a:p>
          <a:p>
            <a:pPr algn="ctr"/>
            <a:r>
              <a:rPr lang="he-IL" sz="3600" dirty="0" smtClean="0"/>
              <a:t>שאלות רצף - המורה תשאל את הלומדים לאחר </a:t>
            </a:r>
            <a:r>
              <a:rPr lang="he-IL" sz="3600" dirty="0"/>
              <a:t>קריאת </a:t>
            </a:r>
            <a:r>
              <a:rPr lang="he-IL" sz="3600" dirty="0" smtClean="0"/>
              <a:t>הטקסט. </a:t>
            </a:r>
          </a:p>
          <a:p>
            <a:pPr algn="ctr"/>
            <a:endParaRPr lang="he-IL" dirty="0" smtClean="0">
              <a:solidFill>
                <a:srgbClr val="FFC000"/>
              </a:solidFill>
            </a:endParaRPr>
          </a:p>
          <a:p>
            <a:pPr algn="ctr"/>
            <a:endParaRPr lang="he-IL" dirty="0">
              <a:solidFill>
                <a:srgbClr val="FFC000"/>
              </a:solidFill>
            </a:endParaRPr>
          </a:p>
          <a:p>
            <a:pPr algn="ctr"/>
            <a:r>
              <a:rPr lang="he-IL" dirty="0" smtClean="0">
                <a:solidFill>
                  <a:schemeClr val="accent4">
                    <a:lumMod val="75000"/>
                  </a:schemeClr>
                </a:solidFill>
              </a:rPr>
              <a:t>על מי מדובר בטקסט?</a:t>
            </a:r>
          </a:p>
          <a:p>
            <a:pPr algn="ctr"/>
            <a:r>
              <a:rPr lang="he-IL" dirty="0" smtClean="0">
                <a:solidFill>
                  <a:schemeClr val="accent4">
                    <a:lumMod val="75000"/>
                  </a:schemeClr>
                </a:solidFill>
              </a:rPr>
              <a:t>מה היה בהתחלה? מה קרה לאחר </a:t>
            </a:r>
            <a:r>
              <a:rPr lang="he-IL" dirty="0">
                <a:solidFill>
                  <a:schemeClr val="accent4">
                    <a:lumMod val="75000"/>
                  </a:schemeClr>
                </a:solidFill>
              </a:rPr>
              <a:t>מכן ? </a:t>
            </a:r>
            <a:endParaRPr lang="he-IL" dirty="0" smtClean="0">
              <a:solidFill>
                <a:schemeClr val="accent4">
                  <a:lumMod val="75000"/>
                </a:schemeClr>
              </a:solidFill>
            </a:endParaRPr>
          </a:p>
          <a:p>
            <a:pPr algn="ctr"/>
            <a:r>
              <a:rPr lang="he-IL" dirty="0" smtClean="0">
                <a:solidFill>
                  <a:schemeClr val="accent4">
                    <a:lumMod val="75000"/>
                  </a:schemeClr>
                </a:solidFill>
              </a:rPr>
              <a:t>ומה קרה בסוף? </a:t>
            </a:r>
            <a:endParaRPr lang="he-IL" dirty="0">
              <a:solidFill>
                <a:schemeClr val="accent4">
                  <a:lumMod val="75000"/>
                </a:schemeClr>
              </a:solidFill>
            </a:endParaRPr>
          </a:p>
        </p:txBody>
      </p:sp>
      <p:sp>
        <p:nvSpPr>
          <p:cNvPr id="5" name="מציין מיקום תוכן 2"/>
          <p:cNvSpPr txBox="1">
            <a:spLocks/>
          </p:cNvSpPr>
          <p:nvPr/>
        </p:nvSpPr>
        <p:spPr>
          <a:xfrm>
            <a:off x="92363" y="177219"/>
            <a:ext cx="5310910" cy="1097399"/>
          </a:xfrm>
          <a:prstGeom prst="rect">
            <a:avLst/>
          </a:prstGeom>
          <a:solidFill>
            <a:schemeClr val="accent4">
              <a:lumMod val="20000"/>
              <a:lumOff val="80000"/>
            </a:schemeClr>
          </a:solidFill>
        </p:spPr>
        <p:txBody>
          <a:bodyPr vert="horz" lIns="91440" tIns="45720" rIns="91440" bIns="45720" rtlCol="0">
            <a:normAutofit fontScale="92500" lnSpcReduction="20000"/>
          </a:bodyPr>
          <a:lstStyle>
            <a:lvl1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pPr marL="822960" lvl="3" indent="0">
              <a:buNone/>
            </a:pPr>
            <a:r>
              <a:rPr lang="he-IL" sz="2400" dirty="0" smtClean="0"/>
              <a:t>הלומדים </a:t>
            </a:r>
            <a:r>
              <a:rPr lang="he-IL" sz="2400" dirty="0"/>
              <a:t>ישמעו קריאה נכונה ומוטעמת המדגישה סימני פיסוק ודיוק נכון של המילים וכמובן ישמעו שטף קריאה</a:t>
            </a:r>
            <a:r>
              <a:rPr lang="he-IL" sz="1800" dirty="0"/>
              <a:t/>
            </a:r>
            <a:br>
              <a:rPr lang="he-IL" sz="1800" dirty="0"/>
            </a:br>
            <a:endParaRPr lang="he-IL" dirty="0"/>
          </a:p>
        </p:txBody>
      </p:sp>
      <p:sp>
        <p:nvSpPr>
          <p:cNvPr id="7" name="מלבן 6"/>
          <p:cNvSpPr/>
          <p:nvPr/>
        </p:nvSpPr>
        <p:spPr>
          <a:xfrm>
            <a:off x="0" y="1148077"/>
            <a:ext cx="2923309" cy="106218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822960" lvl="3" indent="0" algn="r">
              <a:buNone/>
            </a:pPr>
            <a:r>
              <a:rPr lang="he-IL" sz="1400" dirty="0" smtClean="0">
                <a:solidFill>
                  <a:schemeClr val="tx1"/>
                </a:solidFill>
              </a:rPr>
              <a:t>פיגום: הבנת סדר האירועים בטקסט מסייעת ללומד להתמצא ולהבין את ההתרחשות </a:t>
            </a:r>
            <a:endParaRPr lang="he-IL" sz="1400" dirty="0">
              <a:solidFill>
                <a:schemeClr val="tx1"/>
              </a:solidFill>
            </a:endParaRPr>
          </a:p>
        </p:txBody>
      </p:sp>
    </p:spTree>
    <p:extLst>
      <p:ext uri="{BB962C8B-B14F-4D97-AF65-F5344CB8AC3E}">
        <p14:creationId xmlns:p14="http://schemas.microsoft.com/office/powerpoint/2010/main" val="25825377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017155" y="1930400"/>
            <a:ext cx="9567718" cy="3463636"/>
          </a:xfrm>
        </p:spPr>
        <p:txBody>
          <a:bodyPr>
            <a:normAutofit fontScale="32500" lnSpcReduction="20000"/>
          </a:bodyPr>
          <a:lstStyle/>
          <a:p>
            <a:pPr algn="r"/>
            <a:endParaRPr lang="he-IL" sz="6400" cap="none" spc="0" dirty="0" smtClean="0">
              <a:solidFill>
                <a:schemeClr val="tx1">
                  <a:lumMod val="85000"/>
                  <a:lumOff val="15000"/>
                </a:schemeClr>
              </a:solidFill>
            </a:endParaRPr>
          </a:p>
          <a:p>
            <a:pPr algn="r"/>
            <a:r>
              <a:rPr lang="he-IL" sz="6400" cap="none" spc="0" dirty="0" smtClean="0">
                <a:solidFill>
                  <a:schemeClr val="tx1">
                    <a:lumMod val="85000"/>
                    <a:lumOff val="15000"/>
                  </a:schemeClr>
                </a:solidFill>
              </a:rPr>
              <a:t>בשורות </a:t>
            </a:r>
            <a:r>
              <a:rPr lang="he-IL" sz="6400" cap="none" spc="0" dirty="0">
                <a:solidFill>
                  <a:schemeClr val="tx1">
                    <a:lumMod val="85000"/>
                    <a:lumOff val="15000"/>
                  </a:schemeClr>
                </a:solidFill>
              </a:rPr>
              <a:t>2-3 </a:t>
            </a:r>
            <a:r>
              <a:rPr lang="he-IL" sz="6400" cap="none" spc="0" dirty="0" smtClean="0">
                <a:solidFill>
                  <a:schemeClr val="tx1">
                    <a:lumMod val="85000"/>
                    <a:lumOff val="15000"/>
                  </a:schemeClr>
                </a:solidFill>
              </a:rPr>
              <a:t>כתוב: </a:t>
            </a:r>
            <a:r>
              <a:rPr lang="he-IL" sz="6400" cap="none" spc="0" dirty="0">
                <a:solidFill>
                  <a:schemeClr val="tx1">
                    <a:lumMod val="85000"/>
                    <a:lumOff val="15000"/>
                  </a:schemeClr>
                </a:solidFill>
              </a:rPr>
              <a:t>"איש לא הבין מדוע היא עשתה זאת",</a:t>
            </a:r>
          </a:p>
          <a:p>
            <a:pPr algn="r"/>
            <a:r>
              <a:rPr lang="he-IL" sz="6400" cap="none" spc="0" dirty="0">
                <a:solidFill>
                  <a:schemeClr val="tx1">
                    <a:lumMod val="85000"/>
                    <a:lumOff val="15000"/>
                  </a:schemeClr>
                </a:solidFill>
              </a:rPr>
              <a:t>למי מתכוונים במילה היא?</a:t>
            </a:r>
          </a:p>
          <a:p>
            <a:pPr algn="r"/>
            <a:endParaRPr lang="he-IL" sz="6400" cap="none" spc="0" dirty="0">
              <a:solidFill>
                <a:schemeClr val="tx1">
                  <a:lumMod val="85000"/>
                  <a:lumOff val="15000"/>
                </a:schemeClr>
              </a:solidFill>
            </a:endParaRPr>
          </a:p>
          <a:p>
            <a:pPr algn="r"/>
            <a:r>
              <a:rPr lang="he-IL" sz="6400" cap="none" spc="0" dirty="0">
                <a:solidFill>
                  <a:schemeClr val="tx1">
                    <a:lumMod val="85000"/>
                    <a:lumOff val="15000"/>
                  </a:schemeClr>
                </a:solidFill>
              </a:rPr>
              <a:t>בשורה 5 </a:t>
            </a:r>
            <a:r>
              <a:rPr lang="he-IL" sz="6400" cap="none" spc="0" dirty="0" smtClean="0">
                <a:solidFill>
                  <a:schemeClr val="tx1">
                    <a:lumMod val="85000"/>
                    <a:lumOff val="15000"/>
                  </a:schemeClr>
                </a:solidFill>
              </a:rPr>
              <a:t>כתוב: </a:t>
            </a:r>
            <a:r>
              <a:rPr lang="he-IL" sz="6400" cap="none" spc="0" dirty="0">
                <a:solidFill>
                  <a:schemeClr val="tx1">
                    <a:lumMod val="85000"/>
                    <a:lumOff val="15000"/>
                  </a:schemeClr>
                </a:solidFill>
              </a:rPr>
              <a:t>"האכיל אותו מבקבוק ..." למי הכוונה במילה הוא?</a:t>
            </a:r>
          </a:p>
          <a:p>
            <a:pPr algn="r"/>
            <a:endParaRPr lang="he-IL" sz="6400" cap="none" spc="0" dirty="0">
              <a:solidFill>
                <a:schemeClr val="tx1">
                  <a:lumMod val="85000"/>
                  <a:lumOff val="15000"/>
                </a:schemeClr>
              </a:solidFill>
            </a:endParaRPr>
          </a:p>
          <a:p>
            <a:pPr algn="r"/>
            <a:r>
              <a:rPr lang="he-IL" sz="6400" cap="none" spc="0" dirty="0">
                <a:solidFill>
                  <a:schemeClr val="tx1">
                    <a:lumMod val="85000"/>
                    <a:lumOff val="15000"/>
                  </a:schemeClr>
                </a:solidFill>
              </a:rPr>
              <a:t>בשורה 19 </a:t>
            </a:r>
            <a:r>
              <a:rPr lang="he-IL" sz="6400" cap="none" spc="0" dirty="0" smtClean="0">
                <a:solidFill>
                  <a:schemeClr val="tx1">
                    <a:lumMod val="85000"/>
                    <a:lumOff val="15000"/>
                  </a:schemeClr>
                </a:solidFill>
              </a:rPr>
              <a:t>כתוב: </a:t>
            </a:r>
            <a:r>
              <a:rPr lang="he-IL" sz="6400" cap="none" spc="0" dirty="0">
                <a:solidFill>
                  <a:schemeClr val="tx1">
                    <a:lumMod val="85000"/>
                    <a:lumOff val="15000"/>
                  </a:schemeClr>
                </a:solidFill>
              </a:rPr>
              <a:t>"הוא הציל את חייו"  למי הכוונה במילה הוא?</a:t>
            </a:r>
          </a:p>
          <a:p>
            <a:pPr algn="r"/>
            <a:endParaRPr lang="he-IL" sz="6400" cap="none" spc="0" dirty="0">
              <a:solidFill>
                <a:schemeClr val="tx1">
                  <a:lumMod val="85000"/>
                  <a:lumOff val="15000"/>
                </a:schemeClr>
              </a:solidFill>
            </a:endParaRPr>
          </a:p>
          <a:p>
            <a:pPr algn="r"/>
            <a:r>
              <a:rPr lang="he-IL" sz="6400" cap="none" spc="0" dirty="0" smtClean="0">
                <a:solidFill>
                  <a:schemeClr val="tx1">
                    <a:lumMod val="85000"/>
                    <a:lumOff val="15000"/>
                  </a:schemeClr>
                </a:solidFill>
              </a:rPr>
              <a:t>בשורה </a:t>
            </a:r>
            <a:r>
              <a:rPr lang="he-IL" sz="6400" cap="none" spc="0" dirty="0">
                <a:solidFill>
                  <a:schemeClr val="tx1">
                    <a:lumMod val="85000"/>
                    <a:lumOff val="15000"/>
                  </a:schemeClr>
                </a:solidFill>
              </a:rPr>
              <a:t>22-23 </a:t>
            </a:r>
            <a:r>
              <a:rPr lang="he-IL" sz="6400" cap="none" spc="0" dirty="0" smtClean="0">
                <a:solidFill>
                  <a:schemeClr val="tx1">
                    <a:lumMod val="85000"/>
                    <a:lumOff val="15000"/>
                  </a:schemeClr>
                </a:solidFill>
              </a:rPr>
              <a:t>כתוב: </a:t>
            </a:r>
            <a:r>
              <a:rPr lang="he-IL" sz="6400" cap="none" spc="0" dirty="0">
                <a:solidFill>
                  <a:schemeClr val="tx1">
                    <a:lumMod val="85000"/>
                    <a:lumOff val="15000"/>
                  </a:schemeClr>
                </a:solidFill>
              </a:rPr>
              <a:t>"כולנו אהבנו אותו כל כך" למי הכוונה במילה אותו ?</a:t>
            </a:r>
          </a:p>
          <a:p>
            <a:pPr algn="r"/>
            <a:endParaRPr lang="he-IL" dirty="0" smtClean="0"/>
          </a:p>
        </p:txBody>
      </p:sp>
      <p:sp>
        <p:nvSpPr>
          <p:cNvPr id="4" name="מלבן 3"/>
          <p:cNvSpPr/>
          <p:nvPr/>
        </p:nvSpPr>
        <p:spPr>
          <a:xfrm>
            <a:off x="350984" y="5514109"/>
            <a:ext cx="8876144" cy="96982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dirty="0" smtClean="0">
                <a:solidFill>
                  <a:schemeClr val="tx1"/>
                </a:solidFill>
              </a:rPr>
              <a:t>*מידע למורה: מאזכרים הם  </a:t>
            </a:r>
            <a:r>
              <a:rPr lang="he-IL" sz="1200" dirty="0">
                <a:solidFill>
                  <a:schemeClr val="tx1"/>
                </a:solidFill>
              </a:rPr>
              <a:t>כינויים ש"מזכירים מילים". המאזכר מחליף מילה או רומז למילה שכבר הוזכרה במשפט. משתמשים במאזכר כדי לא לחזור פעמים רבות על אותה מילה בקטע. המאזכרים יכולים להיות כינויים מסוגים שונים כגון: כינוי </a:t>
            </a:r>
            <a:r>
              <a:rPr lang="he-IL" sz="1200" dirty="0" smtClean="0">
                <a:solidFill>
                  <a:schemeClr val="tx1"/>
                </a:solidFill>
              </a:rPr>
              <a:t>רומז: זה</a:t>
            </a:r>
            <a:r>
              <a:rPr lang="he-IL" sz="1200" dirty="0">
                <a:solidFill>
                  <a:schemeClr val="tx1"/>
                </a:solidFill>
              </a:rPr>
              <a:t>, </a:t>
            </a:r>
            <a:r>
              <a:rPr lang="he-IL" sz="1200" dirty="0" smtClean="0">
                <a:solidFill>
                  <a:schemeClr val="tx1"/>
                </a:solidFill>
              </a:rPr>
              <a:t>אלה, כינוי גוף: הוא</a:t>
            </a:r>
            <a:r>
              <a:rPr lang="he-IL" sz="1200" dirty="0">
                <a:solidFill>
                  <a:schemeClr val="tx1"/>
                </a:solidFill>
              </a:rPr>
              <a:t>, היא, </a:t>
            </a:r>
            <a:r>
              <a:rPr lang="he-IL" sz="1200" dirty="0" smtClean="0">
                <a:solidFill>
                  <a:schemeClr val="tx1"/>
                </a:solidFill>
              </a:rPr>
              <a:t>הם, </a:t>
            </a:r>
            <a:r>
              <a:rPr lang="he-IL" sz="1200" dirty="0">
                <a:solidFill>
                  <a:schemeClr val="tx1"/>
                </a:solidFill>
              </a:rPr>
              <a:t>כינוי שייכות </a:t>
            </a:r>
            <a:r>
              <a:rPr lang="he-IL" sz="1200" dirty="0" smtClean="0">
                <a:solidFill>
                  <a:schemeClr val="tx1"/>
                </a:solidFill>
              </a:rPr>
              <a:t>: שלו</a:t>
            </a:r>
            <a:r>
              <a:rPr lang="he-IL" sz="1200" dirty="0">
                <a:solidFill>
                  <a:schemeClr val="tx1"/>
                </a:solidFill>
              </a:rPr>
              <a:t>, </a:t>
            </a:r>
            <a:r>
              <a:rPr lang="he-IL" sz="1200" dirty="0" smtClean="0">
                <a:solidFill>
                  <a:schemeClr val="tx1"/>
                </a:solidFill>
              </a:rPr>
              <a:t>שלי, </a:t>
            </a:r>
            <a:r>
              <a:rPr lang="he-IL" sz="1200" dirty="0">
                <a:solidFill>
                  <a:schemeClr val="tx1"/>
                </a:solidFill>
              </a:rPr>
              <a:t>מילות יחס </a:t>
            </a:r>
            <a:r>
              <a:rPr lang="he-IL" sz="1200" dirty="0" smtClean="0">
                <a:solidFill>
                  <a:schemeClr val="tx1"/>
                </a:solidFill>
              </a:rPr>
              <a:t>בנטייה: בי</a:t>
            </a:r>
            <a:r>
              <a:rPr lang="he-IL" sz="1200" dirty="0">
                <a:solidFill>
                  <a:schemeClr val="tx1"/>
                </a:solidFill>
              </a:rPr>
              <a:t>, לך, </a:t>
            </a:r>
            <a:r>
              <a:rPr lang="he-IL" sz="1200" dirty="0" smtClean="0">
                <a:solidFill>
                  <a:schemeClr val="tx1"/>
                </a:solidFill>
              </a:rPr>
              <a:t>ממנו</a:t>
            </a:r>
            <a:endParaRPr lang="he-IL" sz="1200" dirty="0">
              <a:solidFill>
                <a:schemeClr val="tx1"/>
              </a:solidFill>
            </a:endParaRPr>
          </a:p>
        </p:txBody>
      </p:sp>
      <p:sp>
        <p:nvSpPr>
          <p:cNvPr id="5" name="מציין מיקום תוכן 2"/>
          <p:cNvSpPr txBox="1">
            <a:spLocks/>
          </p:cNvSpPr>
          <p:nvPr/>
        </p:nvSpPr>
        <p:spPr>
          <a:xfrm>
            <a:off x="92364" y="379612"/>
            <a:ext cx="2613892" cy="580968"/>
          </a:xfrm>
          <a:prstGeom prst="rect">
            <a:avLst/>
          </a:prstGeom>
          <a:solidFill>
            <a:schemeClr val="accent1">
              <a:lumMod val="20000"/>
              <a:lumOff val="80000"/>
            </a:schemeClr>
          </a:solidFill>
        </p:spPr>
        <p:txBody>
          <a:bodyPr vert="horz" lIns="91440" tIns="45720" rIns="91440" bIns="45720" rtlCol="0">
            <a:normAutofit/>
          </a:bodyPr>
          <a:lstStyle>
            <a:lvl1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pPr marL="0" indent="0" algn="ctr">
              <a:buNone/>
            </a:pPr>
            <a:r>
              <a:rPr lang="he-IL" sz="2400" dirty="0" smtClean="0">
                <a:solidFill>
                  <a:schemeClr val="bg2">
                    <a:lumMod val="50000"/>
                  </a:schemeClr>
                </a:solidFill>
                <a:cs typeface="+mj-cs"/>
              </a:rPr>
              <a:t>אזכורים *</a:t>
            </a:r>
            <a:endParaRPr lang="he-IL" sz="2400" dirty="0">
              <a:solidFill>
                <a:schemeClr val="bg2">
                  <a:lumMod val="50000"/>
                </a:schemeClr>
              </a:solidFill>
              <a:cs typeface="+mj-cs"/>
            </a:endParaRPr>
          </a:p>
        </p:txBody>
      </p:sp>
      <p:sp>
        <p:nvSpPr>
          <p:cNvPr id="6" name="מלבן 5"/>
          <p:cNvSpPr/>
          <p:nvPr/>
        </p:nvSpPr>
        <p:spPr>
          <a:xfrm>
            <a:off x="8186738" y="379612"/>
            <a:ext cx="3057526" cy="584775"/>
          </a:xfrm>
          <a:prstGeom prst="rect">
            <a:avLst/>
          </a:prstGeom>
          <a:solidFill>
            <a:schemeClr val="accent2">
              <a:lumMod val="20000"/>
              <a:lumOff val="80000"/>
            </a:schemeClr>
          </a:solidFill>
        </p:spPr>
        <p:txBody>
          <a:bodyPr wrap="square">
            <a:spAutoFit/>
          </a:bodyPr>
          <a:lstStyle/>
          <a:p>
            <a:r>
              <a:rPr lang="he-IL" sz="3200" dirty="0">
                <a:cs typeface="+mj-cs"/>
              </a:rPr>
              <a:t>נתמקד באזכורים</a:t>
            </a:r>
            <a:r>
              <a:rPr lang="he-IL" sz="3200" dirty="0" smtClean="0">
                <a:cs typeface="+mj-cs"/>
              </a:rPr>
              <a:t>...</a:t>
            </a:r>
            <a:endParaRPr lang="he-IL" sz="3200" dirty="0">
              <a:cs typeface="+mj-cs"/>
            </a:endParaRPr>
          </a:p>
        </p:txBody>
      </p:sp>
    </p:spTree>
    <p:extLst>
      <p:ext uri="{BB962C8B-B14F-4D97-AF65-F5344CB8AC3E}">
        <p14:creationId xmlns:p14="http://schemas.microsoft.com/office/powerpoint/2010/main" val="14099391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505536" y="2087418"/>
            <a:ext cx="9596573" cy="3897748"/>
          </a:xfrm>
        </p:spPr>
        <p:txBody>
          <a:bodyPr>
            <a:noAutofit/>
          </a:bodyPr>
          <a:lstStyle/>
          <a:p>
            <a:pPr algn="ctr">
              <a:lnSpc>
                <a:spcPct val="150000"/>
              </a:lnSpc>
            </a:pPr>
            <a:r>
              <a:rPr lang="he-IL" sz="2000" spc="0" dirty="0">
                <a:solidFill>
                  <a:srgbClr val="0070C0"/>
                </a:solidFill>
                <a:ea typeface="+mn-ea"/>
                <a:cs typeface="+mn-cs"/>
              </a:rPr>
              <a:t/>
            </a:r>
            <a:br>
              <a:rPr lang="he-IL" sz="2000" spc="0" dirty="0">
                <a:solidFill>
                  <a:srgbClr val="0070C0"/>
                </a:solidFill>
                <a:ea typeface="+mn-ea"/>
                <a:cs typeface="+mn-cs"/>
              </a:rPr>
            </a:br>
            <a:r>
              <a:rPr lang="he-IL" sz="2400" spc="0" dirty="0" smtClean="0">
                <a:ea typeface="+mn-ea"/>
                <a:cs typeface="+mn-cs"/>
              </a:rPr>
              <a:t>לאפשר למספר לומדים להתייחס בעל פה </a:t>
            </a:r>
            <a:br>
              <a:rPr lang="he-IL" sz="2400" spc="0" dirty="0" smtClean="0">
                <a:ea typeface="+mn-ea"/>
                <a:cs typeface="+mn-cs"/>
              </a:rPr>
            </a:br>
            <a:r>
              <a:rPr lang="he-IL" sz="2400" spc="0" dirty="0" smtClean="0">
                <a:ea typeface="+mn-ea"/>
                <a:cs typeface="+mn-cs"/>
              </a:rPr>
              <a:t>לאחר </a:t>
            </a:r>
            <a:r>
              <a:rPr lang="he-IL" sz="2400" spc="0" dirty="0">
                <a:ea typeface="+mn-ea"/>
                <a:cs typeface="+mn-cs"/>
              </a:rPr>
              <a:t>מכן יש לבחור דעה אחת מתוך מה שאמרו ולנסח תשיבה מלאה על הלוח: </a:t>
            </a:r>
            <a:br>
              <a:rPr lang="he-IL" sz="2400" spc="0" dirty="0">
                <a:ea typeface="+mn-ea"/>
                <a:cs typeface="+mn-cs"/>
              </a:rPr>
            </a:br>
            <a:r>
              <a:rPr lang="he-IL" sz="2400" spc="0" dirty="0">
                <a:ea typeface="+mn-ea"/>
                <a:cs typeface="+mn-cs"/>
              </a:rPr>
              <a:t>למשל: "אני לא מסכים עם דעה זו כי אם תומס לא היה מאמץ אותו הוא היה מת מיד אחרי שאמו נטשה אותו" </a:t>
            </a:r>
            <a:br>
              <a:rPr lang="he-IL" sz="2400" spc="0" dirty="0">
                <a:ea typeface="+mn-ea"/>
                <a:cs typeface="+mn-cs"/>
              </a:rPr>
            </a:br>
            <a:r>
              <a:rPr lang="he-IL" sz="2400" spc="0" dirty="0">
                <a:ea typeface="+mn-ea"/>
                <a:cs typeface="+mn-cs"/>
              </a:rPr>
              <a:t>או כל תשובה הגיונית אחרת ...</a:t>
            </a:r>
            <a:br>
              <a:rPr lang="he-IL" sz="2400" spc="0" dirty="0">
                <a:ea typeface="+mn-ea"/>
                <a:cs typeface="+mn-cs"/>
              </a:rPr>
            </a:br>
            <a:r>
              <a:rPr lang="he-IL" sz="2400" spc="0" dirty="0" smtClean="0">
                <a:ea typeface="+mn-ea"/>
                <a:cs typeface="+mn-cs"/>
              </a:rPr>
              <a:t>לבקש </a:t>
            </a:r>
            <a:r>
              <a:rPr lang="he-IL" sz="2400" spc="0" dirty="0">
                <a:ea typeface="+mn-ea"/>
                <a:cs typeface="+mn-cs"/>
              </a:rPr>
              <a:t>מהלומדים כי יעתיקו תשובה זו למחברות </a:t>
            </a:r>
          </a:p>
        </p:txBody>
      </p:sp>
      <p:sp>
        <p:nvSpPr>
          <p:cNvPr id="3" name="כותרת משנה 2"/>
          <p:cNvSpPr>
            <a:spLocks noGrp="1"/>
          </p:cNvSpPr>
          <p:nvPr>
            <p:ph type="subTitle" idx="1"/>
          </p:nvPr>
        </p:nvSpPr>
        <p:spPr>
          <a:xfrm>
            <a:off x="2049729" y="1459347"/>
            <a:ext cx="8950777" cy="932872"/>
          </a:xfrm>
        </p:spPr>
        <p:txBody>
          <a:bodyPr>
            <a:noAutofit/>
          </a:bodyPr>
          <a:lstStyle/>
          <a:p>
            <a:pPr algn="ctr"/>
            <a:r>
              <a:rPr lang="he-IL" b="1" dirty="0" smtClean="0">
                <a:solidFill>
                  <a:schemeClr val="accent4">
                    <a:lumMod val="75000"/>
                  </a:schemeClr>
                </a:solidFill>
              </a:rPr>
              <a:t>"היו אנשים שחשבו כי אסור היה לטפל בקנוט לאחר שאמו נטשה אותו". האם אתם מסכימים איתם?</a:t>
            </a:r>
          </a:p>
        </p:txBody>
      </p:sp>
      <p:sp>
        <p:nvSpPr>
          <p:cNvPr id="4" name="מציין מיקום תוכן 2"/>
          <p:cNvSpPr txBox="1">
            <a:spLocks/>
          </p:cNvSpPr>
          <p:nvPr/>
        </p:nvSpPr>
        <p:spPr>
          <a:xfrm>
            <a:off x="78517" y="209289"/>
            <a:ext cx="3154209" cy="488679"/>
          </a:xfrm>
          <a:prstGeom prst="rect">
            <a:avLst/>
          </a:prstGeom>
          <a:solidFill>
            <a:schemeClr val="accent1">
              <a:lumMod val="20000"/>
              <a:lumOff val="80000"/>
            </a:schemeClr>
          </a:solidFill>
        </p:spPr>
        <p:txBody>
          <a:bodyPr vert="horz" lIns="91440" tIns="45720" rIns="91440" bIns="45720" rtlCol="0">
            <a:noAutofit/>
          </a:bodyPr>
          <a:lstStyle>
            <a:lvl1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pPr marL="0" indent="0" algn="ctr">
              <a:buNone/>
            </a:pPr>
            <a:r>
              <a:rPr lang="he-IL" sz="2000" b="1" dirty="0" smtClean="0">
                <a:solidFill>
                  <a:schemeClr val="bg2">
                    <a:lumMod val="50000"/>
                  </a:schemeClr>
                </a:solidFill>
                <a:cs typeface="+mj-cs"/>
              </a:rPr>
              <a:t>שאלות מסדר חשיבה גבוה</a:t>
            </a:r>
            <a:endParaRPr lang="he-IL" sz="2000" b="1" dirty="0">
              <a:solidFill>
                <a:schemeClr val="bg2">
                  <a:lumMod val="50000"/>
                </a:schemeClr>
              </a:solidFill>
              <a:cs typeface="+mj-cs"/>
            </a:endParaRPr>
          </a:p>
        </p:txBody>
      </p:sp>
      <p:sp>
        <p:nvSpPr>
          <p:cNvPr id="5" name="מלבן 4"/>
          <p:cNvSpPr/>
          <p:nvPr/>
        </p:nvSpPr>
        <p:spPr>
          <a:xfrm>
            <a:off x="8022365" y="577895"/>
            <a:ext cx="3499676" cy="461665"/>
          </a:xfrm>
          <a:prstGeom prst="rect">
            <a:avLst/>
          </a:prstGeom>
        </p:spPr>
        <p:txBody>
          <a:bodyPr wrap="none">
            <a:spAutoFit/>
          </a:bodyPr>
          <a:lstStyle/>
          <a:p>
            <a:r>
              <a:rPr lang="he-IL" sz="2400" dirty="0"/>
              <a:t>לכתוב את השאלה על </a:t>
            </a:r>
            <a:r>
              <a:rPr lang="he-IL" sz="2400" dirty="0" smtClean="0"/>
              <a:t>הלוח:</a:t>
            </a:r>
            <a:endParaRPr lang="he-IL" sz="2400" dirty="0"/>
          </a:p>
        </p:txBody>
      </p:sp>
    </p:spTree>
    <p:extLst>
      <p:ext uri="{BB962C8B-B14F-4D97-AF65-F5344CB8AC3E}">
        <p14:creationId xmlns:p14="http://schemas.microsoft.com/office/powerpoint/2010/main" val="1241870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04916" y="394977"/>
            <a:ext cx="10058400" cy="1450757"/>
          </a:xfrm>
        </p:spPr>
        <p:txBody>
          <a:bodyPr>
            <a:normAutofit/>
          </a:bodyPr>
          <a:lstStyle/>
          <a:p>
            <a:pPr algn="r"/>
            <a:r>
              <a:rPr lang="he-IL" dirty="0" smtClean="0">
                <a:solidFill>
                  <a:schemeClr val="accent4">
                    <a:lumMod val="75000"/>
                  </a:schemeClr>
                </a:solidFill>
              </a:rPr>
              <a:t>האם הטקסט </a:t>
            </a:r>
            <a:r>
              <a:rPr lang="he-IL" dirty="0" err="1" smtClean="0">
                <a:solidFill>
                  <a:schemeClr val="accent4">
                    <a:lumMod val="75000"/>
                  </a:schemeClr>
                </a:solidFill>
              </a:rPr>
              <a:t>מידעי</a:t>
            </a:r>
            <a:r>
              <a:rPr lang="he-IL" dirty="0" smtClean="0">
                <a:solidFill>
                  <a:schemeClr val="accent4">
                    <a:lumMod val="75000"/>
                  </a:schemeClr>
                </a:solidFill>
              </a:rPr>
              <a:t> או סיפורי?</a:t>
            </a:r>
            <a:br>
              <a:rPr lang="he-IL" dirty="0" smtClean="0">
                <a:solidFill>
                  <a:schemeClr val="accent4">
                    <a:lumMod val="75000"/>
                  </a:schemeClr>
                </a:solidFill>
              </a:rPr>
            </a:br>
            <a:r>
              <a:rPr lang="he-IL" dirty="0" smtClean="0">
                <a:solidFill>
                  <a:srgbClr val="FFC000"/>
                </a:solidFill>
              </a:rPr>
              <a:t> </a:t>
            </a:r>
            <a:endParaRPr lang="he-IL" dirty="0">
              <a:solidFill>
                <a:srgbClr val="FFC000"/>
              </a:solidFill>
            </a:endParaRPr>
          </a:p>
        </p:txBody>
      </p:sp>
      <p:sp>
        <p:nvSpPr>
          <p:cNvPr id="3" name="מציין מיקום תוכן 2"/>
          <p:cNvSpPr>
            <a:spLocks noGrp="1"/>
          </p:cNvSpPr>
          <p:nvPr>
            <p:ph idx="1"/>
          </p:nvPr>
        </p:nvSpPr>
        <p:spPr>
          <a:xfrm>
            <a:off x="1097279" y="1845734"/>
            <a:ext cx="10623665" cy="1562484"/>
          </a:xfrm>
        </p:spPr>
        <p:txBody>
          <a:bodyPr>
            <a:normAutofit fontScale="92500"/>
          </a:bodyPr>
          <a:lstStyle/>
          <a:p>
            <a:pPr marL="1471400" lvl="8" indent="0" algn="ctr">
              <a:buNone/>
            </a:pPr>
            <a:r>
              <a:rPr lang="he-IL" sz="2400" dirty="0"/>
              <a:t>יש לקיים דיון קצר עם </a:t>
            </a:r>
            <a:r>
              <a:rPr lang="he-IL" sz="2400" dirty="0" smtClean="0"/>
              <a:t>הלומדים, הלומדים </a:t>
            </a:r>
            <a:r>
              <a:rPr lang="he-IL" sz="2400" dirty="0"/>
              <a:t>יאמרו את דעתם ויסבירו למה חושבים </a:t>
            </a:r>
            <a:r>
              <a:rPr lang="he-IL" sz="2400" dirty="0" smtClean="0"/>
              <a:t>כך.</a:t>
            </a:r>
          </a:p>
          <a:p>
            <a:pPr marL="1471400" lvl="8" indent="0" algn="ctr">
              <a:buNone/>
            </a:pPr>
            <a:endParaRPr lang="he-IL" sz="2400" dirty="0"/>
          </a:p>
          <a:p>
            <a:pPr marL="0" indent="0" algn="ctr">
              <a:buNone/>
            </a:pPr>
            <a:r>
              <a:rPr lang="he-IL" sz="2400" dirty="0" smtClean="0"/>
              <a:t>(למורה: הטקסט הוא </a:t>
            </a:r>
            <a:r>
              <a:rPr lang="he-IL" sz="2400" dirty="0" err="1" smtClean="0"/>
              <a:t>מידעי</a:t>
            </a:r>
            <a:r>
              <a:rPr lang="he-IL" sz="2400" dirty="0" smtClean="0"/>
              <a:t>, כי לא מתרחשת בו עלילה ויש בו מידע על האירוע שקרה בגן החיות בברלין </a:t>
            </a:r>
            <a:r>
              <a:rPr lang="he-IL" dirty="0" smtClean="0"/>
              <a:t>)</a:t>
            </a:r>
            <a:endParaRPr lang="he-IL" dirty="0"/>
          </a:p>
        </p:txBody>
      </p:sp>
    </p:spTree>
    <p:extLst>
      <p:ext uri="{BB962C8B-B14F-4D97-AF65-F5344CB8AC3E}">
        <p14:creationId xmlns:p14="http://schemas.microsoft.com/office/powerpoint/2010/main" val="3610687396"/>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3436</TotalTime>
  <Words>767</Words>
  <Application>Microsoft Office PowerPoint</Application>
  <PresentationFormat>מסך רחב</PresentationFormat>
  <Paragraphs>127</Paragraphs>
  <Slides>11</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11</vt:i4>
      </vt:variant>
    </vt:vector>
  </HeadingPairs>
  <TitlesOfParts>
    <vt:vector size="17" baseType="lpstr">
      <vt:lpstr>Arial</vt:lpstr>
      <vt:lpstr>Calibri</vt:lpstr>
      <vt:lpstr>Calibri Light</vt:lpstr>
      <vt:lpstr>Garamond</vt:lpstr>
      <vt:lpstr>Times New Roman</vt:lpstr>
      <vt:lpstr>ערכת נושא Office</vt:lpstr>
      <vt:lpstr>הדוב קנוט האטקוף יוליאנה איזבלה וקריג / ד”ר אוליך  הטקסט מופיע בספר הלימוד  "הבנתי את הקטע" חלק ג' </vt:lpstr>
      <vt:lpstr>המילים יוצגו על כרטיסיות הברקה ויוצמדו ללוח  </vt:lpstr>
      <vt:lpstr> </vt:lpstr>
      <vt:lpstr>הכנה רעיונית לטקסט הצפת ידע קודם</vt:lpstr>
      <vt:lpstr>חלוקת הטקסט ללומדים</vt:lpstr>
      <vt:lpstr>  קריאת הטקסט על ידי המורה  </vt:lpstr>
      <vt:lpstr>מצגת של PowerPoint</vt:lpstr>
      <vt:lpstr> לאפשר למספר לומדים להתייחס בעל פה  לאחר מכן יש לבחור דעה אחת מתוך מה שאמרו ולנסח תשיבה מלאה על הלוח:  למשל: "אני לא מסכים עם דעה זו כי אם תומס לא היה מאמץ אותו הוא היה מת מיד אחרי שאמו נטשה אותו"  או כל תשובה הגיונית אחרת ... לבקש מהלומדים כי יעתיקו תשובה זו למחברות </vt:lpstr>
      <vt:lpstr>האם הטקסט מידעי או סיפורי?  </vt:lpstr>
      <vt:lpstr>מצגת של PowerPoint</vt:lpstr>
      <vt:lpstr>שאלות נוספות</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הדוב קנוט</dc:title>
  <dc:creator>אורנה לזימי לב</dc:creator>
  <cp:lastModifiedBy>אורנה לזימי לב</cp:lastModifiedBy>
  <cp:revision>80</cp:revision>
  <dcterms:created xsi:type="dcterms:W3CDTF">2025-08-05T07:32:12Z</dcterms:created>
  <dcterms:modified xsi:type="dcterms:W3CDTF">2026-03-23T10:12:30Z</dcterms:modified>
</cp:coreProperties>
</file>