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3"/>
  </p:notesMasterIdLst>
  <p:handoutMasterIdLst>
    <p:handoutMasterId r:id="rId64"/>
  </p:handoutMasterIdLst>
  <p:sldIdLst>
    <p:sldId id="256" r:id="rId2"/>
    <p:sldId id="259" r:id="rId3"/>
    <p:sldId id="337" r:id="rId4"/>
    <p:sldId id="306" r:id="rId5"/>
    <p:sldId id="378" r:id="rId6"/>
    <p:sldId id="305" r:id="rId7"/>
    <p:sldId id="311" r:id="rId8"/>
    <p:sldId id="446" r:id="rId9"/>
    <p:sldId id="360" r:id="rId10"/>
    <p:sldId id="379" r:id="rId11"/>
    <p:sldId id="275" r:id="rId12"/>
    <p:sldId id="444" r:id="rId13"/>
    <p:sldId id="257" r:id="rId14"/>
    <p:sldId id="258" r:id="rId15"/>
    <p:sldId id="318" r:id="rId16"/>
    <p:sldId id="308" r:id="rId17"/>
    <p:sldId id="412" r:id="rId18"/>
    <p:sldId id="413" r:id="rId19"/>
    <p:sldId id="433" r:id="rId20"/>
    <p:sldId id="434" r:id="rId21"/>
    <p:sldId id="330" r:id="rId22"/>
    <p:sldId id="432" r:id="rId23"/>
    <p:sldId id="418" r:id="rId24"/>
    <p:sldId id="387" r:id="rId25"/>
    <p:sldId id="419" r:id="rId26"/>
    <p:sldId id="358" r:id="rId27"/>
    <p:sldId id="333" r:id="rId28"/>
    <p:sldId id="332" r:id="rId29"/>
    <p:sldId id="436" r:id="rId30"/>
    <p:sldId id="389" r:id="rId31"/>
    <p:sldId id="437" r:id="rId32"/>
    <p:sldId id="422" r:id="rId33"/>
    <p:sldId id="390" r:id="rId34"/>
    <p:sldId id="423" r:id="rId35"/>
    <p:sldId id="438" r:id="rId36"/>
    <p:sldId id="424" r:id="rId37"/>
    <p:sldId id="393" r:id="rId38"/>
    <p:sldId id="361" r:id="rId39"/>
    <p:sldId id="347" r:id="rId40"/>
    <p:sldId id="261" r:id="rId41"/>
    <p:sldId id="320" r:id="rId42"/>
    <p:sldId id="439" r:id="rId43"/>
    <p:sldId id="322" r:id="rId44"/>
    <p:sldId id="377" r:id="rId45"/>
    <p:sldId id="321" r:id="rId46"/>
    <p:sldId id="301" r:id="rId47"/>
    <p:sldId id="323" r:id="rId48"/>
    <p:sldId id="375" r:id="rId49"/>
    <p:sldId id="304" r:id="rId50"/>
    <p:sldId id="440" r:id="rId51"/>
    <p:sldId id="373" r:id="rId52"/>
    <p:sldId id="426" r:id="rId53"/>
    <p:sldId id="397" r:id="rId54"/>
    <p:sldId id="359" r:id="rId55"/>
    <p:sldId id="443" r:id="rId56"/>
    <p:sldId id="441" r:id="rId57"/>
    <p:sldId id="404" r:id="rId58"/>
    <p:sldId id="428" r:id="rId59"/>
    <p:sldId id="272" r:id="rId60"/>
    <p:sldId id="344" r:id="rId61"/>
    <p:sldId id="447" r:id="rId62"/>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shler" initials="T"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5294" autoAdjust="0"/>
  </p:normalViewPr>
  <p:slideViewPr>
    <p:cSldViewPr>
      <p:cViewPr varScale="1">
        <p:scale>
          <a:sx n="73" d="100"/>
          <a:sy n="73" d="100"/>
        </p:scale>
        <p:origin x="618" y="60"/>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B03E5-FC74-49F0-BE27-D95B905C9A9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he-IL"/>
        </a:p>
      </dgm:t>
    </dgm:pt>
    <dgm:pt modelId="{27380C1C-48BA-4931-ABEE-632D27E80C65}">
      <dgm:prSet phldrT="[Text]"/>
      <dgm:spPr/>
      <dgm:t>
        <a:bodyPr/>
        <a:lstStyle/>
        <a:p>
          <a:pPr rtl="1"/>
          <a:r>
            <a:rPr lang="he-IL" b="1" dirty="0">
              <a:solidFill>
                <a:srgbClr val="FF0000"/>
              </a:solidFill>
            </a:rPr>
            <a:t>רמפ"ז</a:t>
          </a:r>
        </a:p>
      </dgm:t>
    </dgm:pt>
    <dgm:pt modelId="{C15F9111-7E1B-4ED4-9804-B0E5CEE8C629}" type="parTrans" cxnId="{74F37B48-644B-4229-B425-2D41E060ED4E}">
      <dgm:prSet/>
      <dgm:spPr/>
      <dgm:t>
        <a:bodyPr/>
        <a:lstStyle/>
        <a:p>
          <a:pPr rtl="1"/>
          <a:endParaRPr lang="he-IL"/>
        </a:p>
      </dgm:t>
    </dgm:pt>
    <dgm:pt modelId="{6091133B-7D00-496D-A7C0-12970F9E138B}" type="sibTrans" cxnId="{74F37B48-644B-4229-B425-2D41E060ED4E}">
      <dgm:prSet/>
      <dgm:spPr/>
      <dgm:t>
        <a:bodyPr/>
        <a:lstStyle/>
        <a:p>
          <a:pPr rtl="1"/>
          <a:endParaRPr lang="he-IL"/>
        </a:p>
      </dgm:t>
    </dgm:pt>
    <dgm:pt modelId="{562509DC-A160-4702-97CE-65B817240754}">
      <dgm:prSet phldrT="[Text]"/>
      <dgm:spPr/>
      <dgm:t>
        <a:bodyPr/>
        <a:lstStyle/>
        <a:p>
          <a:pPr rtl="1"/>
          <a:r>
            <a:rPr lang="he-IL" dirty="0"/>
            <a:t>1.פני שטח/גובה</a:t>
          </a:r>
        </a:p>
        <a:p>
          <a:pPr rtl="1"/>
          <a:r>
            <a:rPr lang="he-IL" dirty="0"/>
            <a:t>2.פנות</a:t>
          </a:r>
        </a:p>
      </dgm:t>
    </dgm:pt>
    <dgm:pt modelId="{A25B9370-D676-47E6-A515-A17715ADBF6A}" type="parTrans" cxnId="{8F733F70-116F-402F-8F73-4CF8767126C0}">
      <dgm:prSet/>
      <dgm:spPr/>
      <dgm:t>
        <a:bodyPr/>
        <a:lstStyle/>
        <a:p>
          <a:pPr rtl="1"/>
          <a:endParaRPr lang="he-IL"/>
        </a:p>
      </dgm:t>
    </dgm:pt>
    <dgm:pt modelId="{F8BD2294-A002-49EB-88C1-2896E10704C1}" type="sibTrans" cxnId="{8F733F70-116F-402F-8F73-4CF8767126C0}">
      <dgm:prSet/>
      <dgm:spPr/>
      <dgm:t>
        <a:bodyPr/>
        <a:lstStyle/>
        <a:p>
          <a:pPr rtl="1"/>
          <a:endParaRPr lang="he-IL"/>
        </a:p>
      </dgm:t>
    </dgm:pt>
    <dgm:pt modelId="{F1CB695B-F9B9-4553-8CF7-8C4751FAD401}">
      <dgm:prSet phldrT="[Text]"/>
      <dgm:spPr/>
      <dgm:t>
        <a:bodyPr/>
        <a:lstStyle/>
        <a:p>
          <a:pPr rtl="1"/>
          <a:r>
            <a:rPr lang="he-IL" dirty="0"/>
            <a:t>רוחב גיאוגרפי</a:t>
          </a:r>
        </a:p>
      </dgm:t>
    </dgm:pt>
    <dgm:pt modelId="{9F0E82F3-ADAF-4980-AB0B-3DE838E2A556}" type="parTrans" cxnId="{A53BB965-6EF3-4617-BA13-8DBB844F8798}">
      <dgm:prSet/>
      <dgm:spPr/>
      <dgm:t>
        <a:bodyPr/>
        <a:lstStyle/>
        <a:p>
          <a:pPr rtl="1"/>
          <a:endParaRPr lang="he-IL"/>
        </a:p>
      </dgm:t>
    </dgm:pt>
    <dgm:pt modelId="{CF42C7EB-0598-480C-B455-E9B0A02CC44D}" type="sibTrans" cxnId="{A53BB965-6EF3-4617-BA13-8DBB844F8798}">
      <dgm:prSet/>
      <dgm:spPr/>
      <dgm:t>
        <a:bodyPr/>
        <a:lstStyle/>
        <a:p>
          <a:pPr rtl="1"/>
          <a:endParaRPr lang="he-IL"/>
        </a:p>
      </dgm:t>
    </dgm:pt>
    <dgm:pt modelId="{A9455FEB-2D8A-4342-A73D-87450F2B2356}">
      <dgm:prSet phldrT="[Text]"/>
      <dgm:spPr/>
      <dgm:t>
        <a:bodyPr/>
        <a:lstStyle/>
        <a:p>
          <a:pPr rtl="1"/>
          <a:r>
            <a:rPr lang="he-IL" dirty="0"/>
            <a:t>זרמי ים</a:t>
          </a:r>
        </a:p>
      </dgm:t>
    </dgm:pt>
    <dgm:pt modelId="{68DB1712-61C8-4895-929D-017D21B35426}" type="parTrans" cxnId="{F5216AFC-C216-46AB-A70F-0C27F5E160C5}">
      <dgm:prSet/>
      <dgm:spPr/>
      <dgm:t>
        <a:bodyPr/>
        <a:lstStyle/>
        <a:p>
          <a:pPr rtl="1"/>
          <a:endParaRPr lang="he-IL"/>
        </a:p>
      </dgm:t>
    </dgm:pt>
    <dgm:pt modelId="{9B37FD35-6E9D-4211-A3CA-BD267FD44836}" type="sibTrans" cxnId="{F5216AFC-C216-46AB-A70F-0C27F5E160C5}">
      <dgm:prSet/>
      <dgm:spPr/>
      <dgm:t>
        <a:bodyPr/>
        <a:lstStyle/>
        <a:p>
          <a:pPr rtl="1"/>
          <a:endParaRPr lang="he-IL"/>
        </a:p>
      </dgm:t>
    </dgm:pt>
    <dgm:pt modelId="{AC434EF3-4BBA-4059-939D-CD3826A79CD7}">
      <dgm:prSet phldrT="[Text]"/>
      <dgm:spPr/>
      <dgm:t>
        <a:bodyPr/>
        <a:lstStyle/>
        <a:p>
          <a:pPr rtl="1"/>
          <a:r>
            <a:rPr lang="he-IL" dirty="0"/>
            <a:t>מרחק מהים</a:t>
          </a:r>
        </a:p>
      </dgm:t>
    </dgm:pt>
    <dgm:pt modelId="{97B4603A-9AF6-4600-88D1-7CADCBE0BFBE}" type="parTrans" cxnId="{D028AC7E-6000-44FB-A121-A0157CFB21C2}">
      <dgm:prSet/>
      <dgm:spPr/>
      <dgm:t>
        <a:bodyPr/>
        <a:lstStyle/>
        <a:p>
          <a:pPr rtl="1"/>
          <a:endParaRPr lang="he-IL"/>
        </a:p>
      </dgm:t>
    </dgm:pt>
    <dgm:pt modelId="{0B5B305E-016C-4E43-9E36-4D44EA7F3381}" type="sibTrans" cxnId="{D028AC7E-6000-44FB-A121-A0157CFB21C2}">
      <dgm:prSet/>
      <dgm:spPr/>
      <dgm:t>
        <a:bodyPr/>
        <a:lstStyle/>
        <a:p>
          <a:pPr rtl="1"/>
          <a:endParaRPr lang="he-IL"/>
        </a:p>
      </dgm:t>
    </dgm:pt>
    <dgm:pt modelId="{BF01101B-3A2C-489C-B9BA-439AE5048EBB}" type="pres">
      <dgm:prSet presAssocID="{A95B03E5-FC74-49F0-BE27-D95B905C9A96}" presName="diagram" presStyleCnt="0">
        <dgm:presLayoutVars>
          <dgm:chMax val="1"/>
          <dgm:dir/>
          <dgm:animLvl val="ctr"/>
          <dgm:resizeHandles val="exact"/>
        </dgm:presLayoutVars>
      </dgm:prSet>
      <dgm:spPr/>
    </dgm:pt>
    <dgm:pt modelId="{AE50E537-67C5-4976-8556-0A84164F2E38}" type="pres">
      <dgm:prSet presAssocID="{A95B03E5-FC74-49F0-BE27-D95B905C9A96}" presName="matrix" presStyleCnt="0"/>
      <dgm:spPr/>
    </dgm:pt>
    <dgm:pt modelId="{A6DA1BDE-83E6-43C0-9CA6-F21353505CBF}" type="pres">
      <dgm:prSet presAssocID="{A95B03E5-FC74-49F0-BE27-D95B905C9A96}" presName="tile1" presStyleLbl="node1" presStyleIdx="0" presStyleCnt="4"/>
      <dgm:spPr/>
    </dgm:pt>
    <dgm:pt modelId="{E63CFFE2-16FE-4081-BFC9-DC86F91DBB8C}" type="pres">
      <dgm:prSet presAssocID="{A95B03E5-FC74-49F0-BE27-D95B905C9A96}" presName="tile1text" presStyleLbl="node1" presStyleIdx="0" presStyleCnt="4">
        <dgm:presLayoutVars>
          <dgm:chMax val="0"/>
          <dgm:chPref val="0"/>
          <dgm:bulletEnabled val="1"/>
        </dgm:presLayoutVars>
      </dgm:prSet>
      <dgm:spPr/>
    </dgm:pt>
    <dgm:pt modelId="{8068D7FB-6026-4C6F-A76D-06AA45EB58B6}" type="pres">
      <dgm:prSet presAssocID="{A95B03E5-FC74-49F0-BE27-D95B905C9A96}" presName="tile2" presStyleLbl="node1" presStyleIdx="1" presStyleCnt="4" custLinFactNeighborX="394" custLinFactNeighborY="-966"/>
      <dgm:spPr/>
    </dgm:pt>
    <dgm:pt modelId="{AE9CCC58-437A-4714-8604-08DBF249C3F1}" type="pres">
      <dgm:prSet presAssocID="{A95B03E5-FC74-49F0-BE27-D95B905C9A96}" presName="tile2text" presStyleLbl="node1" presStyleIdx="1" presStyleCnt="4">
        <dgm:presLayoutVars>
          <dgm:chMax val="0"/>
          <dgm:chPref val="0"/>
          <dgm:bulletEnabled val="1"/>
        </dgm:presLayoutVars>
      </dgm:prSet>
      <dgm:spPr/>
    </dgm:pt>
    <dgm:pt modelId="{85F039CE-06CD-470A-A22A-4EA239228C4D}" type="pres">
      <dgm:prSet presAssocID="{A95B03E5-FC74-49F0-BE27-D95B905C9A96}" presName="tile3" presStyleLbl="node1" presStyleIdx="2" presStyleCnt="4"/>
      <dgm:spPr/>
    </dgm:pt>
    <dgm:pt modelId="{0D172FB5-FAC7-4BAF-980D-EE8FD397C071}" type="pres">
      <dgm:prSet presAssocID="{A95B03E5-FC74-49F0-BE27-D95B905C9A96}" presName="tile3text" presStyleLbl="node1" presStyleIdx="2" presStyleCnt="4">
        <dgm:presLayoutVars>
          <dgm:chMax val="0"/>
          <dgm:chPref val="0"/>
          <dgm:bulletEnabled val="1"/>
        </dgm:presLayoutVars>
      </dgm:prSet>
      <dgm:spPr/>
    </dgm:pt>
    <dgm:pt modelId="{2CE8A47C-2067-4496-B6E3-BE3FF35D0C8F}" type="pres">
      <dgm:prSet presAssocID="{A95B03E5-FC74-49F0-BE27-D95B905C9A96}" presName="tile4" presStyleLbl="node1" presStyleIdx="3" presStyleCnt="4"/>
      <dgm:spPr/>
    </dgm:pt>
    <dgm:pt modelId="{2BBAD52E-B6DB-4850-B8C0-04AF95C21C13}" type="pres">
      <dgm:prSet presAssocID="{A95B03E5-FC74-49F0-BE27-D95B905C9A96}" presName="tile4text" presStyleLbl="node1" presStyleIdx="3" presStyleCnt="4">
        <dgm:presLayoutVars>
          <dgm:chMax val="0"/>
          <dgm:chPref val="0"/>
          <dgm:bulletEnabled val="1"/>
        </dgm:presLayoutVars>
      </dgm:prSet>
      <dgm:spPr/>
    </dgm:pt>
    <dgm:pt modelId="{367C3583-4974-476A-92FA-20CCEDE4EE6A}" type="pres">
      <dgm:prSet presAssocID="{A95B03E5-FC74-49F0-BE27-D95B905C9A96}" presName="centerTile" presStyleLbl="fgShp" presStyleIdx="0" presStyleCnt="1">
        <dgm:presLayoutVars>
          <dgm:chMax val="0"/>
          <dgm:chPref val="0"/>
        </dgm:presLayoutVars>
      </dgm:prSet>
      <dgm:spPr/>
    </dgm:pt>
  </dgm:ptLst>
  <dgm:cxnLst>
    <dgm:cxn modelId="{044FFB2C-F77C-4445-8D20-4F37B001626C}" type="presOf" srcId="{AC434EF3-4BBA-4059-939D-CD3826A79CD7}" destId="{2CE8A47C-2067-4496-B6E3-BE3FF35D0C8F}" srcOrd="0" destOrd="0" presId="urn:microsoft.com/office/officeart/2005/8/layout/matrix1"/>
    <dgm:cxn modelId="{A8914260-B0D6-4765-9C8F-9D2FA4DD90C1}" type="presOf" srcId="{562509DC-A160-4702-97CE-65B817240754}" destId="{A6DA1BDE-83E6-43C0-9CA6-F21353505CBF}" srcOrd="0" destOrd="0" presId="urn:microsoft.com/office/officeart/2005/8/layout/matrix1"/>
    <dgm:cxn modelId="{A53BB965-6EF3-4617-BA13-8DBB844F8798}" srcId="{27380C1C-48BA-4931-ABEE-632D27E80C65}" destId="{F1CB695B-F9B9-4553-8CF7-8C4751FAD401}" srcOrd="1" destOrd="0" parTransId="{9F0E82F3-ADAF-4980-AB0B-3DE838E2A556}" sibTransId="{CF42C7EB-0598-480C-B455-E9B0A02CC44D}"/>
    <dgm:cxn modelId="{4E5DE465-5794-45C3-A3DD-C96401C25F44}" type="presOf" srcId="{A95B03E5-FC74-49F0-BE27-D95B905C9A96}" destId="{BF01101B-3A2C-489C-B9BA-439AE5048EBB}" srcOrd="0" destOrd="0" presId="urn:microsoft.com/office/officeart/2005/8/layout/matrix1"/>
    <dgm:cxn modelId="{74F37B48-644B-4229-B425-2D41E060ED4E}" srcId="{A95B03E5-FC74-49F0-BE27-D95B905C9A96}" destId="{27380C1C-48BA-4931-ABEE-632D27E80C65}" srcOrd="0" destOrd="0" parTransId="{C15F9111-7E1B-4ED4-9804-B0E5CEE8C629}" sibTransId="{6091133B-7D00-496D-A7C0-12970F9E138B}"/>
    <dgm:cxn modelId="{8F733F70-116F-402F-8F73-4CF8767126C0}" srcId="{27380C1C-48BA-4931-ABEE-632D27E80C65}" destId="{562509DC-A160-4702-97CE-65B817240754}" srcOrd="0" destOrd="0" parTransId="{A25B9370-D676-47E6-A515-A17715ADBF6A}" sibTransId="{F8BD2294-A002-49EB-88C1-2896E10704C1}"/>
    <dgm:cxn modelId="{92468553-383F-4D7B-9127-FE7414AC3617}" type="presOf" srcId="{F1CB695B-F9B9-4553-8CF7-8C4751FAD401}" destId="{8068D7FB-6026-4C6F-A76D-06AA45EB58B6}" srcOrd="0" destOrd="0" presId="urn:microsoft.com/office/officeart/2005/8/layout/matrix1"/>
    <dgm:cxn modelId="{DA48577D-FF81-4EEB-9BC1-29BC09FE59F5}" type="presOf" srcId="{A9455FEB-2D8A-4342-A73D-87450F2B2356}" destId="{0D172FB5-FAC7-4BAF-980D-EE8FD397C071}" srcOrd="1" destOrd="0" presId="urn:microsoft.com/office/officeart/2005/8/layout/matrix1"/>
    <dgm:cxn modelId="{D028AC7E-6000-44FB-A121-A0157CFB21C2}" srcId="{27380C1C-48BA-4931-ABEE-632D27E80C65}" destId="{AC434EF3-4BBA-4059-939D-CD3826A79CD7}" srcOrd="3" destOrd="0" parTransId="{97B4603A-9AF6-4600-88D1-7CADCBE0BFBE}" sibTransId="{0B5B305E-016C-4E43-9E36-4D44EA7F3381}"/>
    <dgm:cxn modelId="{FE04D480-ADEA-498F-AA0E-D4E086905583}" type="presOf" srcId="{AC434EF3-4BBA-4059-939D-CD3826A79CD7}" destId="{2BBAD52E-B6DB-4850-B8C0-04AF95C21C13}" srcOrd="1" destOrd="0" presId="urn:microsoft.com/office/officeart/2005/8/layout/matrix1"/>
    <dgm:cxn modelId="{682D438C-C3AF-4D24-9337-BED48C8DB7C7}" type="presOf" srcId="{F1CB695B-F9B9-4553-8CF7-8C4751FAD401}" destId="{AE9CCC58-437A-4714-8604-08DBF249C3F1}" srcOrd="1" destOrd="0" presId="urn:microsoft.com/office/officeart/2005/8/layout/matrix1"/>
    <dgm:cxn modelId="{CC10219F-B63D-4C58-9260-6F0DA92E2A54}" type="presOf" srcId="{562509DC-A160-4702-97CE-65B817240754}" destId="{E63CFFE2-16FE-4081-BFC9-DC86F91DBB8C}" srcOrd="1" destOrd="0" presId="urn:microsoft.com/office/officeart/2005/8/layout/matrix1"/>
    <dgm:cxn modelId="{4D938CB6-A8B8-469C-9CE6-2B94CB47E5C2}" type="presOf" srcId="{A9455FEB-2D8A-4342-A73D-87450F2B2356}" destId="{85F039CE-06CD-470A-A22A-4EA239228C4D}" srcOrd="0" destOrd="0" presId="urn:microsoft.com/office/officeart/2005/8/layout/matrix1"/>
    <dgm:cxn modelId="{24CED6BE-297C-41D0-8032-DECA729DC3F3}" type="presOf" srcId="{27380C1C-48BA-4931-ABEE-632D27E80C65}" destId="{367C3583-4974-476A-92FA-20CCEDE4EE6A}" srcOrd="0" destOrd="0" presId="urn:microsoft.com/office/officeart/2005/8/layout/matrix1"/>
    <dgm:cxn modelId="{F5216AFC-C216-46AB-A70F-0C27F5E160C5}" srcId="{27380C1C-48BA-4931-ABEE-632D27E80C65}" destId="{A9455FEB-2D8A-4342-A73D-87450F2B2356}" srcOrd="2" destOrd="0" parTransId="{68DB1712-61C8-4895-929D-017D21B35426}" sibTransId="{9B37FD35-6E9D-4211-A3CA-BD267FD44836}"/>
    <dgm:cxn modelId="{CCE3D16B-FB00-4638-A23A-0632C1906A13}" type="presParOf" srcId="{BF01101B-3A2C-489C-B9BA-439AE5048EBB}" destId="{AE50E537-67C5-4976-8556-0A84164F2E38}" srcOrd="0" destOrd="0" presId="urn:microsoft.com/office/officeart/2005/8/layout/matrix1"/>
    <dgm:cxn modelId="{09D0C592-7ECA-4990-865B-3678079666AD}" type="presParOf" srcId="{AE50E537-67C5-4976-8556-0A84164F2E38}" destId="{A6DA1BDE-83E6-43C0-9CA6-F21353505CBF}" srcOrd="0" destOrd="0" presId="urn:microsoft.com/office/officeart/2005/8/layout/matrix1"/>
    <dgm:cxn modelId="{54C522E7-1D6D-418C-A362-56EECDB54A2B}" type="presParOf" srcId="{AE50E537-67C5-4976-8556-0A84164F2E38}" destId="{E63CFFE2-16FE-4081-BFC9-DC86F91DBB8C}" srcOrd="1" destOrd="0" presId="urn:microsoft.com/office/officeart/2005/8/layout/matrix1"/>
    <dgm:cxn modelId="{C16DF52D-4672-4405-9B00-DEE3B844B983}" type="presParOf" srcId="{AE50E537-67C5-4976-8556-0A84164F2E38}" destId="{8068D7FB-6026-4C6F-A76D-06AA45EB58B6}" srcOrd="2" destOrd="0" presId="urn:microsoft.com/office/officeart/2005/8/layout/matrix1"/>
    <dgm:cxn modelId="{DE6B2E77-300D-46B1-B026-0BA12703EC81}" type="presParOf" srcId="{AE50E537-67C5-4976-8556-0A84164F2E38}" destId="{AE9CCC58-437A-4714-8604-08DBF249C3F1}" srcOrd="3" destOrd="0" presId="urn:microsoft.com/office/officeart/2005/8/layout/matrix1"/>
    <dgm:cxn modelId="{97931F94-D664-477D-9DE2-4744E0FC32EF}" type="presParOf" srcId="{AE50E537-67C5-4976-8556-0A84164F2E38}" destId="{85F039CE-06CD-470A-A22A-4EA239228C4D}" srcOrd="4" destOrd="0" presId="urn:microsoft.com/office/officeart/2005/8/layout/matrix1"/>
    <dgm:cxn modelId="{DF04422E-C049-4FD3-B161-50009CDE21C6}" type="presParOf" srcId="{AE50E537-67C5-4976-8556-0A84164F2E38}" destId="{0D172FB5-FAC7-4BAF-980D-EE8FD397C071}" srcOrd="5" destOrd="0" presId="urn:microsoft.com/office/officeart/2005/8/layout/matrix1"/>
    <dgm:cxn modelId="{399CE9E9-22F9-4EF3-9B7B-79960E5A8ABD}" type="presParOf" srcId="{AE50E537-67C5-4976-8556-0A84164F2E38}" destId="{2CE8A47C-2067-4496-B6E3-BE3FF35D0C8F}" srcOrd="6" destOrd="0" presId="urn:microsoft.com/office/officeart/2005/8/layout/matrix1"/>
    <dgm:cxn modelId="{8F03040D-607B-444E-BF24-17E353550117}" type="presParOf" srcId="{AE50E537-67C5-4976-8556-0A84164F2E38}" destId="{2BBAD52E-B6DB-4850-B8C0-04AF95C21C13}" srcOrd="7" destOrd="0" presId="urn:microsoft.com/office/officeart/2005/8/layout/matrix1"/>
    <dgm:cxn modelId="{5D31E24E-BBF4-46CC-BEE0-78DC44949214}" type="presParOf" srcId="{BF01101B-3A2C-489C-B9BA-439AE5048EBB}" destId="{367C3583-4974-476A-92FA-20CCEDE4EE6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A1BDE-83E6-43C0-9CA6-F21353505CBF}">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1.פני שטח/גובה</a:t>
          </a:r>
        </a:p>
        <a:p>
          <a:pPr marL="0" lvl="0" indent="0" algn="ctr" defTabSz="1600200" rtl="1">
            <a:lnSpc>
              <a:spcPct val="90000"/>
            </a:lnSpc>
            <a:spcBef>
              <a:spcPct val="0"/>
            </a:spcBef>
            <a:spcAft>
              <a:spcPct val="35000"/>
            </a:spcAft>
            <a:buNone/>
          </a:pPr>
          <a:r>
            <a:rPr lang="he-IL" sz="3600" kern="1200" dirty="0"/>
            <a:t>2.פנות</a:t>
          </a:r>
        </a:p>
      </dsp:txBody>
      <dsp:txXfrm rot="5400000">
        <a:off x="-1" y="1"/>
        <a:ext cx="4114800" cy="1697236"/>
      </dsp:txXfrm>
    </dsp:sp>
    <dsp:sp modelId="{8068D7FB-6026-4C6F-A76D-06AA45EB58B6}">
      <dsp:nvSpPr>
        <dsp:cNvPr id="0" name=""/>
        <dsp:cNvSpPr/>
      </dsp:nvSpPr>
      <dsp:spPr>
        <a:xfrm>
          <a:off x="4114800" y="0"/>
          <a:ext cx="41148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רוחב גיאוגרפי</a:t>
          </a:r>
        </a:p>
      </dsp:txBody>
      <dsp:txXfrm>
        <a:off x="4114800" y="0"/>
        <a:ext cx="4114800" cy="1697236"/>
      </dsp:txXfrm>
    </dsp:sp>
    <dsp:sp modelId="{85F039CE-06CD-470A-A22A-4EA239228C4D}">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זרמי ים</a:t>
          </a:r>
        </a:p>
      </dsp:txBody>
      <dsp:txXfrm rot="10800000">
        <a:off x="0" y="2828726"/>
        <a:ext cx="4114800" cy="1697236"/>
      </dsp:txXfrm>
    </dsp:sp>
    <dsp:sp modelId="{2CE8A47C-2067-4496-B6E3-BE3FF35D0C8F}">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מרחק מהים</a:t>
          </a:r>
        </a:p>
      </dsp:txBody>
      <dsp:txXfrm rot="-5400000">
        <a:off x="4114799" y="2828726"/>
        <a:ext cx="4114800" cy="1697236"/>
      </dsp:txXfrm>
    </dsp:sp>
    <dsp:sp modelId="{367C3583-4974-476A-92FA-20CCEDE4EE6A}">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he-IL" sz="3600" b="1" kern="1200" dirty="0">
              <a:solidFill>
                <a:srgbClr val="FF0000"/>
              </a:solidFill>
            </a:rPr>
            <a:t>רמפ"ז</a:t>
          </a:r>
        </a:p>
      </dsp:txBody>
      <dsp:txXfrm>
        <a:off x="2935594" y="1752471"/>
        <a:ext cx="2358410" cy="10210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7384D8E7-9944-41DE-9A93-D2A30F845CEC}" type="datetime1">
              <a:rPr lang="he-IL" smtClean="0">
                <a:latin typeface="Tahoma" panose="020B0604030504040204" pitchFamily="34" charset="0"/>
                <a:cs typeface="Tahoma" panose="020B0604030504040204" pitchFamily="34" charset="0"/>
                <a:sym typeface="Tahoma" panose="020B0604030504040204" pitchFamily="34" charset="0"/>
              </a:rPr>
              <a:pPr algn="l" rtl="1"/>
              <a:t>י"ב/שבט/תש"פ</a:t>
            </a:fld>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446DCAE-1661-43FF-8A44-43DAFDC1FD90}" type="slidenum">
              <a:rPr lang="he-IL" smtClean="0">
                <a:latin typeface="Tahoma" panose="020B0604030504040204" pitchFamily="34" charset="0"/>
                <a:cs typeface="Tahoma" panose="020B0604030504040204" pitchFamily="34" charset="0"/>
                <a:sym typeface="Tahoma" panose="020B0604030504040204" pitchFamily="34" charset="0"/>
              </a:rPr>
              <a:pPr algn="l" rtl="1"/>
              <a:t>‹#›</a:t>
            </a:fld>
            <a:endParaRPr lang="he-IL" dirty="0">
              <a:latin typeface="Tahoma" panose="020B0604030504040204" pitchFamily="34" charset="0"/>
              <a:cs typeface="Tahoma" panose="020B0604030504040204" pitchFamily="34" charset="0"/>
              <a:sym typeface="Tahoma" panose="020B0604030504040204" pitchFamily="34" charset="0"/>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atin typeface="Tahoma" panose="020B0604030504040204" pitchFamily="34" charset="0"/>
                <a:cs typeface="Tahoma" panose="020B0604030504040204" pitchFamily="34" charset="0"/>
                <a:sym typeface="Tahoma" panose="020B0604030504040204" pitchFamily="34" charset="0"/>
              </a:defRPr>
            </a:lvl1pPr>
          </a:lstStyle>
          <a:p>
            <a:endParaRPr lang="he-IL" dirty="0"/>
          </a:p>
        </p:txBody>
      </p:sp>
      <p:sp>
        <p:nvSpPr>
          <p:cNvPr id="3" name="מציין מיקום של תאריך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latin typeface="Tahoma" panose="020B0604030504040204" pitchFamily="34" charset="0"/>
                <a:cs typeface="Tahoma" panose="020B0604030504040204" pitchFamily="34" charset="0"/>
                <a:sym typeface="Tahoma" panose="020B0604030504040204" pitchFamily="34" charset="0"/>
              </a:defRPr>
            </a:lvl1pPr>
          </a:lstStyle>
          <a:p>
            <a:fld id="{92CD10A9-D286-4F36-9242-C8719B40F469}" type="datetime1">
              <a:rPr lang="he-IL" smtClean="0"/>
              <a:pPr/>
              <a:t>י"ב/שבט/תש"פ</a:t>
            </a:fld>
            <a:endParaRPr lang="he-IL" dirty="0"/>
          </a:p>
        </p:txBody>
      </p:sp>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cs typeface="Tahoma" panose="020B0604030504040204" pitchFamily="34" charset="0"/>
                <a:sym typeface="Tahoma" panose="020B0604030504040204" pitchFamily="34" charset="0"/>
              </a:defRPr>
            </a:lvl1pPr>
          </a:lstStyle>
          <a:p>
            <a:endParaRPr lang="he-IL" dirty="0"/>
          </a:p>
        </p:txBody>
      </p:sp>
      <p:sp>
        <p:nvSpPr>
          <p:cNvPr id="7" name="מציין מיקום של מספר שקופית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r" rtl="1">
              <a:defRPr sz="1200">
                <a:latin typeface="Tahoma" panose="020B0604030504040204" pitchFamily="34" charset="0"/>
                <a:cs typeface="Tahoma" panose="020B0604030504040204" pitchFamily="34" charset="0"/>
                <a:sym typeface="Tahoma" panose="020B0604030504040204" pitchFamily="34" charset="0"/>
              </a:defRPr>
            </a:lvl1pPr>
          </a:lstStyle>
          <a:p>
            <a:pPr algn="l"/>
            <a:fld id="{69C971FF-EF28-4195-A575-329446EFAA55}" type="slidenum">
              <a:rPr lang="he-IL" smtClean="0"/>
              <a:pPr algn="l"/>
              <a:t>‹#›</a:t>
            </a:fld>
            <a:endParaRPr lang="he-IL"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1pPr>
    <a:lvl2pPr marL="4572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2pPr>
    <a:lvl3pPr marL="9144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3pPr>
    <a:lvl4pPr marL="13716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4pPr>
    <a:lvl5pPr marL="1828800" algn="r" defTabSz="914400" rtl="1" eaLnBrk="1" latinLnBrk="0" hangingPunct="1">
      <a:defRPr sz="1200" kern="1200">
        <a:solidFill>
          <a:schemeClr val="tx1">
            <a:lumMod val="50000"/>
          </a:schemeClr>
        </a:solidFill>
        <a:latin typeface="Tahoma" panose="020B0604030504040204" pitchFamily="34" charset="0"/>
        <a:ea typeface="+mn-ea"/>
        <a:cs typeface="Tahoma" panose="020B0604030504040204" pitchFamily="34" charset="0"/>
        <a:sym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algn="l"/>
            <a:fld id="{69C971FF-EF28-4195-A575-329446EFAA55}" type="slidenum">
              <a:rPr lang="he-IL" smtClean="0"/>
              <a:pPr algn="l"/>
              <a:t>1</a:t>
            </a:fld>
            <a:endParaRPr lang="he-IL" dirty="0"/>
          </a:p>
        </p:txBody>
      </p:sp>
    </p:spTree>
    <p:extLst>
      <p:ext uri="{BB962C8B-B14F-4D97-AF65-F5344CB8AC3E}">
        <p14:creationId xmlns:p14="http://schemas.microsoft.com/office/powerpoint/2010/main" val="200978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a:extLst>
              <a:ext uri="{FF2B5EF4-FFF2-40B4-BE49-F238E27FC236}">
                <a16:creationId xmlns:a16="http://schemas.microsoft.com/office/drawing/2014/main" id="{263F176B-F212-490E-A7F5-AA1B10FC5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מציין מיקום של הערות 2">
            <a:extLst>
              <a:ext uri="{FF2B5EF4-FFF2-40B4-BE49-F238E27FC236}">
                <a16:creationId xmlns:a16="http://schemas.microsoft.com/office/drawing/2014/main" id="{596CE3A4-5C21-49EA-9A52-6979F0F820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en-US"/>
          </a:p>
        </p:txBody>
      </p:sp>
      <p:sp>
        <p:nvSpPr>
          <p:cNvPr id="6148" name="מציין מיקום של מספר שקופית 3">
            <a:extLst>
              <a:ext uri="{FF2B5EF4-FFF2-40B4-BE49-F238E27FC236}">
                <a16:creationId xmlns:a16="http://schemas.microsoft.com/office/drawing/2014/main" id="{D34B5359-1837-4796-AD41-19442202E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671E02-5B0D-4C1B-A0B1-290BD4746E4A}" type="slidenum">
              <a:rPr lang="he-IL" altLang="en-US"/>
              <a:pPr eaLnBrk="1" hangingPunct="1"/>
              <a:t>8</a:t>
            </a:fld>
            <a:endParaRPr lang="he-IL"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10</a:t>
            </a:fld>
            <a:endParaRPr lang="he-IL"/>
          </a:p>
        </p:txBody>
      </p:sp>
    </p:spTree>
    <p:extLst>
      <p:ext uri="{BB962C8B-B14F-4D97-AF65-F5344CB8AC3E}">
        <p14:creationId xmlns:p14="http://schemas.microsoft.com/office/powerpoint/2010/main" val="240077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AF723DEF-6B3C-4CA0-BE24-456EDA1D6AFB}" type="slidenum">
              <a:rPr lang="he-IL" smtClean="0"/>
              <a:pPr/>
              <a:t>12</a:t>
            </a:fld>
            <a:endParaRPr lang="he-IL"/>
          </a:p>
        </p:txBody>
      </p:sp>
    </p:spTree>
    <p:extLst>
      <p:ext uri="{BB962C8B-B14F-4D97-AF65-F5344CB8AC3E}">
        <p14:creationId xmlns:p14="http://schemas.microsoft.com/office/powerpoint/2010/main" val="171943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24</a:t>
            </a:fld>
            <a:endParaRPr lang="he-IL"/>
          </a:p>
        </p:txBody>
      </p:sp>
    </p:spTree>
    <p:extLst>
      <p:ext uri="{BB962C8B-B14F-4D97-AF65-F5344CB8AC3E}">
        <p14:creationId xmlns:p14="http://schemas.microsoft.com/office/powerpoint/2010/main" val="1490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25</a:t>
            </a:fld>
            <a:endParaRPr lang="he-IL"/>
          </a:p>
        </p:txBody>
      </p:sp>
    </p:spTree>
    <p:extLst>
      <p:ext uri="{BB962C8B-B14F-4D97-AF65-F5344CB8AC3E}">
        <p14:creationId xmlns:p14="http://schemas.microsoft.com/office/powerpoint/2010/main" val="9536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27</a:t>
            </a:fld>
            <a:endParaRPr lang="he-IL"/>
          </a:p>
        </p:txBody>
      </p:sp>
    </p:spTree>
    <p:extLst>
      <p:ext uri="{BB962C8B-B14F-4D97-AF65-F5344CB8AC3E}">
        <p14:creationId xmlns:p14="http://schemas.microsoft.com/office/powerpoint/2010/main" val="402754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AF723DEF-6B3C-4CA0-BE24-456EDA1D6AFB}" type="slidenum">
              <a:rPr lang="he-IL" smtClean="0"/>
              <a:pPr/>
              <a:t>48</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53</a:t>
            </a:fld>
            <a:endParaRPr lang="he-IL"/>
          </a:p>
        </p:txBody>
      </p:sp>
    </p:spTree>
    <p:extLst>
      <p:ext uri="{BB962C8B-B14F-4D97-AF65-F5344CB8AC3E}">
        <p14:creationId xmlns:p14="http://schemas.microsoft.com/office/powerpoint/2010/main" val="372170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6" name="צורה חופשית 6" descr="מפת העולם"/>
          <p:cNvSpPr>
            <a:spLocks noEditPoints="1"/>
          </p:cNvSpPr>
          <p:nvPr/>
        </p:nvSpPr>
        <p:spPr bwMode="gray">
          <a:xfrm>
            <a:off x="3175"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lvl="0" algn="r" rtl="1"/>
            <a:endParaRPr lang="he-IL" dirty="0">
              <a:solidFill>
                <a:schemeClr val="lt1"/>
              </a:solidFill>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ctrTitle" hasCustomPrompt="1"/>
          </p:nvPr>
        </p:nvSpPr>
        <p:spPr>
          <a:xfrm>
            <a:off x="1217612" y="1828799"/>
            <a:ext cx="9753600" cy="3048001"/>
          </a:xfrm>
        </p:spPr>
        <p:txBody>
          <a:bodyPr rtlCol="1">
            <a:normAutofit/>
          </a:bodyPr>
          <a:lstStyle>
            <a:lvl1pPr algn="r" rtl="1">
              <a:defRPr sz="440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כותרת משנה 2"/>
          <p:cNvSpPr>
            <a:spLocks noGrp="1"/>
          </p:cNvSpPr>
          <p:nvPr>
            <p:ph type="subTitle" idx="1" hasCustomPrompt="1"/>
          </p:nvPr>
        </p:nvSpPr>
        <p:spPr>
          <a:xfrm>
            <a:off x="3122611" y="5029200"/>
            <a:ext cx="7848600" cy="1143000"/>
          </a:xfrm>
        </p:spPr>
        <p:txBody>
          <a:bodyPr rtlCol="1">
            <a:normAutofit/>
          </a:bodyPr>
          <a:lstStyle>
            <a:lvl1pPr marL="0" indent="0" algn="r" rtl="1">
              <a:spcBef>
                <a:spcPts val="0"/>
              </a:spcBef>
              <a:buNone/>
              <a:defRPr sz="2000">
                <a:solidFill>
                  <a:schemeClr val="tx1"/>
                </a:solidFill>
                <a:latin typeface="Tahoma" panose="020B0604030504040204" pitchFamily="34" charset="0"/>
                <a:cs typeface="Tahoma" panose="020B0604030504040204" pitchFamily="34" charset="0"/>
                <a:sym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a:t>לחץ כדי לערוך סגנון כותרת משנה של תבנית בסיס</a:t>
            </a:r>
            <a:endParaRPr lang="he-IL"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hasCustomPrompt="1"/>
          </p:nvPr>
        </p:nvSpPr>
        <p:spPr>
          <a:xfrm>
            <a:off x="1217611" y="1828800"/>
            <a:ext cx="9753600" cy="4343400"/>
          </a:xfrm>
        </p:spPr>
        <p:txBody>
          <a:bodyPr vert="eaVert"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baseline="0"/>
            </a:lvl7pPr>
            <a:lvl8pPr algn="r" rtl="1">
              <a:defRPr baseline="0"/>
            </a:lvl8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66CADFC-B265-4037-BAEA-129238633975}" type="datetime1">
              <a:rPr lang="he-IL" smtClean="0"/>
              <a:pPr/>
              <a:t>י"ב/שבט/תש"פ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1217612" y="685800"/>
            <a:ext cx="2134315" cy="5486400"/>
          </a:xfrm>
        </p:spPr>
        <p:txBody>
          <a:bodyPr vert="vert270"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hasCustomPrompt="1"/>
          </p:nvPr>
        </p:nvSpPr>
        <p:spPr>
          <a:xfrm>
            <a:off x="3555074" y="685800"/>
            <a:ext cx="7416138" cy="5486400"/>
          </a:xfrm>
        </p:spPr>
        <p:txBody>
          <a:bodyPr vert="vert270"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a:lvl7pPr>
            <a:lvl8pPr algn="r" rtl="1">
              <a:defRPr/>
            </a:lvl8pPr>
            <a:lvl9pPr algn="r" rtl="1">
              <a:defRPr/>
            </a:lvl9p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48E2ACC-DC3C-47E9-ADA5-839535F6BA59}" type="datetime1">
              <a:rPr lang="he-IL" smtClean="0"/>
              <a:pPr/>
              <a:t>י"ב/שבט/תש"פ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hasCustomPrompt="1"/>
          </p:nvPr>
        </p:nvSpPr>
        <p:spPr>
          <a:xfrm>
            <a:off x="1217611" y="1828800"/>
            <a:ext cx="9753600" cy="4343400"/>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vl2pPr algn="r" rtl="1">
              <a:defRPr>
                <a:latin typeface="Tahoma" panose="020B0604030504040204" pitchFamily="34" charset="0"/>
                <a:cs typeface="Tahoma" panose="020B0604030504040204" pitchFamily="34" charset="0"/>
                <a:sym typeface="Tahoma" panose="020B0604030504040204" pitchFamily="34" charset="0"/>
              </a:defRPr>
            </a:lvl2pPr>
            <a:lvl3pPr algn="r" rtl="1">
              <a:defRPr>
                <a:latin typeface="Tahoma" panose="020B0604030504040204" pitchFamily="34" charset="0"/>
                <a:cs typeface="Tahoma" panose="020B0604030504040204" pitchFamily="34" charset="0"/>
                <a:sym typeface="Tahoma" panose="020B0604030504040204" pitchFamily="34" charset="0"/>
              </a:defRPr>
            </a:lvl3pPr>
            <a:lvl4pPr algn="r" rtl="1">
              <a:defRPr>
                <a:latin typeface="Tahoma" panose="020B0604030504040204" pitchFamily="34" charset="0"/>
                <a:cs typeface="Tahoma" panose="020B0604030504040204" pitchFamily="34" charset="0"/>
                <a:sym typeface="Tahoma" panose="020B0604030504040204" pitchFamily="34" charset="0"/>
              </a:defRPr>
            </a:lvl4pPr>
            <a:lvl5pPr algn="r" rtl="1">
              <a:defRPr>
                <a:latin typeface="Tahoma" panose="020B0604030504040204" pitchFamily="34" charset="0"/>
                <a:cs typeface="Tahoma" panose="020B0604030504040204" pitchFamily="34" charset="0"/>
                <a:sym typeface="Tahoma" panose="020B0604030504040204" pitchFamily="34" charset="0"/>
              </a:defRPr>
            </a:lvl5pPr>
            <a:lvl6pPr algn="r" rtl="1">
              <a:defRPr/>
            </a:lvl6pPr>
            <a:lvl7pPr algn="r" rtl="1">
              <a:defRPr baseline="0"/>
            </a:lvl7pPr>
            <a:lvl8pPr algn="r" rtl="1">
              <a:defRPr baseline="0"/>
            </a:lvl8pPr>
            <a:lvl9pPr algn="r" rtl="1">
              <a:defRPr baseline="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C4C63EE3-10B5-4584-9D91-DAD8D5FE2159}" type="datetime1">
              <a:rPr lang="he-IL" smtClean="0"/>
              <a:pPr/>
              <a:t>י"ב/שבט/תש"פ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3429000"/>
            <a:ext cx="9753600" cy="2362199"/>
          </a:xfrm>
        </p:spPr>
        <p:txBody>
          <a:bodyPr rtlCol="1" anchor="b">
            <a:normAutofit/>
          </a:bodyPr>
          <a:lstStyle>
            <a:lvl1pPr algn="r" rtl="1">
              <a:defRPr sz="4400" b="0" cap="all">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hasCustomPrompt="1"/>
          </p:nvPr>
        </p:nvSpPr>
        <p:spPr>
          <a:xfrm>
            <a:off x="3122612" y="685801"/>
            <a:ext cx="7853063" cy="1142999"/>
          </a:xfrm>
        </p:spPr>
        <p:txBody>
          <a:bodyPr rtlCol="1" anchor="t"/>
          <a:lstStyle>
            <a:lvl1pPr marL="0" indent="0" algn="r" rtl="1">
              <a:spcBef>
                <a:spcPts val="0"/>
              </a:spcBef>
              <a:buNone/>
              <a:defRPr sz="2000">
                <a:solidFill>
                  <a:schemeClr val="tx1"/>
                </a:solidFill>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endParaRPr lang="he-IL" dirty="0"/>
          </a:p>
        </p:txBody>
      </p:sp>
      <p:sp>
        <p:nvSpPr>
          <p:cNvPr id="5" name="מציין מיקום של כותרת תחתונה 4"/>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00DAB21A-6FD9-4187-A955-969A12AF983A}" type="datetime1">
              <a:rPr lang="he-IL" smtClean="0"/>
              <a:pPr/>
              <a:t>י"ב/שבט/תש"פ</a:t>
            </a:fld>
            <a:endParaRPr lang="he-IL" dirty="0"/>
          </a:p>
        </p:txBody>
      </p:sp>
      <p:sp>
        <p:nvSpPr>
          <p:cNvPr id="6" name="מציין מיקום של מספר שקופית 5"/>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sz="half" idx="1" hasCustomPrompt="1"/>
          </p:nvPr>
        </p:nvSpPr>
        <p:spPr>
          <a:xfrm>
            <a:off x="6246812" y="1828800"/>
            <a:ext cx="4708734" cy="4343400"/>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baseline="0"/>
            </a:lvl7pPr>
            <a:lvl8pPr algn="r" rtl="1">
              <a:defRPr sz="1600" baseline="0"/>
            </a:lvl8pPr>
            <a:lvl9pPr algn="r" rtl="1">
              <a:defRPr sz="1600" baseline="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hasCustomPrompt="1"/>
          </p:nvPr>
        </p:nvSpPr>
        <p:spPr>
          <a:xfrm>
            <a:off x="1217612" y="1828800"/>
            <a:ext cx="4708734" cy="4343400"/>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55DD73B1-C416-4018-A568-C91351B6036E}" type="datetime1">
              <a:rPr lang="he-IL" smtClean="0"/>
              <a:pPr/>
              <a:t>י"ב/שבט/תש"פ</a:t>
            </a:fld>
            <a:endParaRPr lang="he-IL" dirty="0"/>
          </a:p>
        </p:txBody>
      </p:sp>
      <p:sp>
        <p:nvSpPr>
          <p:cNvPr id="7" name="מציין מיקום של מספר שקופית 6"/>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hasCustomPrompt="1"/>
          </p:nvPr>
        </p:nvSpPr>
        <p:spPr>
          <a:xfrm>
            <a:off x="6262051" y="1828799"/>
            <a:ext cx="4709160" cy="838201"/>
          </a:xfrm>
        </p:spPr>
        <p:txBody>
          <a:bodyPr rtlCol="1" anchor="ctr"/>
          <a:lstStyle>
            <a:lvl1pPr marL="0" indent="0" algn="r" rtl="1">
              <a:spcBef>
                <a:spcPts val="0"/>
              </a:spcBef>
              <a:buNone/>
              <a:defRPr sz="2400" b="0" cap="all" baseline="0">
                <a:solidFill>
                  <a:schemeClr val="tx1">
                    <a:lumMod val="50000"/>
                  </a:schemeClr>
                </a:solidFill>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endParaRPr lang="he-IL" dirty="0"/>
          </a:p>
        </p:txBody>
      </p:sp>
      <p:sp>
        <p:nvSpPr>
          <p:cNvPr id="4" name="מציין מיקום תוכן 3"/>
          <p:cNvSpPr>
            <a:spLocks noGrp="1"/>
          </p:cNvSpPr>
          <p:nvPr>
            <p:ph sz="half" idx="2" hasCustomPrompt="1"/>
          </p:nvPr>
        </p:nvSpPr>
        <p:spPr>
          <a:xfrm>
            <a:off x="6262051" y="2743200"/>
            <a:ext cx="4709160" cy="3428999"/>
          </a:xfrm>
        </p:spPr>
        <p:txBody>
          <a:bodyPr rtlCol="1">
            <a:normAutofit/>
          </a:bodyPr>
          <a:lstStyle>
            <a:lvl1pPr algn="r" rtl="1">
              <a:defRPr sz="2000">
                <a:latin typeface="Tahoma" panose="020B0604030504040204" pitchFamily="34" charset="0"/>
                <a:cs typeface="Tahoma" panose="020B0604030504040204" pitchFamily="34" charset="0"/>
                <a:sym typeface="Tahoma" panose="020B0604030504040204" pitchFamily="34" charset="0"/>
              </a:defRPr>
            </a:lvl1pPr>
            <a:lvl2pPr algn="r" rtl="1">
              <a:defRPr sz="1800">
                <a:latin typeface="Tahoma" panose="020B0604030504040204" pitchFamily="34" charset="0"/>
                <a:cs typeface="Tahoma" panose="020B0604030504040204" pitchFamily="34" charset="0"/>
                <a:sym typeface="Tahoma" panose="020B0604030504040204" pitchFamily="34" charset="0"/>
              </a:defRPr>
            </a:lvl2pPr>
            <a:lvl3pPr algn="r" rtl="1">
              <a:defRPr sz="1600">
                <a:latin typeface="Tahoma" panose="020B0604030504040204" pitchFamily="34" charset="0"/>
                <a:cs typeface="Tahoma" panose="020B0604030504040204" pitchFamily="34" charset="0"/>
                <a:sym typeface="Tahoma" panose="020B0604030504040204" pitchFamily="34" charset="0"/>
              </a:defRPr>
            </a:lvl3pPr>
            <a:lvl4pPr algn="r" rtl="1">
              <a:defRPr sz="1400">
                <a:latin typeface="Tahoma" panose="020B0604030504040204" pitchFamily="34" charset="0"/>
                <a:cs typeface="Tahoma" panose="020B0604030504040204" pitchFamily="34" charset="0"/>
                <a:sym typeface="Tahoma" panose="020B0604030504040204" pitchFamily="34" charset="0"/>
              </a:defRPr>
            </a:lvl4pPr>
            <a:lvl5pPr algn="r" rtl="1">
              <a:defRPr sz="1400">
                <a:latin typeface="Tahoma" panose="020B0604030504040204" pitchFamily="34" charset="0"/>
                <a:cs typeface="Tahoma" panose="020B0604030504040204" pitchFamily="34" charset="0"/>
                <a:sym typeface="Tahoma" panose="020B0604030504040204" pitchFamily="34" charset="0"/>
              </a:defRPr>
            </a:lvl5pPr>
            <a:lvl6pPr algn="r" rtl="1">
              <a:defRPr sz="1400"/>
            </a:lvl6pPr>
            <a:lvl7pPr algn="r" rtl="1">
              <a:defRPr sz="1400"/>
            </a:lvl7pPr>
            <a:lvl8pPr algn="r" rtl="1">
              <a:defRPr sz="1400"/>
            </a:lvl8pPr>
            <a:lvl9pPr algn="r" rtl="1">
              <a:defRPr sz="14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hasCustomPrompt="1"/>
          </p:nvPr>
        </p:nvSpPr>
        <p:spPr>
          <a:xfrm>
            <a:off x="1217611" y="1828799"/>
            <a:ext cx="4709160" cy="838201"/>
          </a:xfrm>
        </p:spPr>
        <p:txBody>
          <a:bodyPr rtlCol="1" anchor="ctr"/>
          <a:lstStyle>
            <a:lvl1pPr marL="0" indent="0" algn="r" rtl="1">
              <a:spcBef>
                <a:spcPts val="0"/>
              </a:spcBef>
              <a:buNone/>
              <a:defRPr sz="2400" b="0" cap="all" baseline="0">
                <a:solidFill>
                  <a:schemeClr val="tx1">
                    <a:lumMod val="50000"/>
                  </a:schemeClr>
                </a:solidFill>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endParaRPr lang="he-IL" dirty="0"/>
          </a:p>
        </p:txBody>
      </p:sp>
      <p:sp>
        <p:nvSpPr>
          <p:cNvPr id="6" name="מציין מיקום תוכן 5"/>
          <p:cNvSpPr>
            <a:spLocks noGrp="1"/>
          </p:cNvSpPr>
          <p:nvPr>
            <p:ph sz="quarter" idx="4" hasCustomPrompt="1"/>
          </p:nvPr>
        </p:nvSpPr>
        <p:spPr>
          <a:xfrm>
            <a:off x="1217611" y="2743200"/>
            <a:ext cx="4709160" cy="3428999"/>
          </a:xfrm>
        </p:spPr>
        <p:txBody>
          <a:bodyPr rtlCol="1">
            <a:normAutofit/>
          </a:bodyPr>
          <a:lstStyle>
            <a:lvl1pPr algn="r" rtl="1">
              <a:defRPr sz="2000">
                <a:latin typeface="Tahoma" panose="020B0604030504040204" pitchFamily="34" charset="0"/>
                <a:cs typeface="Tahoma" panose="020B0604030504040204" pitchFamily="34" charset="0"/>
                <a:sym typeface="Tahoma" panose="020B0604030504040204" pitchFamily="34" charset="0"/>
              </a:defRPr>
            </a:lvl1pPr>
            <a:lvl2pPr algn="r" rtl="1">
              <a:defRPr sz="1800">
                <a:latin typeface="Tahoma" panose="020B0604030504040204" pitchFamily="34" charset="0"/>
                <a:cs typeface="Tahoma" panose="020B0604030504040204" pitchFamily="34" charset="0"/>
                <a:sym typeface="Tahoma" panose="020B0604030504040204" pitchFamily="34" charset="0"/>
              </a:defRPr>
            </a:lvl2pPr>
            <a:lvl3pPr algn="r" rtl="1">
              <a:defRPr sz="1600">
                <a:latin typeface="Tahoma" panose="020B0604030504040204" pitchFamily="34" charset="0"/>
                <a:cs typeface="Tahoma" panose="020B0604030504040204" pitchFamily="34" charset="0"/>
                <a:sym typeface="Tahoma" panose="020B0604030504040204" pitchFamily="34" charset="0"/>
              </a:defRPr>
            </a:lvl3pPr>
            <a:lvl4pPr algn="r" rtl="1">
              <a:defRPr sz="1400">
                <a:latin typeface="Tahoma" panose="020B0604030504040204" pitchFamily="34" charset="0"/>
                <a:cs typeface="Tahoma" panose="020B0604030504040204" pitchFamily="34" charset="0"/>
                <a:sym typeface="Tahoma" panose="020B0604030504040204" pitchFamily="34" charset="0"/>
              </a:defRPr>
            </a:lvl4pPr>
            <a:lvl5pPr algn="r" rtl="1">
              <a:defRPr sz="1400">
                <a:latin typeface="Tahoma" panose="020B0604030504040204" pitchFamily="34" charset="0"/>
                <a:cs typeface="Tahoma" panose="020B0604030504040204" pitchFamily="34" charset="0"/>
                <a:sym typeface="Tahoma" panose="020B0604030504040204" pitchFamily="34" charset="0"/>
              </a:defRPr>
            </a:lvl5pPr>
            <a:lvl6pPr algn="r" rtl="1">
              <a:defRPr sz="1400"/>
            </a:lvl6pPr>
            <a:lvl7pPr algn="r" rtl="1">
              <a:defRPr sz="1400"/>
            </a:lvl7pPr>
            <a:lvl8pPr algn="r" rtl="1">
              <a:defRPr sz="1400" baseline="0"/>
            </a:lvl8pPr>
            <a:lvl9pPr algn="r" rtl="1">
              <a:defRPr sz="1400" baseline="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8" name="מציין מיקום של כותרת תחתונה 7"/>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7" name="מציין מיקום של תאריך 6"/>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43586B38-5F1E-4043-BDD9-3C1925B60915}" type="datetime1">
              <a:rPr lang="he-IL" smtClean="0"/>
              <a:pPr/>
              <a:t>י"ב/שבט/תש"פ</a:t>
            </a:fld>
            <a:endParaRPr lang="he-IL" dirty="0"/>
          </a:p>
        </p:txBody>
      </p:sp>
      <p:sp>
        <p:nvSpPr>
          <p:cNvPr id="9" name="מציין מיקום של מספר שקופית 8"/>
          <p:cNvSpPr>
            <a:spLocks noGrp="1"/>
          </p:cNvSpPr>
          <p:nvPr>
            <p:ph type="sldNum" sz="quarter" idx="12"/>
          </p:nvPr>
        </p:nvSpPr>
        <p:spPr>
          <a:xfrm>
            <a:off x="1217612" y="6448427"/>
            <a:ext cx="1143001"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algn="l"/>
            <a:fld id="{F36C87F6-986D-49E6-AF40-1B3A1EE8064D}" type="slidenum">
              <a:rPr lang="he-IL" smtClean="0"/>
              <a:pPr algn="l"/>
              <a:t>‹#›</a:t>
            </a:fld>
            <a:endParaRPr lang="he-IL"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217611" y="274638"/>
            <a:ext cx="9753600" cy="1325562"/>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4" name="מציין מיקום של כותרת תחתונה 3"/>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3" name="מציין מיקום של תאריך 2"/>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2E92BA80-141A-4C86-BE58-0956C496E4C9}" type="datetime1">
              <a:rPr lang="he-IL" smtClean="0"/>
              <a:pPr/>
              <a:t>י"ב/שבט/תש"פ</a:t>
            </a:fld>
            <a:endParaRPr lang="he-IL" dirty="0"/>
          </a:p>
        </p:txBody>
      </p:sp>
      <p:sp>
        <p:nvSpPr>
          <p:cNvPr id="5" name="מציין מיקום של מספר שקופית 4"/>
          <p:cNvSpPr>
            <a:spLocks noGrp="1"/>
          </p:cNvSpPr>
          <p:nvPr>
            <p:ph type="sldNum" sz="quarter" idx="12"/>
          </p:nvPr>
        </p:nvSpPr>
        <p:spPr>
          <a:xfrm>
            <a:off x="1217612" y="6448427"/>
            <a:ext cx="1143001"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algn="l"/>
            <a:fld id="{F36C87F6-986D-49E6-AF40-1B3A1EE8064D}" type="slidenum">
              <a:rPr lang="he-IL" smtClean="0"/>
              <a:pPr algn="l"/>
              <a:t>‹#›</a:t>
            </a:fld>
            <a:endParaRPr lang="he-IL"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2" name="מציין מיקום של תאריך 1"/>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D2B0CFDD-B896-4A0F-867F-D85A5034F41C}" type="datetime1">
              <a:rPr lang="he-IL" smtClean="0"/>
              <a:pPr/>
              <a:t>י"ב/שבט/תש"פ</a:t>
            </a:fld>
            <a:endParaRPr lang="he-IL" dirty="0"/>
          </a:p>
        </p:txBody>
      </p:sp>
      <p:sp>
        <p:nvSpPr>
          <p:cNvPr id="4" name="מציין מיקום של מספר שקופית 3"/>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a:off x="7008813"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title" hasCustomPrompt="1"/>
          </p:nvPr>
        </p:nvSpPr>
        <p:spPr>
          <a:xfrm>
            <a:off x="7618412" y="685800"/>
            <a:ext cx="3886200" cy="4038600"/>
          </a:xfrm>
        </p:spPr>
        <p:txBody>
          <a:bodyPr rtlCol="1" anchor="b">
            <a:noAutofit/>
          </a:bodyPr>
          <a:lstStyle>
            <a:lvl1pPr algn="r" rtl="1">
              <a:defRPr sz="4000" b="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hasCustomPrompt="1"/>
          </p:nvPr>
        </p:nvSpPr>
        <p:spPr>
          <a:xfrm>
            <a:off x="684211" y="685800"/>
            <a:ext cx="5638800" cy="5486400"/>
          </a:xfrm>
        </p:spPr>
        <p:txBody>
          <a:bodyPr rtlCol="1">
            <a:normAutofit/>
          </a:bodyPr>
          <a:lstStyle>
            <a:lvl1pPr algn="r" rtl="1">
              <a:defRPr sz="2400">
                <a:latin typeface="Tahoma" panose="020B0604030504040204" pitchFamily="34" charset="0"/>
                <a:cs typeface="Tahoma" panose="020B0604030504040204" pitchFamily="34" charset="0"/>
                <a:sym typeface="Tahoma" panose="020B0604030504040204" pitchFamily="34" charset="0"/>
              </a:defRPr>
            </a:lvl1pPr>
            <a:lvl2pPr algn="r" rtl="1">
              <a:defRPr sz="2000">
                <a:latin typeface="Tahoma" panose="020B0604030504040204" pitchFamily="34" charset="0"/>
                <a:cs typeface="Tahoma" panose="020B0604030504040204" pitchFamily="34" charset="0"/>
                <a:sym typeface="Tahoma" panose="020B0604030504040204" pitchFamily="34" charset="0"/>
              </a:defRPr>
            </a:lvl2pPr>
            <a:lvl3pPr algn="r" rtl="1">
              <a:defRPr sz="1800">
                <a:latin typeface="Tahoma" panose="020B0604030504040204" pitchFamily="34" charset="0"/>
                <a:cs typeface="Tahoma" panose="020B0604030504040204" pitchFamily="34" charset="0"/>
                <a:sym typeface="Tahoma" panose="020B0604030504040204" pitchFamily="34" charset="0"/>
              </a:defRPr>
            </a:lvl3pPr>
            <a:lvl4pPr algn="r" rtl="1">
              <a:defRPr sz="1600">
                <a:latin typeface="Tahoma" panose="020B0604030504040204" pitchFamily="34" charset="0"/>
                <a:cs typeface="Tahoma" panose="020B0604030504040204" pitchFamily="34" charset="0"/>
                <a:sym typeface="Tahoma" panose="020B0604030504040204" pitchFamily="34" charset="0"/>
              </a:defRPr>
            </a:lvl4pPr>
            <a:lvl5pPr algn="r" rtl="1">
              <a:defRPr sz="1600">
                <a:latin typeface="Tahoma" panose="020B0604030504040204" pitchFamily="34" charset="0"/>
                <a:cs typeface="Tahoma" panose="020B0604030504040204" pitchFamily="34" charset="0"/>
                <a:sym typeface="Tahoma" panose="020B0604030504040204" pitchFamily="34" charset="0"/>
              </a:defRPr>
            </a:lvl5pPr>
            <a:lvl6pPr algn="r" rtl="1">
              <a:defRPr sz="1600"/>
            </a:lvl6pPr>
            <a:lvl7pPr algn="r" rtl="1">
              <a:defRPr sz="1600"/>
            </a:lvl7pPr>
            <a:lvl8pPr algn="r" rtl="1">
              <a:defRPr sz="1600"/>
            </a:lvl8pPr>
            <a:lvl9pPr algn="r" rtl="1">
              <a:defRPr sz="1600"/>
            </a:lvl9p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טקסט 3"/>
          <p:cNvSpPr>
            <a:spLocks noGrp="1"/>
          </p:cNvSpPr>
          <p:nvPr>
            <p:ph type="body" sz="half" idx="2" hasCustomPrompt="1"/>
          </p:nvPr>
        </p:nvSpPr>
        <p:spPr>
          <a:xfrm>
            <a:off x="7618412" y="4876800"/>
            <a:ext cx="3886200" cy="1295400"/>
          </a:xfrm>
        </p:spPr>
        <p:txBody>
          <a:bodyPr rtlCol="1">
            <a:normAutofit/>
          </a:bodyPr>
          <a:lstStyle>
            <a:lvl1pPr marL="0" indent="0" algn="r" rtl="1">
              <a:spcBef>
                <a:spcPts val="0"/>
              </a:spcBef>
              <a:buNone/>
              <a:defRPr sz="18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endParaRPr lang="he-IL" dirty="0"/>
          </a:p>
        </p:txBody>
      </p:sp>
      <p:sp>
        <p:nvSpPr>
          <p:cNvPr id="6" name="מציין מיקום של כותרת תחתונה 5"/>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5C0A1C7B-DF2A-4BC9-A2C3-EE69F4644905}" type="datetime1">
              <a:rPr lang="he-IL" smtClean="0"/>
              <a:pPr/>
              <a:t>י"ב/שבט/תש"פ</a:t>
            </a:fld>
            <a:endParaRPr lang="he-IL" dirty="0"/>
          </a:p>
        </p:txBody>
      </p:sp>
      <p:sp>
        <p:nvSpPr>
          <p:cNvPr id="7" name="מציין מיקום של מספר שקופית 6"/>
          <p:cNvSpPr>
            <a:spLocks noGrp="1"/>
          </p:cNvSpPr>
          <p:nvPr>
            <p:ph type="sldNum" sz="quarter" idx="12"/>
          </p:nvPr>
        </p:nvSpPr>
        <p:spPr>
          <a:xfrm>
            <a:off x="1217612" y="6448427"/>
            <a:ext cx="1143001"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pPr algn="l"/>
            <a:fld id="{F36C87F6-986D-49E6-AF40-1B3A1EE8064D}" type="slidenum">
              <a:rPr lang="he-IL" smtClean="0"/>
              <a:pPr algn="l"/>
              <a:t>‹#›</a:t>
            </a:fld>
            <a:endParaRPr lang="he-IL"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bg>
      <p:bgPr>
        <a:solidFill>
          <a:schemeClr val="bg1"/>
        </a:solidFill>
        <a:effectLst/>
      </p:bgPr>
    </p:bg>
    <p:spTree>
      <p:nvGrpSpPr>
        <p:cNvPr id="1" name=""/>
        <p:cNvGrpSpPr/>
        <p:nvPr/>
      </p:nvGrpSpPr>
      <p:grpSpPr>
        <a:xfrm>
          <a:off x="0" y="0"/>
          <a:ext cx="0" cy="0"/>
          <a:chOff x="0" y="0"/>
          <a:chExt cx="0" cy="0"/>
        </a:xfrm>
      </p:grpSpPr>
      <p:sp>
        <p:nvSpPr>
          <p:cNvPr id="8" name="מלבן 7"/>
          <p:cNvSpPr/>
          <p:nvPr/>
        </p:nvSpPr>
        <p:spPr>
          <a:xfrm>
            <a:off x="7008813"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endParaRPr lang="he-IL" dirty="0">
              <a:latin typeface="Tahoma" panose="020B0604030504040204" pitchFamily="34" charset="0"/>
              <a:cs typeface="Tahoma" panose="020B0604030504040204" pitchFamily="34" charset="0"/>
              <a:sym typeface="Tahoma" panose="020B0604030504040204" pitchFamily="34" charset="0"/>
            </a:endParaRPr>
          </a:p>
        </p:txBody>
      </p:sp>
      <p:sp>
        <p:nvSpPr>
          <p:cNvPr id="2" name="כותרת 1"/>
          <p:cNvSpPr>
            <a:spLocks noGrp="1"/>
          </p:cNvSpPr>
          <p:nvPr>
            <p:ph type="title" hasCustomPrompt="1"/>
          </p:nvPr>
        </p:nvSpPr>
        <p:spPr>
          <a:xfrm>
            <a:off x="7618412" y="685800"/>
            <a:ext cx="3886200" cy="4038600"/>
          </a:xfrm>
        </p:spPr>
        <p:txBody>
          <a:bodyPr rtlCol="1" anchor="b">
            <a:noAutofit/>
          </a:bodyPr>
          <a:lstStyle>
            <a:lvl1pPr algn="r" rtl="1">
              <a:defRPr sz="4000" b="0">
                <a:latin typeface="Tahoma" panose="020B0604030504040204" pitchFamily="34" charset="0"/>
                <a:cs typeface="Tahoma" panose="020B0604030504040204" pitchFamily="34" charset="0"/>
                <a:sym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hasCustomPrompt="1"/>
          </p:nvPr>
        </p:nvSpPr>
        <p:spPr>
          <a:xfrm>
            <a:off x="684212" y="685800"/>
            <a:ext cx="5638800" cy="5486400"/>
          </a:xfrm>
          <a:solidFill>
            <a:schemeClr val="bg1">
              <a:lumMod val="95000"/>
            </a:schemeClr>
          </a:solidFill>
          <a:ln w="3175">
            <a:solidFill>
              <a:schemeClr val="bg1">
                <a:lumMod val="75000"/>
              </a:schemeClr>
            </a:solidFill>
            <a:miter lim="800000"/>
          </a:ln>
        </p:spPr>
        <p:txBody>
          <a:bodyPr tIns="914400" rtlCol="1">
            <a:normAutofit/>
          </a:bodyPr>
          <a:lstStyle>
            <a:lvl1pPr marL="0" indent="0" algn="ctr" rtl="1">
              <a:buNone/>
              <a:defRPr sz="24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hasCustomPrompt="1"/>
          </p:nvPr>
        </p:nvSpPr>
        <p:spPr>
          <a:xfrm>
            <a:off x="7618412" y="4876800"/>
            <a:ext cx="3886200" cy="1295400"/>
          </a:xfrm>
        </p:spPr>
        <p:txBody>
          <a:bodyPr rtlCol="1">
            <a:normAutofit/>
          </a:bodyPr>
          <a:lstStyle>
            <a:lvl1pPr marL="0" indent="0" algn="r" rtl="1">
              <a:spcBef>
                <a:spcPts val="0"/>
              </a:spcBef>
              <a:buNone/>
              <a:defRPr sz="1800">
                <a:latin typeface="Tahoma" panose="020B0604030504040204" pitchFamily="34" charset="0"/>
                <a:cs typeface="Tahoma" panose="020B0604030504040204" pitchFamily="34" charset="0"/>
                <a:sym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endParaRPr lang="he-IL" dirty="0"/>
          </a:p>
        </p:txBody>
      </p:sp>
      <p:sp>
        <p:nvSpPr>
          <p:cNvPr id="6" name="מציין מיקום של כותרת תחתונה 5"/>
          <p:cNvSpPr>
            <a:spLocks noGrp="1"/>
          </p:cNvSpPr>
          <p:nvPr>
            <p:ph type="ftr" sz="quarter" idx="11"/>
          </p:nvPr>
        </p:nvSpPr>
        <p:spPr>
          <a:xfrm>
            <a:off x="4341813" y="6448427"/>
            <a:ext cx="6638176" cy="180974"/>
          </a:xfrm>
        </p:spPr>
        <p:txBody>
          <a:bodyPr rtlCol="1"/>
          <a:lstStyle>
            <a:lvl1pPr algn="r" rtl="1">
              <a:defRPr>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5" name="מציין מיקום של תאריך 4"/>
          <p:cNvSpPr>
            <a:spLocks noGrp="1"/>
          </p:cNvSpPr>
          <p:nvPr>
            <p:ph type="dt" sz="half" idx="10"/>
          </p:nvPr>
        </p:nvSpPr>
        <p:spPr>
          <a:xfrm>
            <a:off x="2640754" y="6448427"/>
            <a:ext cx="1396259"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83491998-0F7B-4524-B7DC-6B973E04D93A}" type="datetime1">
              <a:rPr lang="he-IL" smtClean="0"/>
              <a:pPr/>
              <a:t>י"ב/שבט/תש"פ</a:t>
            </a:fld>
            <a:endParaRPr lang="he-IL" dirty="0"/>
          </a:p>
        </p:txBody>
      </p:sp>
      <p:sp>
        <p:nvSpPr>
          <p:cNvPr id="7" name="מציין מיקום של מספר שקופית 6"/>
          <p:cNvSpPr>
            <a:spLocks noGrp="1"/>
          </p:cNvSpPr>
          <p:nvPr>
            <p:ph type="sldNum" sz="quarter" idx="12"/>
          </p:nvPr>
        </p:nvSpPr>
        <p:spPr>
          <a:xfrm>
            <a:off x="1217612" y="6448427"/>
            <a:ext cx="1143001" cy="180974"/>
          </a:xfrm>
        </p:spPr>
        <p:txBody>
          <a:bodyPr rtlCol="1"/>
          <a:lstStyle>
            <a:lvl1pPr algn="l" rtl="1">
              <a:defRPr>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217611" y="274638"/>
            <a:ext cx="9753600" cy="1325562"/>
          </a:xfrm>
          <a:prstGeom prst="rect">
            <a:avLst/>
          </a:prstGeom>
        </p:spPr>
        <p:txBody>
          <a:bodyPr vert="horz" lIns="91440" tIns="45720" rIns="91440" bIns="45720" rtlCol="1" anchor="b">
            <a:normAutofit/>
          </a:body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217611" y="1828800"/>
            <a:ext cx="9753600" cy="4343400"/>
          </a:xfrm>
          <a:prstGeom prst="rect">
            <a:avLst/>
          </a:prstGeom>
        </p:spPr>
        <p:txBody>
          <a:bodyPr vert="horz" lIns="91440" tIns="45720" rIns="91440" bIns="45720" rtlCol="1">
            <a:normAutofit/>
          </a:bodyPr>
          <a:lstStyle/>
          <a:p>
            <a:pPr lvl="0" rtl="1"/>
            <a:r>
              <a:rPr lang="he-IL"/>
              <a:t>לחץ כדי לערוך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3"/>
          </p:nvPr>
        </p:nvSpPr>
        <p:spPr>
          <a:xfrm>
            <a:off x="4341813" y="6448427"/>
            <a:ext cx="6638176" cy="180974"/>
          </a:xfrm>
          <a:prstGeom prst="rect">
            <a:avLst/>
          </a:prstGeom>
        </p:spPr>
        <p:txBody>
          <a:bodyPr vert="horz" lIns="91440" tIns="45720" rIns="91440" bIns="45720" rtlCol="1" anchor="ctr"/>
          <a:lstStyle>
            <a:lvl1pPr algn="r" rtl="1">
              <a:defRPr sz="1100" cap="all" baseline="0">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r>
              <a:rPr lang="he-IL"/>
              <a:t>הוסף כותרת תחתונה</a:t>
            </a:r>
            <a:endParaRPr lang="he-IL" dirty="0"/>
          </a:p>
        </p:txBody>
      </p:sp>
      <p:sp>
        <p:nvSpPr>
          <p:cNvPr id="4" name="מציין מיקום של תאריך 3"/>
          <p:cNvSpPr>
            <a:spLocks noGrp="1"/>
          </p:cNvSpPr>
          <p:nvPr>
            <p:ph type="dt" sz="half" idx="2"/>
          </p:nvPr>
        </p:nvSpPr>
        <p:spPr>
          <a:xfrm>
            <a:off x="2640754" y="6448427"/>
            <a:ext cx="1396259" cy="180974"/>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fld id="{320EA0E2-810D-4E89-B0A1-E1A939EC2943}" type="datetime1">
              <a:rPr lang="he-IL" smtClean="0"/>
              <a:pPr/>
              <a:t>י"ב/שבט/תש"פ</a:t>
            </a:fld>
            <a:endParaRPr lang="he-IL" dirty="0"/>
          </a:p>
        </p:txBody>
      </p:sp>
      <p:sp>
        <p:nvSpPr>
          <p:cNvPr id="6" name="מציין מיקום של מספר שקופית 5"/>
          <p:cNvSpPr>
            <a:spLocks noGrp="1"/>
          </p:cNvSpPr>
          <p:nvPr>
            <p:ph type="sldNum" sz="quarter" idx="4"/>
          </p:nvPr>
        </p:nvSpPr>
        <p:spPr>
          <a:xfrm>
            <a:off x="1217612" y="6448427"/>
            <a:ext cx="1143001" cy="180974"/>
          </a:xfrm>
          <a:prstGeom prst="rect">
            <a:avLst/>
          </a:prstGeom>
        </p:spPr>
        <p:txBody>
          <a:bodyPr vert="horz" lIns="91440" tIns="45720" rIns="91440" bIns="45720" rtlCol="1" anchor="ctr"/>
          <a:lstStyle>
            <a:lvl1pPr algn="l" rtl="1">
              <a:defRPr sz="1100">
                <a:solidFill>
                  <a:schemeClr val="tx1"/>
                </a:solidFill>
                <a:latin typeface="Tahoma" panose="020B0604030504040204" pitchFamily="34" charset="0"/>
                <a:cs typeface="Tahoma" panose="020B0604030504040204" pitchFamily="34" charset="0"/>
                <a:sym typeface="Tahoma" panose="020B0604030504040204" pitchFamily="34" charset="0"/>
              </a:defRPr>
            </a:lvl1pPr>
          </a:lstStyle>
          <a:p>
            <a:fld id="{F36C87F6-986D-49E6-AF40-1B3A1EE8064D}" type="slidenum">
              <a:rPr lang="he-IL" smtClean="0"/>
              <a:pPr/>
              <a:t>‹#›</a:t>
            </a:fld>
            <a:endParaRPr lang="he-IL"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4000" kern="1200" cap="all" baseline="0">
          <a:solidFill>
            <a:schemeClr val="tx1">
              <a:lumMod val="50000"/>
            </a:schemeClr>
          </a:solidFill>
          <a:latin typeface="Tahoma" panose="020B0604030504040204" pitchFamily="34" charset="0"/>
          <a:ea typeface="+mj-ea"/>
          <a:cs typeface="Tahoma" panose="020B0604030504040204" pitchFamily="34" charset="0"/>
          <a:sym typeface="Tahoma" panose="020B0604030504040204" pitchFamily="34" charset="0"/>
        </a:defRPr>
      </a:lvl1pPr>
    </p:titleStyle>
    <p:bodyStyle>
      <a:lvl1pPr marL="274320" indent="-228600" algn="r" defTabSz="914400" rtl="1"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1pPr>
      <a:lvl2pPr marL="502920" indent="-228600" algn="r" defTabSz="914400" rtl="1"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2pPr>
      <a:lvl3pPr marL="731520" indent="-228600" algn="r" defTabSz="914400" rtl="1"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3pPr>
      <a:lvl4pPr marL="9601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4pPr>
      <a:lvl5pPr marL="11887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5pPr>
      <a:lvl6pPr marL="14173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r" defTabSz="914400" rtl="1"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http://www.psagot.org.il/images/images2010/climetarea.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upload.wikimedia.org/wikipedia/commons/thumb/4/4a/World_map_torrid.svg/2753px-World_map_torrid.svg.pn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http://www.hageula.com/pic/ZZZ_092609_1_c.jp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aidwatchers.com/wp/wp-content/uploads/2010/03/climate-change.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https://encrypted-tbn3.gstatic.com/images?q=tbn:ANd9GcSMKAhXXzTEXTvvCpYuacsPILwsG87z8uYkELeZX7FC2LP_DFvADw" TargetMode="External"/><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WLRA87TKXL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http://upload.wikimedia.org/wikipedia/he/thumb/4/43/Oblique_rays_heb.svg/250px-Oblique_rays_heb.svg.png"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eo-video.cet.ac.il/ShowItem.aspx?ItemID=7d223aeb-81ae-4dcb-877c-6ea777b58d4a&amp;lang=HEB"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jpeg"/><Relationship Id="rId5" Type="http://schemas.openxmlformats.org/officeDocument/2006/relationships/image" Target="../media/image53.png"/><Relationship Id="rId4" Type="http://schemas.openxmlformats.org/officeDocument/2006/relationships/image" Target="../media/image52.wmf"/></Relationships>
</file>

<file path=ppt/slides/_rels/slide51.xml.rels><?xml version="1.0" encoding="UTF-8" standalone="yes"?>
<Relationships xmlns="http://schemas.openxmlformats.org/package/2006/relationships"><Relationship Id="rId3" Type="http://schemas.openxmlformats.org/officeDocument/2006/relationships/image" Target="http://www.ynet.co.il/PicServer2/20122005/720447/atlas4_wa.jpg" TargetMode="External"/><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http://www.masa.co.il/_content/images/19f65c7bd43eec881ee3fa50c64b9e58_zermatt_brian_opyd.jpg" TargetMode="Externa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http://web.macam98.ac.il/~zigi/aklim/klimo4.gif" TargetMode="External"/><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1.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93812" y="444026"/>
            <a:ext cx="7704856" cy="880121"/>
          </a:xfrm>
        </p:spPr>
        <p:txBody>
          <a:bodyPr rtlCol="1">
            <a:normAutofit/>
          </a:bodyPr>
          <a:lstStyle/>
          <a:p>
            <a:pPr algn="r" rtl="1"/>
            <a:r>
              <a:rPr lang="he-IL" sz="4000" b="1" dirty="0">
                <a:solidFill>
                  <a:srgbClr val="002060"/>
                </a:solidFill>
                <a:latin typeface="Tahoma" panose="020B0604030504040204" pitchFamily="34" charset="0"/>
                <a:cs typeface="Tahoma" panose="020B0604030504040204" pitchFamily="34" charset="0"/>
                <a:sym typeface="Tahoma" panose="020B0604030504040204" pitchFamily="34" charset="0"/>
              </a:rPr>
              <a:t>יחידת לימוד עשירית באקלים</a:t>
            </a:r>
          </a:p>
        </p:txBody>
      </p:sp>
      <p:pic>
        <p:nvPicPr>
          <p:cNvPr id="4" name="תמונה 3">
            <a:extLst>
              <a:ext uri="{FF2B5EF4-FFF2-40B4-BE49-F238E27FC236}">
                <a16:creationId xmlns:a16="http://schemas.microsoft.com/office/drawing/2014/main" id="{B0E404EE-C911-438D-A896-E285B3E7FA13}"/>
              </a:ext>
            </a:extLst>
          </p:cNvPr>
          <p:cNvPicPr>
            <a:picLocks noChangeAspect="1"/>
          </p:cNvPicPr>
          <p:nvPr/>
        </p:nvPicPr>
        <p:blipFill>
          <a:blip r:embed="rId3"/>
          <a:stretch>
            <a:fillRect/>
          </a:stretch>
        </p:blipFill>
        <p:spPr>
          <a:xfrm>
            <a:off x="405780" y="2384883"/>
            <a:ext cx="5430702" cy="2682177"/>
          </a:xfrm>
          <a:prstGeom prst="rect">
            <a:avLst/>
          </a:prstGeom>
          <a:ln>
            <a:noFill/>
          </a:ln>
          <a:effectLst>
            <a:softEdge rad="112500"/>
          </a:effectLst>
        </p:spPr>
      </p:pic>
      <p:pic>
        <p:nvPicPr>
          <p:cNvPr id="5" name="תמונה 7">
            <a:extLst>
              <a:ext uri="{FF2B5EF4-FFF2-40B4-BE49-F238E27FC236}">
                <a16:creationId xmlns:a16="http://schemas.microsoft.com/office/drawing/2014/main" id="{8D34C964-4717-49B5-A379-F439FF2C5E34}"/>
              </a:ext>
            </a:extLst>
          </p:cNvPr>
          <p:cNvPicPr>
            <a:picLocks noChangeAspect="1"/>
          </p:cNvPicPr>
          <p:nvPr/>
        </p:nvPicPr>
        <p:blipFill>
          <a:blip r:embed="rId4"/>
          <a:srcRect/>
          <a:stretch>
            <a:fillRect/>
          </a:stretch>
        </p:blipFill>
        <p:spPr bwMode="auto">
          <a:xfrm>
            <a:off x="9167350" y="2339939"/>
            <a:ext cx="2729434" cy="2178121"/>
          </a:xfrm>
          <a:prstGeom prst="rect">
            <a:avLst/>
          </a:prstGeom>
          <a:ln>
            <a:noFill/>
          </a:ln>
          <a:effectLst>
            <a:softEdge rad="112500"/>
          </a:effectLst>
        </p:spPr>
      </p:pic>
      <p:sp>
        <p:nvSpPr>
          <p:cNvPr id="6" name="מלבן 5">
            <a:extLst>
              <a:ext uri="{FF2B5EF4-FFF2-40B4-BE49-F238E27FC236}">
                <a16:creationId xmlns:a16="http://schemas.microsoft.com/office/drawing/2014/main" id="{EAB196D9-9056-474C-BE9F-9762972FB5B9}"/>
              </a:ext>
            </a:extLst>
          </p:cNvPr>
          <p:cNvSpPr/>
          <p:nvPr/>
        </p:nvSpPr>
        <p:spPr>
          <a:xfrm>
            <a:off x="1237481" y="1324147"/>
            <a:ext cx="7087197" cy="523220"/>
          </a:xfrm>
          <a:prstGeom prst="rect">
            <a:avLst/>
          </a:prstGeom>
        </p:spPr>
        <p:txBody>
          <a:bodyPr wrap="none">
            <a:spAutoFit/>
          </a:bodyPr>
          <a:lstStyle/>
          <a:p>
            <a:r>
              <a:rPr lang="he-IL" sz="2800" b="1" dirty="0">
                <a:solidFill>
                  <a:srgbClr val="002060"/>
                </a:solidFill>
                <a:latin typeface="Tahoma" panose="020B0604030504040204" pitchFamily="34" charset="0"/>
                <a:ea typeface="Tahoma" panose="020B0604030504040204" pitchFamily="34" charset="0"/>
                <a:cs typeface="Tahoma" panose="020B0604030504040204" pitchFamily="34" charset="0"/>
              </a:rPr>
              <a:t>אזורי אקלים, גורמי אקלים, </a:t>
            </a:r>
            <a:r>
              <a:rPr lang="he-IL" sz="2800" b="1" dirty="0" err="1">
                <a:solidFill>
                  <a:srgbClr val="002060"/>
                </a:solidFill>
                <a:latin typeface="Tahoma" panose="020B0604030504040204" pitchFamily="34" charset="0"/>
                <a:ea typeface="Tahoma" panose="020B0604030504040204" pitchFamily="34" charset="0"/>
                <a:cs typeface="Tahoma" panose="020B0604030504040204" pitchFamily="34" charset="0"/>
              </a:rPr>
              <a:t>קלימוגרפים</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7" name="תמונה 6">
            <a:extLst>
              <a:ext uri="{FF2B5EF4-FFF2-40B4-BE49-F238E27FC236}">
                <a16:creationId xmlns:a16="http://schemas.microsoft.com/office/drawing/2014/main" id="{4D357B23-63DC-48C8-857B-EAF022BCF09C}"/>
              </a:ext>
            </a:extLst>
          </p:cNvPr>
          <p:cNvPicPr>
            <a:picLocks noChangeAspect="1"/>
          </p:cNvPicPr>
          <p:nvPr/>
        </p:nvPicPr>
        <p:blipFill>
          <a:blip r:embed="rId5"/>
          <a:stretch>
            <a:fillRect/>
          </a:stretch>
        </p:blipFill>
        <p:spPr>
          <a:xfrm>
            <a:off x="9201877" y="5733256"/>
            <a:ext cx="2808312" cy="977342"/>
          </a:xfrm>
          <a:prstGeom prst="rect">
            <a:avLst/>
          </a:prstGeom>
        </p:spPr>
      </p:pic>
      <p:sp>
        <p:nvSpPr>
          <p:cNvPr id="8" name="TextBox 7">
            <a:extLst>
              <a:ext uri="{FF2B5EF4-FFF2-40B4-BE49-F238E27FC236}">
                <a16:creationId xmlns:a16="http://schemas.microsoft.com/office/drawing/2014/main" id="{1864955C-A28A-4D16-A55F-722EA09BC8F8}"/>
              </a:ext>
            </a:extLst>
          </p:cNvPr>
          <p:cNvSpPr txBox="1"/>
          <p:nvPr/>
        </p:nvSpPr>
        <p:spPr>
          <a:xfrm>
            <a:off x="4165839" y="6221927"/>
            <a:ext cx="3857146" cy="433965"/>
          </a:xfrm>
          <a:prstGeom prst="rect">
            <a:avLst/>
          </a:prstGeom>
          <a:noFill/>
        </p:spPr>
        <p:txBody>
          <a:bodyPr wrap="none" rtlCol="0">
            <a:spAutoFit/>
          </a:bodyPr>
          <a:lstStyle/>
          <a:p>
            <a:pPr>
              <a:lnSpc>
                <a:spcPct val="90000"/>
              </a:lnSpc>
            </a:pPr>
            <a:r>
              <a:rPr lang="he-IL" sz="2400" b="1" dirty="0">
                <a:solidFill>
                  <a:srgbClr val="002060"/>
                </a:solidFill>
                <a:latin typeface="David" panose="020E0502060401010101" pitchFamily="34" charset="-79"/>
                <a:cs typeface="David" panose="020E0502060401010101" pitchFamily="34" charset="-79"/>
              </a:rPr>
              <a:t>איסוף ארגון ועריכה – אילת כ"ץ </a:t>
            </a:r>
            <a:endParaRPr lang="en-US" sz="2400" b="1" dirty="0">
              <a:solidFill>
                <a:srgbClr val="002060"/>
              </a:solidFill>
              <a:latin typeface="David" panose="020E0502060401010101" pitchFamily="34" charset="-79"/>
              <a:cs typeface="David" panose="020E0502060401010101" pitchFamily="34" charset="-79"/>
            </a:endParaRPr>
          </a:p>
        </p:txBody>
      </p:sp>
      <p:pic>
        <p:nvPicPr>
          <p:cNvPr id="9" name="תמונה 8">
            <a:extLst>
              <a:ext uri="{FF2B5EF4-FFF2-40B4-BE49-F238E27FC236}">
                <a16:creationId xmlns:a16="http://schemas.microsoft.com/office/drawing/2014/main" id="{31117033-C5E9-47C7-86EF-64AC6825CB40}"/>
              </a:ext>
            </a:extLst>
          </p:cNvPr>
          <p:cNvPicPr>
            <a:picLocks noChangeAspect="1"/>
          </p:cNvPicPr>
          <p:nvPr/>
        </p:nvPicPr>
        <p:blipFill>
          <a:blip r:embed="rId6"/>
          <a:stretch>
            <a:fillRect/>
          </a:stretch>
        </p:blipFill>
        <p:spPr>
          <a:xfrm>
            <a:off x="205354" y="5402992"/>
            <a:ext cx="1306690" cy="1323660"/>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sagot.org.il/images/images2010/climetarea.JPG"/>
          <p:cNvPicPr>
            <a:picLocks noChangeAspect="1" noChangeArrowheads="1"/>
          </p:cNvPicPr>
          <p:nvPr/>
        </p:nvPicPr>
        <p:blipFill>
          <a:blip r:embed="rId3" r:link="rId4"/>
          <a:srcRect/>
          <a:stretch>
            <a:fillRect/>
          </a:stretch>
        </p:blipFill>
        <p:spPr bwMode="auto">
          <a:xfrm>
            <a:off x="477788" y="1125030"/>
            <a:ext cx="11233248" cy="5520105"/>
          </a:xfrm>
          <a:prstGeom prst="rect">
            <a:avLst/>
          </a:prstGeom>
          <a:noFill/>
          <a:ln w="9525">
            <a:noFill/>
            <a:miter lim="800000"/>
            <a:headEnd/>
            <a:tailEnd/>
          </a:ln>
        </p:spPr>
      </p:pic>
      <p:sp>
        <p:nvSpPr>
          <p:cNvPr id="4" name="Rectangle 3"/>
          <p:cNvSpPr/>
          <p:nvPr/>
        </p:nvSpPr>
        <p:spPr>
          <a:xfrm>
            <a:off x="2566020" y="225643"/>
            <a:ext cx="6620723" cy="707886"/>
          </a:xfrm>
          <a:prstGeom prst="rect">
            <a:avLst/>
          </a:prstGeom>
        </p:spPr>
        <p:txBody>
          <a:bodyPr wrap="none">
            <a:spAutoFit/>
          </a:bodyPr>
          <a:lstStyle/>
          <a:p>
            <a:r>
              <a:rPr lang="he-IL" sz="4000" b="1" dirty="0"/>
              <a:t>איזורי אקלים עיקריים בעולם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B6116EB-CA48-4C5F-AAA2-3C8C1CAB5329}"/>
              </a:ext>
            </a:extLst>
          </p:cNvPr>
          <p:cNvPicPr>
            <a:picLocks noChangeAspect="1"/>
          </p:cNvPicPr>
          <p:nvPr/>
        </p:nvPicPr>
        <p:blipFill>
          <a:blip r:embed="rId2"/>
          <a:stretch>
            <a:fillRect/>
          </a:stretch>
        </p:blipFill>
        <p:spPr>
          <a:xfrm>
            <a:off x="865156" y="1052736"/>
            <a:ext cx="10458511" cy="5413081"/>
          </a:xfrm>
          <a:prstGeom prst="rect">
            <a:avLst/>
          </a:prstGeom>
        </p:spPr>
      </p:pic>
      <p:sp>
        <p:nvSpPr>
          <p:cNvPr id="3" name="Rectangle 3">
            <a:extLst>
              <a:ext uri="{FF2B5EF4-FFF2-40B4-BE49-F238E27FC236}">
                <a16:creationId xmlns:a16="http://schemas.microsoft.com/office/drawing/2014/main" id="{8ADF7A51-878B-475B-B8AA-A0A33BD12D66}"/>
              </a:ext>
            </a:extLst>
          </p:cNvPr>
          <p:cNvSpPr/>
          <p:nvPr/>
        </p:nvSpPr>
        <p:spPr>
          <a:xfrm>
            <a:off x="2710036" y="260648"/>
            <a:ext cx="6620723" cy="707886"/>
          </a:xfrm>
          <a:prstGeom prst="rect">
            <a:avLst/>
          </a:prstGeom>
        </p:spPr>
        <p:txBody>
          <a:bodyPr wrap="none">
            <a:spAutoFit/>
          </a:bodyPr>
          <a:lstStyle/>
          <a:p>
            <a:r>
              <a:rPr lang="he-IL" sz="4000" b="1" dirty="0"/>
              <a:t>איזורי אקלים עיקריים בעולם </a:t>
            </a:r>
          </a:p>
        </p:txBody>
      </p:sp>
    </p:spTree>
    <p:extLst>
      <p:ext uri="{BB962C8B-B14F-4D97-AF65-F5344CB8AC3E}">
        <p14:creationId xmlns:p14="http://schemas.microsoft.com/office/powerpoint/2010/main" val="23493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706" name="Group 2"/>
          <p:cNvGrpSpPr>
            <a:grpSpLocks/>
          </p:cNvGrpSpPr>
          <p:nvPr/>
        </p:nvGrpSpPr>
        <p:grpSpPr bwMode="auto">
          <a:xfrm>
            <a:off x="2069685" y="2008775"/>
            <a:ext cx="7462042" cy="4335284"/>
            <a:chOff x="1949" y="2610"/>
            <a:chExt cx="7908" cy="4816"/>
          </a:xfrm>
        </p:grpSpPr>
        <p:grpSp>
          <p:nvGrpSpPr>
            <p:cNvPr id="200718" name="Group 14"/>
            <p:cNvGrpSpPr>
              <a:grpSpLocks/>
            </p:cNvGrpSpPr>
            <p:nvPr/>
          </p:nvGrpSpPr>
          <p:grpSpPr bwMode="auto">
            <a:xfrm>
              <a:off x="2210" y="2610"/>
              <a:ext cx="7479" cy="4816"/>
              <a:chOff x="2498" y="3006"/>
              <a:chExt cx="7479" cy="4816"/>
            </a:xfrm>
          </p:grpSpPr>
          <p:sp>
            <p:nvSpPr>
              <p:cNvPr id="200725" name="Oval 21"/>
              <p:cNvSpPr>
                <a:spLocks noChangeArrowheads="1"/>
              </p:cNvSpPr>
              <p:nvPr/>
            </p:nvSpPr>
            <p:spPr bwMode="auto">
              <a:xfrm>
                <a:off x="3629" y="3006"/>
                <a:ext cx="5495" cy="481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4" name="AutoShape 20"/>
              <p:cNvSpPr>
                <a:spLocks noChangeShapeType="1"/>
              </p:cNvSpPr>
              <p:nvPr/>
            </p:nvSpPr>
            <p:spPr bwMode="auto">
              <a:xfrm>
                <a:off x="2534" y="482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3" name="AutoShape 19"/>
              <p:cNvSpPr>
                <a:spLocks noChangeShapeType="1"/>
              </p:cNvSpPr>
              <p:nvPr/>
            </p:nvSpPr>
            <p:spPr bwMode="auto">
              <a:xfrm>
                <a:off x="2522" y="60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2" name="AutoShape 18"/>
              <p:cNvSpPr>
                <a:spLocks noChangeShapeType="1"/>
              </p:cNvSpPr>
              <p:nvPr/>
            </p:nvSpPr>
            <p:spPr bwMode="auto">
              <a:xfrm>
                <a:off x="2498" y="6603"/>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1" name="AutoShape 17"/>
              <p:cNvSpPr>
                <a:spLocks noChangeShapeType="1"/>
              </p:cNvSpPr>
              <p:nvPr/>
            </p:nvSpPr>
            <p:spPr bwMode="auto">
              <a:xfrm>
                <a:off x="2522" y="7119"/>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0" name="AutoShape 16"/>
              <p:cNvSpPr>
                <a:spLocks noChangeShapeType="1"/>
              </p:cNvSpPr>
              <p:nvPr/>
            </p:nvSpPr>
            <p:spPr bwMode="auto">
              <a:xfrm>
                <a:off x="2522" y="3771"/>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19" name="AutoShape 15"/>
              <p:cNvSpPr>
                <a:spLocks noChangeShapeType="1"/>
              </p:cNvSpPr>
              <p:nvPr/>
            </p:nvSpPr>
            <p:spPr bwMode="auto">
              <a:xfrm>
                <a:off x="2546" y="42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sp>
          <p:nvSpPr>
            <p:cNvPr id="200717" name="Text Box 13"/>
            <p:cNvSpPr txBox="1">
              <a:spLocks noChangeArrowheads="1"/>
            </p:cNvSpPr>
            <p:nvPr/>
          </p:nvSpPr>
          <p:spPr bwMode="auto">
            <a:xfrm>
              <a:off x="1949" y="3932"/>
              <a:ext cx="1718" cy="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he-IL" sz="800">
                  <a:latin typeface="Arial" pitchFamily="34" charset="0"/>
                  <a:ea typeface="Calibri" pitchFamily="34" charset="0"/>
                  <a:cs typeface="David" pitchFamily="2" charset="-79"/>
                </a:rPr>
                <a:t>כולל את אזור</a:t>
              </a:r>
              <a:br>
                <a:rPr lang="he-IL" sz="800">
                  <a:latin typeface="Arial" pitchFamily="34" charset="0"/>
                  <a:ea typeface="Calibri" pitchFamily="34" charset="0"/>
                  <a:cs typeface="David" pitchFamily="2" charset="-79"/>
                </a:rPr>
              </a:br>
              <a:r>
                <a:rPr lang="he-IL" sz="800">
                  <a:latin typeface="Arial" pitchFamily="34" charset="0"/>
                  <a:ea typeface="Calibri" pitchFamily="34" charset="0"/>
                  <a:cs typeface="David" pitchFamily="2" charset="-79"/>
                </a:rPr>
                <a:t>רצועת המדבריות</a:t>
              </a:r>
              <a:br>
                <a:rPr lang="he-IL" sz="800">
                  <a:latin typeface="Arial" pitchFamily="34" charset="0"/>
                  <a:ea typeface="Calibri" pitchFamily="34" charset="0"/>
                  <a:cs typeface="David" pitchFamily="2" charset="-79"/>
                </a:rPr>
              </a:br>
              <a:br>
                <a:rPr lang="he-IL" sz="800">
                  <a:latin typeface="Arial" pitchFamily="34" charset="0"/>
                  <a:ea typeface="Calibri" pitchFamily="34" charset="0"/>
                  <a:cs typeface="David" pitchFamily="2" charset="-79"/>
                </a:rPr>
              </a:br>
              <a:endParaRPr lang="he-IL">
                <a:latin typeface="Arial" pitchFamily="34" charset="0"/>
                <a:cs typeface="Arial" pitchFamily="34" charset="0"/>
              </a:endParaRPr>
            </a:p>
          </p:txBody>
        </p:sp>
        <p:grpSp>
          <p:nvGrpSpPr>
            <p:cNvPr id="200707" name="Group 3"/>
            <p:cNvGrpSpPr>
              <a:grpSpLocks/>
            </p:cNvGrpSpPr>
            <p:nvPr/>
          </p:nvGrpSpPr>
          <p:grpSpPr bwMode="auto">
            <a:xfrm>
              <a:off x="7793" y="3088"/>
              <a:ext cx="2064" cy="4013"/>
              <a:chOff x="7793" y="3088"/>
              <a:chExt cx="2064" cy="4013"/>
            </a:xfrm>
          </p:grpSpPr>
          <p:sp>
            <p:nvSpPr>
              <p:cNvPr id="200714" name="Text Box 10"/>
              <p:cNvSpPr txBox="1">
                <a:spLocks noChangeArrowheads="1"/>
              </p:cNvSpPr>
              <p:nvPr/>
            </p:nvSpPr>
            <p:spPr bwMode="auto">
              <a:xfrm>
                <a:off x="8564" y="4180"/>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dirty="0">
                    <a:latin typeface="Arial" pitchFamily="34" charset="0"/>
                    <a:ea typeface="Calibri" pitchFamily="34" charset="0"/>
                    <a:cs typeface="David" pitchFamily="2" charset="-79"/>
                  </a:rPr>
                  <a:t>קו רוחב 30</a:t>
                </a:r>
                <a:endParaRPr lang="he-IL" dirty="0">
                  <a:latin typeface="Arial" pitchFamily="34" charset="0"/>
                  <a:cs typeface="Arial" pitchFamily="34" charset="0"/>
                </a:endParaRPr>
              </a:p>
            </p:txBody>
          </p:sp>
          <p:sp>
            <p:nvSpPr>
              <p:cNvPr id="200713" name="Text Box 9"/>
              <p:cNvSpPr txBox="1">
                <a:spLocks noChangeArrowheads="1"/>
              </p:cNvSpPr>
              <p:nvPr/>
            </p:nvSpPr>
            <p:spPr bwMode="auto">
              <a:xfrm>
                <a:off x="8540" y="3619"/>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40</a:t>
                </a:r>
                <a:endParaRPr lang="he-IL">
                  <a:latin typeface="Arial" pitchFamily="34" charset="0"/>
                  <a:cs typeface="Arial" pitchFamily="34" charset="0"/>
                </a:endParaRPr>
              </a:p>
            </p:txBody>
          </p:sp>
          <p:sp>
            <p:nvSpPr>
              <p:cNvPr id="200712" name="Text Box 8"/>
              <p:cNvSpPr txBox="1">
                <a:spLocks noChangeArrowheads="1"/>
              </p:cNvSpPr>
              <p:nvPr/>
            </p:nvSpPr>
            <p:spPr bwMode="auto">
              <a:xfrm>
                <a:off x="8540" y="3088"/>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60</a:t>
                </a:r>
                <a:endParaRPr lang="he-IL">
                  <a:latin typeface="Arial" pitchFamily="34" charset="0"/>
                  <a:cs typeface="Arial" pitchFamily="34" charset="0"/>
                </a:endParaRPr>
              </a:p>
            </p:txBody>
          </p:sp>
          <p:sp>
            <p:nvSpPr>
              <p:cNvPr id="200711" name="Text Box 7"/>
              <p:cNvSpPr txBox="1">
                <a:spLocks noChangeArrowheads="1"/>
              </p:cNvSpPr>
              <p:nvPr/>
            </p:nvSpPr>
            <p:spPr bwMode="auto">
              <a:xfrm>
                <a:off x="8540" y="5644"/>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30</a:t>
                </a:r>
                <a:endParaRPr lang="he-IL">
                  <a:latin typeface="Arial" pitchFamily="34" charset="0"/>
                  <a:cs typeface="Arial" pitchFamily="34" charset="0"/>
                </a:endParaRPr>
              </a:p>
            </p:txBody>
          </p:sp>
          <p:sp>
            <p:nvSpPr>
              <p:cNvPr id="200710" name="Text Box 6"/>
              <p:cNvSpPr txBox="1">
                <a:spLocks noChangeArrowheads="1"/>
              </p:cNvSpPr>
              <p:nvPr/>
            </p:nvSpPr>
            <p:spPr bwMode="auto">
              <a:xfrm>
                <a:off x="8545" y="615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40</a:t>
                </a:r>
                <a:endParaRPr lang="he-IL">
                  <a:latin typeface="Arial" pitchFamily="34" charset="0"/>
                  <a:cs typeface="Arial" pitchFamily="34" charset="0"/>
                </a:endParaRPr>
              </a:p>
            </p:txBody>
          </p:sp>
          <p:sp>
            <p:nvSpPr>
              <p:cNvPr id="200709" name="Text Box 5"/>
              <p:cNvSpPr txBox="1">
                <a:spLocks noChangeArrowheads="1"/>
              </p:cNvSpPr>
              <p:nvPr/>
            </p:nvSpPr>
            <p:spPr bwMode="auto">
              <a:xfrm>
                <a:off x="8540" y="668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60</a:t>
                </a:r>
                <a:endParaRPr lang="he-IL">
                  <a:latin typeface="Arial" pitchFamily="34" charset="0"/>
                  <a:cs typeface="Arial" pitchFamily="34" charset="0"/>
                </a:endParaRPr>
              </a:p>
            </p:txBody>
          </p:sp>
          <p:sp>
            <p:nvSpPr>
              <p:cNvPr id="200708" name="Text Box 4"/>
              <p:cNvSpPr txBox="1">
                <a:spLocks noChangeArrowheads="1"/>
              </p:cNvSpPr>
              <p:nvPr/>
            </p:nvSpPr>
            <p:spPr bwMode="auto">
              <a:xfrm>
                <a:off x="7793" y="4817"/>
                <a:ext cx="2064" cy="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dirty="0">
                    <a:latin typeface="Arial" pitchFamily="34" charset="0"/>
                    <a:ea typeface="Calibri" pitchFamily="34" charset="0"/>
                    <a:cs typeface="David" pitchFamily="2" charset="-79"/>
                  </a:rPr>
                  <a:t>קו המשווה – קו רוחב 0</a:t>
                </a:r>
                <a:endParaRPr lang="he-IL" dirty="0">
                  <a:latin typeface="Arial" pitchFamily="34" charset="0"/>
                  <a:cs typeface="Arial" pitchFamily="34" charset="0"/>
                </a:endParaRPr>
              </a:p>
            </p:txBody>
          </p:sp>
        </p:grpSp>
      </p:grpSp>
      <p:sp>
        <p:nvSpPr>
          <p:cNvPr id="200726" name="Rectangle 22"/>
          <p:cNvSpPr>
            <a:spLocks noChangeArrowheads="1"/>
          </p:cNvSpPr>
          <p:nvPr/>
        </p:nvSpPr>
        <p:spPr bwMode="auto">
          <a:xfrm>
            <a:off x="4594214" y="571481"/>
            <a:ext cx="2707794" cy="13542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he-IL" sz="3200" b="1" u="sng" dirty="0">
                <a:solidFill>
                  <a:srgbClr val="FF0000"/>
                </a:solidFill>
                <a:latin typeface="Arial" pitchFamily="34" charset="0"/>
                <a:ea typeface="Calibri" pitchFamily="34" charset="0"/>
                <a:cs typeface="David" pitchFamily="2" charset="-79"/>
              </a:rPr>
              <a:t>אזורי אקלים </a:t>
            </a:r>
          </a:p>
          <a:p>
            <a:pPr algn="ctr" fontAlgn="base">
              <a:spcBef>
                <a:spcPct val="0"/>
              </a:spcBef>
              <a:spcAft>
                <a:spcPct val="0"/>
              </a:spcAft>
            </a:pPr>
            <a:r>
              <a:rPr lang="he-IL" sz="3200" b="1" u="sng" dirty="0">
                <a:solidFill>
                  <a:srgbClr val="FF0000"/>
                </a:solidFill>
                <a:latin typeface="Arial" pitchFamily="34" charset="0"/>
                <a:cs typeface="David" pitchFamily="2" charset="-79"/>
              </a:rPr>
              <a:t>על פי קווי רוחב </a:t>
            </a:r>
            <a:endParaRPr lang="en-US" sz="3200" dirty="0">
              <a:solidFill>
                <a:srgbClr val="FF0000"/>
              </a:solidFill>
              <a:latin typeface="Arial" pitchFamily="34" charset="0"/>
              <a:cs typeface="Arial" pitchFamily="34" charset="0"/>
            </a:endParaRPr>
          </a:p>
          <a:p>
            <a:pPr algn="l" rtl="0" eaLnBrk="0" fontAlgn="base" hangingPunct="0">
              <a:spcBef>
                <a:spcPct val="0"/>
              </a:spcBef>
              <a:spcAft>
                <a:spcPct val="0"/>
              </a:spcAft>
            </a:pPr>
            <a:endParaRPr lang="en-US" dirty="0">
              <a:latin typeface="Arial" pitchFamily="34" charset="0"/>
              <a:cs typeface="Arial" pitchFamily="34" charset="0"/>
            </a:endParaRPr>
          </a:p>
        </p:txBody>
      </p:sp>
      <p:sp>
        <p:nvSpPr>
          <p:cNvPr id="200736" name="Rectangle 32"/>
          <p:cNvSpPr>
            <a:spLocks noChangeArrowheads="1"/>
          </p:cNvSpPr>
          <p:nvPr/>
        </p:nvSpPr>
        <p:spPr bwMode="auto">
          <a:xfrm>
            <a:off x="9237685" y="857233"/>
            <a:ext cx="6463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algn="l" fontAlgn="base">
              <a:spcBef>
                <a:spcPct val="0"/>
              </a:spcBef>
              <a:spcAft>
                <a:spcPct val="0"/>
              </a:spcAft>
            </a:pPr>
            <a:br>
              <a:rPr lang="en-US" sz="1100" dirty="0">
                <a:latin typeface="Arial" pitchFamily="34" charset="0"/>
                <a:cs typeface="Arial" pitchFamily="34" charset="0"/>
              </a:rPr>
            </a:br>
            <a:endParaRPr lang="en-US" dirty="0">
              <a:latin typeface="Arial" pitchFamily="34" charset="0"/>
              <a:cs typeface="Arial" pitchFamily="34" charset="0"/>
            </a:endParaRPr>
          </a:p>
        </p:txBody>
      </p:sp>
      <p:sp>
        <p:nvSpPr>
          <p:cNvPr id="200737" name="Rectangle 33"/>
          <p:cNvSpPr>
            <a:spLocks noChangeArrowheads="1"/>
          </p:cNvSpPr>
          <p:nvPr/>
        </p:nvSpPr>
        <p:spPr bwMode="auto">
          <a:xfrm>
            <a:off x="7932908" y="457201"/>
            <a:ext cx="273350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fontAlgn="base">
              <a:spcBef>
                <a:spcPct val="0"/>
              </a:spcBef>
              <a:spcAft>
                <a:spcPct val="0"/>
              </a:spcAft>
            </a:pPr>
            <a:br>
              <a:rPr lang="en-US" dirty="0">
                <a:latin typeface="Arial" pitchFamily="34" charset="0"/>
                <a:cs typeface="Arial" pitchFamily="34" charset="0"/>
              </a:rPr>
            </a:br>
            <a:endParaRPr lang="en-US" dirty="0">
              <a:latin typeface="Arial" pitchFamily="34" charset="0"/>
              <a:cs typeface="Arial" pitchFamily="34" charset="0"/>
            </a:endParaRPr>
          </a:p>
          <a:p>
            <a:pPr indent="457200" eaLnBrk="0" fontAlgn="base" hangingPunct="0">
              <a:spcBef>
                <a:spcPct val="0"/>
              </a:spcBef>
              <a:spcAft>
                <a:spcPct val="0"/>
              </a:spcAft>
            </a:pPr>
            <a:r>
              <a:rPr lang="he-IL" sz="1200" dirty="0">
                <a:latin typeface="Arial" pitchFamily="34" charset="0"/>
                <a:ea typeface="Calibri" pitchFamily="34" charset="0"/>
                <a:cs typeface="David" pitchFamily="2" charset="-79"/>
              </a:rPr>
              <a:t>                                                              </a:t>
            </a:r>
            <a:endParaRPr lang="he-IL" dirty="0">
              <a:latin typeface="Arial" pitchFamily="34" charset="0"/>
              <a:cs typeface="Arial" pitchFamily="34" charset="0"/>
            </a:endParaRPr>
          </a:p>
        </p:txBody>
      </p:sp>
      <p:sp>
        <p:nvSpPr>
          <p:cNvPr id="26" name="Rectangle 25"/>
          <p:cNvSpPr/>
          <p:nvPr/>
        </p:nvSpPr>
        <p:spPr>
          <a:xfrm>
            <a:off x="4879967" y="3714752"/>
            <a:ext cx="2000265" cy="923330"/>
          </a:xfrm>
          <a:prstGeom prst="rect">
            <a:avLst/>
          </a:prstGeom>
        </p:spPr>
        <p:txBody>
          <a:bodyPr wrap="square">
            <a:spAutoFit/>
          </a:bodyPr>
          <a:lstStyle/>
          <a:p>
            <a:r>
              <a:rPr lang="he-IL" b="1" dirty="0">
                <a:solidFill>
                  <a:srgbClr val="FF0000"/>
                </a:solidFill>
              </a:rPr>
              <a:t>אקלים טרופי: משווני, עונות יובש, מונסוני</a:t>
            </a:r>
          </a:p>
        </p:txBody>
      </p:sp>
      <p:sp>
        <p:nvSpPr>
          <p:cNvPr id="27" name="Rectangle 26"/>
          <p:cNvSpPr/>
          <p:nvPr/>
        </p:nvSpPr>
        <p:spPr>
          <a:xfrm>
            <a:off x="3606836" y="4786322"/>
            <a:ext cx="4387741" cy="369332"/>
          </a:xfrm>
          <a:prstGeom prst="rect">
            <a:avLst/>
          </a:prstGeom>
        </p:spPr>
        <p:txBody>
          <a:bodyPr wrap="none">
            <a:spAutoFit/>
          </a:bodyPr>
          <a:lstStyle/>
          <a:p>
            <a:r>
              <a:rPr lang="he-IL" b="1" dirty="0">
                <a:solidFill>
                  <a:srgbClr val="00B050"/>
                </a:solidFill>
              </a:rPr>
              <a:t>אקלים סובטרופי: ים תיכוני, ערבתי, מדברי</a:t>
            </a:r>
          </a:p>
        </p:txBody>
      </p:sp>
      <p:sp>
        <p:nvSpPr>
          <p:cNvPr id="28" name="Rectangle 27"/>
          <p:cNvSpPr/>
          <p:nvPr/>
        </p:nvSpPr>
        <p:spPr>
          <a:xfrm>
            <a:off x="4152877" y="3143249"/>
            <a:ext cx="3727485" cy="307777"/>
          </a:xfrm>
          <a:prstGeom prst="rect">
            <a:avLst/>
          </a:prstGeom>
        </p:spPr>
        <p:txBody>
          <a:bodyPr wrap="square">
            <a:spAutoFit/>
          </a:bodyPr>
          <a:lstStyle/>
          <a:p>
            <a:r>
              <a:rPr lang="he-IL" sz="1400" b="1" dirty="0">
                <a:solidFill>
                  <a:srgbClr val="00B050"/>
                </a:solidFill>
              </a:rPr>
              <a:t>אקלים סובטרופי: ים תיכוני, ערבתי, מדברי</a:t>
            </a:r>
          </a:p>
        </p:txBody>
      </p:sp>
      <p:sp>
        <p:nvSpPr>
          <p:cNvPr id="29" name="Rectangle 28"/>
          <p:cNvSpPr/>
          <p:nvPr/>
        </p:nvSpPr>
        <p:spPr>
          <a:xfrm>
            <a:off x="5246983" y="2714620"/>
            <a:ext cx="1457450"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30" name="Rectangle 29"/>
          <p:cNvSpPr/>
          <p:nvPr/>
        </p:nvSpPr>
        <p:spPr>
          <a:xfrm>
            <a:off x="5318421" y="5286388"/>
            <a:ext cx="1457450"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31" name="Rectangle 30"/>
          <p:cNvSpPr/>
          <p:nvPr/>
        </p:nvSpPr>
        <p:spPr>
          <a:xfrm>
            <a:off x="5051208" y="2285992"/>
            <a:ext cx="1805302" cy="369332"/>
          </a:xfrm>
          <a:prstGeom prst="rect">
            <a:avLst/>
          </a:prstGeom>
        </p:spPr>
        <p:txBody>
          <a:bodyPr wrap="none">
            <a:spAutoFit/>
          </a:bodyPr>
          <a:lstStyle/>
          <a:p>
            <a:r>
              <a:rPr lang="he-IL" b="1" dirty="0">
                <a:solidFill>
                  <a:srgbClr val="0070C0"/>
                </a:solidFill>
              </a:rPr>
              <a:t>אקלים קר קוטבי</a:t>
            </a:r>
          </a:p>
        </p:txBody>
      </p:sp>
      <p:sp>
        <p:nvSpPr>
          <p:cNvPr id="32" name="Rectangle 31"/>
          <p:cNvSpPr/>
          <p:nvPr/>
        </p:nvSpPr>
        <p:spPr>
          <a:xfrm>
            <a:off x="5051208" y="5786454"/>
            <a:ext cx="1805302" cy="369332"/>
          </a:xfrm>
          <a:prstGeom prst="rect">
            <a:avLst/>
          </a:prstGeom>
        </p:spPr>
        <p:txBody>
          <a:bodyPr wrap="none">
            <a:spAutoFit/>
          </a:bodyPr>
          <a:lstStyle/>
          <a:p>
            <a:r>
              <a:rPr lang="he-IL" b="1" dirty="0">
                <a:solidFill>
                  <a:srgbClr val="0070C0"/>
                </a:solidFill>
              </a:rPr>
              <a:t>אקלים קר קוטבי</a:t>
            </a:r>
          </a:p>
        </p:txBody>
      </p:sp>
    </p:spTree>
    <p:extLst>
      <p:ext uri="{BB962C8B-B14F-4D97-AF65-F5344CB8AC3E}">
        <p14:creationId xmlns:p14="http://schemas.microsoft.com/office/powerpoint/2010/main" val="19533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16" y="188640"/>
            <a:ext cx="8405192" cy="648072"/>
          </a:xfrm>
          <a:blipFill>
            <a:blip r:embed="rId2"/>
            <a:tile tx="0" ty="0" sx="100000" sy="100000" flip="none" algn="tl"/>
          </a:blipFill>
        </p:spPr>
        <p:txBody>
          <a:bodyPr/>
          <a:lstStyle/>
          <a:p>
            <a:r>
              <a:rPr lang="he-IL" b="1" dirty="0">
                <a:cs typeface="+mn-cs"/>
              </a:rPr>
              <a:t>אזורי האקלים באטלס אוניברסיטאי</a:t>
            </a:r>
          </a:p>
        </p:txBody>
      </p:sp>
      <p:pic>
        <p:nvPicPr>
          <p:cNvPr id="4" name="Picture 2" descr="C:\Documents and Settings\dan\My Documents\דן\גיאוגרפיה חדש\+++ מצגות  וידאו  ותמונות  ++++++\מפות מטח לאנסין\map of matach\bc.jpg"/>
          <p:cNvPicPr>
            <a:picLocks noGrp="1" noChangeAspect="1" noChangeArrowheads="1"/>
          </p:cNvPicPr>
          <p:nvPr>
            <p:ph idx="1"/>
          </p:nvPr>
        </p:nvPicPr>
        <p:blipFill>
          <a:blip r:embed="rId3"/>
          <a:srcRect/>
          <a:stretch>
            <a:fillRect/>
          </a:stretch>
        </p:blipFill>
        <p:spPr bwMode="auto">
          <a:xfrm>
            <a:off x="333772" y="1181313"/>
            <a:ext cx="11377264" cy="54292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840" y="188640"/>
            <a:ext cx="7973143" cy="778098"/>
          </a:xfrm>
          <a:blipFill>
            <a:blip r:embed="rId2"/>
            <a:tile tx="0" ty="0" sx="100000" sy="100000" flip="none" algn="tl"/>
          </a:blipFill>
        </p:spPr>
        <p:txBody>
          <a:bodyPr/>
          <a:lstStyle/>
          <a:p>
            <a:r>
              <a:rPr lang="he-IL" b="1" dirty="0">
                <a:cs typeface="+mn-cs"/>
              </a:rPr>
              <a:t>חלוקת אזורי אקלים על פי </a:t>
            </a:r>
            <a:r>
              <a:rPr lang="he-IL" b="1" dirty="0" err="1">
                <a:cs typeface="+mn-cs"/>
              </a:rPr>
              <a:t>קפן</a:t>
            </a:r>
            <a:endParaRPr lang="he-IL" b="1" dirty="0">
              <a:cs typeface="+mn-cs"/>
            </a:endParaRPr>
          </a:p>
        </p:txBody>
      </p:sp>
      <p:pic>
        <p:nvPicPr>
          <p:cNvPr id="4" name="Picture 5" descr="climate_map"/>
          <p:cNvPicPr>
            <a:picLocks noGrp="1" noChangeAspect="1" noChangeArrowheads="1"/>
          </p:cNvPicPr>
          <p:nvPr>
            <p:ph idx="1"/>
          </p:nvPr>
        </p:nvPicPr>
        <p:blipFill>
          <a:blip r:embed="rId3"/>
          <a:srcRect/>
          <a:stretch>
            <a:fillRect/>
          </a:stretch>
        </p:blipFill>
        <p:spPr bwMode="auto">
          <a:xfrm>
            <a:off x="333772" y="1124744"/>
            <a:ext cx="11377264" cy="57332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1" y="274638"/>
            <a:ext cx="9753600" cy="778098"/>
          </a:xfrm>
          <a:solidFill>
            <a:schemeClr val="accent1">
              <a:lumMod val="20000"/>
              <a:lumOff val="80000"/>
            </a:schemeClr>
          </a:solidFill>
        </p:spPr>
        <p:txBody>
          <a:bodyPr/>
          <a:lstStyle/>
          <a:p>
            <a:r>
              <a:rPr lang="he-IL" b="1" dirty="0">
                <a:cs typeface="+mn-cs"/>
              </a:rPr>
              <a:t>השפעת האקלים </a:t>
            </a:r>
          </a:p>
        </p:txBody>
      </p:sp>
      <p:sp>
        <p:nvSpPr>
          <p:cNvPr id="3" name="Content Placeholder 2"/>
          <p:cNvSpPr>
            <a:spLocks noGrp="1"/>
          </p:cNvSpPr>
          <p:nvPr>
            <p:ph idx="1"/>
          </p:nvPr>
        </p:nvSpPr>
        <p:spPr>
          <a:xfrm>
            <a:off x="2049574" y="2239962"/>
            <a:ext cx="9753600" cy="4343400"/>
          </a:xfrm>
        </p:spPr>
        <p:txBody>
          <a:bodyPr>
            <a:normAutofit/>
          </a:bodyPr>
          <a:lstStyle/>
          <a:p>
            <a:pPr>
              <a:buFont typeface="Wingdings" pitchFamily="2" charset="2"/>
              <a:buChar char="q"/>
            </a:pPr>
            <a:r>
              <a:rPr lang="he-IL" b="1" dirty="0"/>
              <a:t>האקלים קובע במידה רבה את סוג הגידולים החקלאיים.</a:t>
            </a:r>
          </a:p>
          <a:p>
            <a:pPr>
              <a:buFont typeface="Wingdings" pitchFamily="2" charset="2"/>
              <a:buChar char="q"/>
            </a:pPr>
            <a:r>
              <a:rPr lang="he-IL" b="1" dirty="0"/>
              <a:t>האקלים קובע את צורת הנוף</a:t>
            </a:r>
          </a:p>
          <a:p>
            <a:pPr>
              <a:buFont typeface="Wingdings" pitchFamily="2" charset="2"/>
              <a:buChar char="q"/>
            </a:pPr>
            <a:r>
              <a:rPr lang="he-IL" b="1" dirty="0"/>
              <a:t>האקלים משפיע על הצמחייה ובעלי החיים.</a:t>
            </a:r>
            <a:endParaRPr lang="en-US" b="1" dirty="0"/>
          </a:p>
          <a:p>
            <a:pPr>
              <a:buFont typeface="Wingdings" pitchFamily="2" charset="2"/>
              <a:buChar char="q"/>
            </a:pPr>
            <a:r>
              <a:rPr lang="he-IL" b="1" dirty="0"/>
              <a:t>האקלים מכתיב לבני האדם את צורת ואופן הדיור. </a:t>
            </a:r>
          </a:p>
          <a:p>
            <a:pPr>
              <a:buFont typeface="Wingdings" pitchFamily="2" charset="2"/>
              <a:buChar char="q"/>
            </a:pPr>
            <a:r>
              <a:rPr lang="he-IL" b="1" dirty="0"/>
              <a:t>האקלים מכתיב את המזון, אופן הלבוש, ואורח החיים. </a:t>
            </a:r>
          </a:p>
          <a:p>
            <a:pPr>
              <a:buFont typeface="Wingdings" pitchFamily="2" charset="2"/>
              <a:buChar char="q"/>
            </a:pPr>
            <a:r>
              <a:rPr lang="he-IL" b="1" dirty="0"/>
              <a:t>האדם הצליח לייצור לעצמו תנאי אקלים מלאכותיים, באמצעים מכניים וטכנולוגים כדי ליצור אקלימים מלאכותיים נוחים המצויים בחללים סגורים.</a:t>
            </a:r>
            <a:endParaRPr lang="en-US" b="1" dirty="0"/>
          </a:p>
          <a:p>
            <a:endParaRPr lang="he-IL" dirty="0"/>
          </a:p>
        </p:txBody>
      </p:sp>
      <p:pic>
        <p:nvPicPr>
          <p:cNvPr id="4" name="תמונה 3" descr="imagesCA4YRGUT.jpg">
            <a:extLst>
              <a:ext uri="{FF2B5EF4-FFF2-40B4-BE49-F238E27FC236}">
                <a16:creationId xmlns:a16="http://schemas.microsoft.com/office/drawing/2014/main" id="{B2BA5329-3D51-44BB-AE4A-68FE17249A88}"/>
              </a:ext>
            </a:extLst>
          </p:cNvPr>
          <p:cNvPicPr>
            <a:picLocks noChangeAspect="1"/>
          </p:cNvPicPr>
          <p:nvPr/>
        </p:nvPicPr>
        <p:blipFill>
          <a:blip r:embed="rId2" cstate="print"/>
          <a:srcRect r="10412"/>
          <a:stretch>
            <a:fillRect/>
          </a:stretch>
        </p:blipFill>
        <p:spPr>
          <a:xfrm>
            <a:off x="189756" y="160254"/>
            <a:ext cx="3600400" cy="2217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918" y="274638"/>
            <a:ext cx="3076599" cy="868362"/>
          </a:xfrm>
          <a:solidFill>
            <a:schemeClr val="accent1">
              <a:lumMod val="20000"/>
              <a:lumOff val="80000"/>
            </a:schemeClr>
          </a:solidFill>
        </p:spPr>
        <p:txBody>
          <a:bodyPr/>
          <a:lstStyle/>
          <a:p>
            <a:r>
              <a:rPr lang="he-IL" b="1" dirty="0">
                <a:cs typeface="+mn-cs"/>
              </a:rPr>
              <a:t>אקלים אזור </a:t>
            </a:r>
          </a:p>
        </p:txBody>
      </p:sp>
      <p:sp>
        <p:nvSpPr>
          <p:cNvPr id="3" name="Content Placeholder 2"/>
          <p:cNvSpPr>
            <a:spLocks noGrp="1"/>
          </p:cNvSpPr>
          <p:nvPr>
            <p:ph idx="1"/>
          </p:nvPr>
        </p:nvSpPr>
        <p:spPr>
          <a:xfrm>
            <a:off x="1073597" y="1484784"/>
            <a:ext cx="9753600" cy="4343400"/>
          </a:xfrm>
        </p:spPr>
        <p:txBody>
          <a:bodyPr/>
          <a:lstStyle/>
          <a:p>
            <a:pPr>
              <a:buFont typeface="Wingdings" pitchFamily="2" charset="2"/>
              <a:buChar char="q"/>
            </a:pPr>
            <a:r>
              <a:rPr lang="he-IL" dirty="0"/>
              <a:t>אקלימו של אזור נקבע על ידי השפעת הגומלין של היסודות האקלימיים השונים העיקריים הבאים לידי ביטוי בטמפרטורה, רוחות, משקעים.</a:t>
            </a:r>
          </a:p>
          <a:p>
            <a:pPr>
              <a:buFont typeface="Wingdings" pitchFamily="2" charset="2"/>
              <a:buChar char="q"/>
            </a:pPr>
            <a:r>
              <a:rPr lang="he-IL" dirty="0"/>
              <a:t>החשוב מכול הוא </a:t>
            </a:r>
            <a:r>
              <a:rPr lang="he-IL" b="1" dirty="0">
                <a:solidFill>
                  <a:srgbClr val="FF0000"/>
                </a:solidFill>
              </a:rPr>
              <a:t>קו הרוחב </a:t>
            </a:r>
            <a:r>
              <a:rPr lang="he-IL" dirty="0"/>
              <a:t>בו באזור נמצא </a:t>
            </a:r>
          </a:p>
          <a:p>
            <a:r>
              <a:rPr lang="he-IL" dirty="0"/>
              <a:t> </a:t>
            </a:r>
          </a:p>
        </p:txBody>
      </p:sp>
      <p:pic>
        <p:nvPicPr>
          <p:cNvPr id="4" name="תמונה 4"/>
          <p:cNvPicPr>
            <a:picLocks noChangeAspect="1"/>
          </p:cNvPicPr>
          <p:nvPr/>
        </p:nvPicPr>
        <p:blipFill>
          <a:blip r:embed="rId2"/>
          <a:srcRect/>
          <a:stretch>
            <a:fillRect/>
          </a:stretch>
        </p:blipFill>
        <p:spPr bwMode="auto">
          <a:xfrm>
            <a:off x="1522412" y="3929066"/>
            <a:ext cx="4716016" cy="2928934"/>
          </a:xfrm>
          <a:prstGeom prst="rect">
            <a:avLst/>
          </a:prstGeom>
          <a:noFill/>
          <a:ln w="9525">
            <a:noFill/>
            <a:miter lim="800000"/>
            <a:headEnd/>
            <a:tailEnd/>
          </a:ln>
        </p:spPr>
      </p:pic>
      <p:pic>
        <p:nvPicPr>
          <p:cNvPr id="5" name="תמונה 3"/>
          <p:cNvPicPr>
            <a:picLocks noChangeAspect="1"/>
          </p:cNvPicPr>
          <p:nvPr/>
        </p:nvPicPr>
        <p:blipFill>
          <a:blip r:embed="rId3"/>
          <a:srcRect/>
          <a:stretch>
            <a:fillRect/>
          </a:stretch>
        </p:blipFill>
        <p:spPr bwMode="auto">
          <a:xfrm>
            <a:off x="6238428" y="3929066"/>
            <a:ext cx="4427984" cy="292893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972" y="-62068"/>
            <a:ext cx="8229600" cy="648072"/>
          </a:xfrm>
        </p:spPr>
        <p:txBody>
          <a:bodyPr>
            <a:noAutofit/>
          </a:bodyPr>
          <a:lstStyle/>
          <a:p>
            <a:br>
              <a:rPr lang="he-IL" b="1" dirty="0">
                <a:cs typeface="+mn-cs"/>
              </a:rPr>
            </a:br>
            <a:r>
              <a:rPr lang="he-IL" b="1" dirty="0">
                <a:cs typeface="+mn-cs"/>
              </a:rPr>
              <a:t>אקלים טרופי</a:t>
            </a:r>
            <a:r>
              <a:rPr lang="he-IL" u="sng" dirty="0"/>
              <a:t> </a:t>
            </a:r>
            <a:endParaRPr lang="he-IL" dirty="0"/>
          </a:p>
        </p:txBody>
      </p:sp>
      <p:sp>
        <p:nvSpPr>
          <p:cNvPr id="3" name="Content Placeholder 2"/>
          <p:cNvSpPr>
            <a:spLocks noGrp="1"/>
          </p:cNvSpPr>
          <p:nvPr>
            <p:ph idx="1"/>
          </p:nvPr>
        </p:nvSpPr>
        <p:spPr>
          <a:xfrm>
            <a:off x="2087624" y="690585"/>
            <a:ext cx="8013576" cy="576064"/>
          </a:xfrm>
        </p:spPr>
        <p:txBody>
          <a:bodyPr>
            <a:noAutofit/>
          </a:bodyPr>
          <a:lstStyle/>
          <a:p>
            <a:pPr>
              <a:buNone/>
            </a:pPr>
            <a:r>
              <a:rPr lang="he-IL" b="1" dirty="0"/>
              <a:t>משתרע בין קווי רוחב 0-20 משני </a:t>
            </a:r>
            <a:r>
              <a:rPr lang="he-IL" b="1" dirty="0" err="1"/>
              <a:t>צידי</a:t>
            </a:r>
            <a:r>
              <a:rPr lang="he-IL" b="1" dirty="0"/>
              <a:t> המשווה.</a:t>
            </a:r>
            <a:endParaRPr lang="he-IL" dirty="0"/>
          </a:p>
        </p:txBody>
      </p:sp>
      <p:pic>
        <p:nvPicPr>
          <p:cNvPr id="11" name="Picture 2" descr="http://upload.wikimedia.org/wikipedia/commons/thumb/4/4a/World_map_torrid.svg/2753px-World_map_torrid.svg.png"/>
          <p:cNvPicPr>
            <a:picLocks noChangeAspect="1" noChangeArrowheads="1"/>
          </p:cNvPicPr>
          <p:nvPr/>
        </p:nvPicPr>
        <p:blipFill>
          <a:blip r:embed="rId2" r:link="rId3" cstate="print"/>
          <a:srcRect/>
          <a:stretch>
            <a:fillRect/>
          </a:stretch>
        </p:blipFill>
        <p:spPr bwMode="auto">
          <a:xfrm>
            <a:off x="2653988" y="1576464"/>
            <a:ext cx="6880848" cy="4506042"/>
          </a:xfrm>
          <a:prstGeom prst="rect">
            <a:avLst/>
          </a:prstGeom>
          <a:noFill/>
          <a:ln w="9525">
            <a:noFill/>
            <a:miter lim="800000"/>
            <a:headEnd/>
            <a:tailEnd/>
          </a:ln>
        </p:spPr>
      </p:pic>
    </p:spTree>
    <p:extLst>
      <p:ext uri="{BB962C8B-B14F-4D97-AF65-F5344CB8AC3E}">
        <p14:creationId xmlns:p14="http://schemas.microsoft.com/office/powerpoint/2010/main" val="7786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972" y="-62068"/>
            <a:ext cx="8229600" cy="648072"/>
          </a:xfrm>
        </p:spPr>
        <p:txBody>
          <a:bodyPr>
            <a:noAutofit/>
          </a:bodyPr>
          <a:lstStyle/>
          <a:p>
            <a:br>
              <a:rPr lang="he-IL" b="1" dirty="0">
                <a:cs typeface="+mn-cs"/>
              </a:rPr>
            </a:br>
            <a:r>
              <a:rPr lang="he-IL" b="1" dirty="0">
                <a:cs typeface="+mn-cs"/>
              </a:rPr>
              <a:t>אקלים טרופי</a:t>
            </a:r>
            <a:r>
              <a:rPr lang="he-IL" u="sng" dirty="0"/>
              <a:t> </a:t>
            </a:r>
            <a:endParaRPr lang="he-IL" dirty="0"/>
          </a:p>
        </p:txBody>
      </p:sp>
      <p:sp>
        <p:nvSpPr>
          <p:cNvPr id="3" name="Content Placeholder 2"/>
          <p:cNvSpPr>
            <a:spLocks noGrp="1"/>
          </p:cNvSpPr>
          <p:nvPr>
            <p:ph idx="1"/>
          </p:nvPr>
        </p:nvSpPr>
        <p:spPr>
          <a:xfrm>
            <a:off x="2087624" y="1124744"/>
            <a:ext cx="8013576" cy="648072"/>
          </a:xfrm>
        </p:spPr>
        <p:txBody>
          <a:bodyPr>
            <a:noAutofit/>
          </a:bodyPr>
          <a:lstStyle/>
          <a:p>
            <a:pPr>
              <a:buNone/>
            </a:pPr>
            <a:r>
              <a:rPr lang="he-IL" dirty="0"/>
              <a:t>מתחלק ל-3 תתי סוגים:</a:t>
            </a:r>
          </a:p>
        </p:txBody>
      </p:sp>
      <p:pic>
        <p:nvPicPr>
          <p:cNvPr id="4" name="Picture 2" descr="https://encrypted-tbn1.gstatic.com/images?q=tbn:ANd9GcSPxT31iLgNSxsW-biD928p78NGmzHsDhPpVQYkhEGez_ecj1plkw"/>
          <p:cNvPicPr>
            <a:picLocks noChangeAspect="1" noChangeArrowheads="1"/>
          </p:cNvPicPr>
          <p:nvPr/>
        </p:nvPicPr>
        <p:blipFill>
          <a:blip r:embed="rId2"/>
          <a:srcRect/>
          <a:stretch>
            <a:fillRect/>
          </a:stretch>
        </p:blipFill>
        <p:spPr bwMode="auto">
          <a:xfrm>
            <a:off x="6382645" y="2636912"/>
            <a:ext cx="3098666" cy="1656183"/>
          </a:xfrm>
          <a:prstGeom prst="rect">
            <a:avLst/>
          </a:prstGeom>
          <a:ln>
            <a:noFill/>
          </a:ln>
          <a:effectLst>
            <a:softEdge rad="112500"/>
          </a:effectLst>
        </p:spPr>
      </p:pic>
      <p:sp>
        <p:nvSpPr>
          <p:cNvPr id="5" name="TextBox 4"/>
          <p:cNvSpPr txBox="1"/>
          <p:nvPr/>
        </p:nvSpPr>
        <p:spPr>
          <a:xfrm>
            <a:off x="6526460" y="2060849"/>
            <a:ext cx="2664296" cy="584775"/>
          </a:xfrm>
          <a:prstGeom prst="rect">
            <a:avLst/>
          </a:prstGeom>
          <a:noFill/>
        </p:spPr>
        <p:txBody>
          <a:bodyPr wrap="square" rtlCol="1">
            <a:spAutoFit/>
          </a:bodyPr>
          <a:lstStyle/>
          <a:p>
            <a:pPr algn="ctr"/>
            <a:r>
              <a:rPr lang="he-IL" sz="3200" b="1" dirty="0"/>
              <a:t>משווני</a:t>
            </a:r>
          </a:p>
        </p:txBody>
      </p:sp>
      <p:sp>
        <p:nvSpPr>
          <p:cNvPr id="6" name="TextBox 5"/>
          <p:cNvSpPr txBox="1"/>
          <p:nvPr/>
        </p:nvSpPr>
        <p:spPr>
          <a:xfrm>
            <a:off x="3042083" y="2060848"/>
            <a:ext cx="2664296" cy="1077218"/>
          </a:xfrm>
          <a:prstGeom prst="rect">
            <a:avLst/>
          </a:prstGeom>
          <a:noFill/>
        </p:spPr>
        <p:txBody>
          <a:bodyPr wrap="square" rtlCol="1">
            <a:spAutoFit/>
          </a:bodyPr>
          <a:lstStyle/>
          <a:p>
            <a:pPr algn="ctr"/>
            <a:r>
              <a:rPr lang="he-IL" sz="3200" b="1" dirty="0"/>
              <a:t>עם עונות יובש</a:t>
            </a:r>
          </a:p>
        </p:txBody>
      </p:sp>
      <p:sp>
        <p:nvSpPr>
          <p:cNvPr id="8" name="TextBox 7"/>
          <p:cNvSpPr txBox="1"/>
          <p:nvPr/>
        </p:nvSpPr>
        <p:spPr>
          <a:xfrm>
            <a:off x="4619411" y="4293097"/>
            <a:ext cx="2664296" cy="584775"/>
          </a:xfrm>
          <a:prstGeom prst="rect">
            <a:avLst/>
          </a:prstGeom>
          <a:noFill/>
        </p:spPr>
        <p:txBody>
          <a:bodyPr wrap="square" rtlCol="1">
            <a:spAutoFit/>
          </a:bodyPr>
          <a:lstStyle/>
          <a:p>
            <a:pPr algn="ctr"/>
            <a:r>
              <a:rPr lang="he-IL" sz="3200" b="1" dirty="0" err="1"/>
              <a:t>מונסוני</a:t>
            </a:r>
            <a:endParaRPr lang="he-IL" sz="3200" b="1" dirty="0"/>
          </a:p>
        </p:txBody>
      </p:sp>
      <p:pic>
        <p:nvPicPr>
          <p:cNvPr id="9" name="Picture 2" descr="http://biomea.wikispaces.com/file/view/savanna_3.jpg"/>
          <p:cNvPicPr>
            <a:picLocks noChangeAspect="1" noChangeArrowheads="1"/>
          </p:cNvPicPr>
          <p:nvPr/>
        </p:nvPicPr>
        <p:blipFill>
          <a:blip r:embed="rId3"/>
          <a:srcRect/>
          <a:stretch>
            <a:fillRect/>
          </a:stretch>
        </p:blipFill>
        <p:spPr bwMode="auto">
          <a:xfrm>
            <a:off x="2854056" y="2636913"/>
            <a:ext cx="2880317" cy="1656183"/>
          </a:xfrm>
          <a:prstGeom prst="rect">
            <a:avLst/>
          </a:prstGeom>
          <a:ln>
            <a:noFill/>
          </a:ln>
          <a:effectLst>
            <a:softEdge rad="112500"/>
          </a:effectLst>
        </p:spPr>
      </p:pic>
      <p:pic>
        <p:nvPicPr>
          <p:cNvPr id="10" name="Picture 4" descr="http://www.hageula.com/pic/ZZZ_092609_1_c.jpg"/>
          <p:cNvPicPr>
            <a:picLocks noChangeAspect="1" noChangeArrowheads="1"/>
          </p:cNvPicPr>
          <p:nvPr/>
        </p:nvPicPr>
        <p:blipFill>
          <a:blip r:embed="rId4" r:link="rId5"/>
          <a:srcRect/>
          <a:stretch>
            <a:fillRect/>
          </a:stretch>
        </p:blipFill>
        <p:spPr bwMode="auto">
          <a:xfrm>
            <a:off x="4438228" y="4869161"/>
            <a:ext cx="3258940" cy="165618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89"/>
            <a:ext cx="8229600" cy="1143000"/>
          </a:xfrm>
        </p:spPr>
        <p:txBody>
          <a:bodyPr>
            <a:normAutofit fontScale="90000"/>
          </a:bodyPr>
          <a:lstStyle/>
          <a:p>
            <a:r>
              <a:rPr lang="he-IL" b="1" dirty="0">
                <a:cs typeface="+mn-cs"/>
              </a:rPr>
              <a:t>המשותף לאקלים טרופי לסוגיו השונים</a:t>
            </a:r>
            <a:endParaRPr lang="he-IL" dirty="0">
              <a:cs typeface="+mn-cs"/>
            </a:endParaRPr>
          </a:p>
        </p:txBody>
      </p:sp>
      <p:sp>
        <p:nvSpPr>
          <p:cNvPr id="3" name="Content Placeholder 2"/>
          <p:cNvSpPr>
            <a:spLocks noGrp="1"/>
          </p:cNvSpPr>
          <p:nvPr>
            <p:ph idx="1"/>
          </p:nvPr>
        </p:nvSpPr>
        <p:spPr>
          <a:xfrm>
            <a:off x="1979612" y="1196753"/>
            <a:ext cx="8229600" cy="2376264"/>
          </a:xfrm>
        </p:spPr>
        <p:txBody>
          <a:bodyPr/>
          <a:lstStyle/>
          <a:p>
            <a:r>
              <a:rPr lang="he-IL" dirty="0"/>
              <a:t>טמפרטורות גבוהות בין 20-30 כל השנה. </a:t>
            </a:r>
          </a:p>
          <a:p>
            <a:r>
              <a:rPr lang="he-IL" dirty="0"/>
              <a:t>משרע קטן, אין עונות שנה. </a:t>
            </a:r>
          </a:p>
          <a:p>
            <a:r>
              <a:rPr lang="he-IL" dirty="0"/>
              <a:t>כמויות משקעים של יותר מ-1,000 מ"מ בשנה.</a:t>
            </a:r>
            <a:endParaRPr lang="en-US" dirty="0"/>
          </a:p>
          <a:p>
            <a:endParaRPr lang="he-IL" dirty="0"/>
          </a:p>
        </p:txBody>
      </p:sp>
      <p:pic>
        <p:nvPicPr>
          <p:cNvPr id="4" name="Picture 2" descr="http://www.help-primates.org/albumphoto/infrastructure/12.jpg"/>
          <p:cNvPicPr>
            <a:picLocks noChangeAspect="1" noChangeArrowheads="1"/>
          </p:cNvPicPr>
          <p:nvPr/>
        </p:nvPicPr>
        <p:blipFill rotWithShape="1">
          <a:blip r:embed="rId2">
            <a:extLst>
              <a:ext uri="{28A0092B-C50C-407E-A947-70E740481C1C}">
                <a14:useLocalDpi xmlns:a14="http://schemas.microsoft.com/office/drawing/2010/main" val="0"/>
              </a:ext>
            </a:extLst>
          </a:blip>
          <a:srcRect b="4325"/>
          <a:stretch/>
        </p:blipFill>
        <p:spPr bwMode="auto">
          <a:xfrm>
            <a:off x="2782044" y="3429001"/>
            <a:ext cx="3975448" cy="2848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802" name="Picture 2" descr="http://www.limush.co.il/images/%D7%AA%D7%A8%D7%9E%D7%95%D7%9E%D7%98%D7%A8/children_rooms_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107" y="3429000"/>
            <a:ext cx="2880319"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9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156" y="525760"/>
            <a:ext cx="4002832" cy="720080"/>
          </a:xfrm>
          <a:blipFill>
            <a:blip r:embed="rId2"/>
            <a:tile tx="0" ty="0" sx="100000" sy="100000" flip="none" algn="tl"/>
          </a:blipFill>
        </p:spPr>
        <p:txBody>
          <a:bodyPr/>
          <a:lstStyle/>
          <a:p>
            <a:r>
              <a:rPr lang="he-IL" b="1" dirty="0">
                <a:cs typeface="+mn-cs"/>
              </a:rPr>
              <a:t>מושגים באקלים </a:t>
            </a:r>
          </a:p>
        </p:txBody>
      </p:sp>
      <p:sp>
        <p:nvSpPr>
          <p:cNvPr id="3" name="Content Placeholder 2"/>
          <p:cNvSpPr>
            <a:spLocks noGrp="1"/>
          </p:cNvSpPr>
          <p:nvPr>
            <p:ph idx="1"/>
          </p:nvPr>
        </p:nvSpPr>
        <p:spPr>
          <a:xfrm>
            <a:off x="981844" y="1988840"/>
            <a:ext cx="10781457" cy="4343400"/>
          </a:xfrm>
        </p:spPr>
        <p:txBody>
          <a:bodyPr>
            <a:normAutofit fontScale="92500" lnSpcReduction="10000"/>
          </a:bodyPr>
          <a:lstStyle/>
          <a:p>
            <a:r>
              <a:rPr lang="he-IL" sz="3500" b="1" dirty="0">
                <a:solidFill>
                  <a:srgbClr val="FF0000"/>
                </a:solidFill>
                <a:latin typeface="David" panose="020E0502060401010101" pitchFamily="34" charset="-79"/>
                <a:cs typeface="David" panose="020E0502060401010101" pitchFamily="34" charset="-79"/>
              </a:rPr>
              <a:t>קלימטולוגיה</a:t>
            </a:r>
            <a:r>
              <a:rPr lang="he-IL" sz="3500" dirty="0">
                <a:solidFill>
                  <a:srgbClr val="FF0000"/>
                </a:solidFill>
                <a:latin typeface="David" panose="020E0502060401010101" pitchFamily="34" charset="-79"/>
                <a:cs typeface="David" panose="020E0502060401010101" pitchFamily="34" charset="-79"/>
              </a:rPr>
              <a:t>  - </a:t>
            </a:r>
            <a:r>
              <a:rPr lang="he-IL" sz="3500" b="1" dirty="0">
                <a:solidFill>
                  <a:srgbClr val="FF0000"/>
                </a:solidFill>
                <a:latin typeface="David" panose="020E0502060401010101" pitchFamily="34" charset="-79"/>
                <a:cs typeface="David" panose="020E0502060401010101" pitchFamily="34" charset="-79"/>
              </a:rPr>
              <a:t>תורת האקלים - </a:t>
            </a:r>
            <a:r>
              <a:rPr lang="he-IL" sz="3500" b="1" dirty="0">
                <a:solidFill>
                  <a:srgbClr val="0070C0"/>
                </a:solidFill>
                <a:latin typeface="David" panose="020E0502060401010101" pitchFamily="34" charset="-79"/>
                <a:cs typeface="David" panose="020E0502060401010101" pitchFamily="34" charset="-79"/>
              </a:rPr>
              <a:t>אקלים</a:t>
            </a:r>
            <a:endParaRPr lang="he-IL" sz="3500" dirty="0">
              <a:solidFill>
                <a:srgbClr val="0070C0"/>
              </a:solidFill>
              <a:latin typeface="David" panose="020E0502060401010101" pitchFamily="34" charset="-79"/>
              <a:cs typeface="David" panose="020E0502060401010101" pitchFamily="34" charset="-79"/>
            </a:endParaRPr>
          </a:p>
          <a:p>
            <a:r>
              <a:rPr lang="he-IL" sz="3500" b="1" dirty="0">
                <a:latin typeface="David" panose="020E0502060401010101" pitchFamily="34" charset="-79"/>
                <a:cs typeface="David" panose="020E0502060401010101" pitchFamily="34" charset="-79"/>
              </a:rPr>
              <a:t>קלימטולוגיה</a:t>
            </a:r>
            <a:r>
              <a:rPr lang="he-IL" sz="3500" dirty="0">
                <a:latin typeface="David" panose="020E0502060401010101" pitchFamily="34" charset="-79"/>
                <a:cs typeface="David" panose="020E0502060401010101" pitchFamily="34" charset="-79"/>
              </a:rPr>
              <a:t> הוא מדע העוסק באקלים וחוקר את התופעות והגורמים הקשורים בו. ("קלימה" ביוונית = זווית - הזווית שבה קרני השמש פוגעות בכדור הארץ והיא הגורם העיקרי לקביעת אקלימו של אזור)</a:t>
            </a:r>
            <a:endParaRPr lang="en-US" sz="3500" dirty="0">
              <a:latin typeface="David" panose="020E0502060401010101" pitchFamily="34" charset="-79"/>
              <a:cs typeface="David" panose="020E0502060401010101" pitchFamily="34" charset="-79"/>
            </a:endParaRPr>
          </a:p>
          <a:p>
            <a:r>
              <a:rPr lang="he-IL" sz="3500" b="1" dirty="0">
                <a:solidFill>
                  <a:srgbClr val="FF0000"/>
                </a:solidFill>
                <a:latin typeface="David" panose="020E0502060401010101" pitchFamily="34" charset="-79"/>
                <a:cs typeface="David" panose="020E0502060401010101" pitchFamily="34" charset="-79"/>
              </a:rPr>
              <a:t>מטאורולוגיה -</a:t>
            </a:r>
            <a:r>
              <a:rPr lang="he-IL" sz="3500" dirty="0">
                <a:solidFill>
                  <a:srgbClr val="FF0000"/>
                </a:solidFill>
                <a:latin typeface="David" panose="020E0502060401010101" pitchFamily="34" charset="-79"/>
                <a:cs typeface="David" panose="020E0502060401010101" pitchFamily="34" charset="-79"/>
              </a:rPr>
              <a:t> </a:t>
            </a:r>
            <a:r>
              <a:rPr lang="he-IL" sz="3500" b="1" dirty="0">
                <a:solidFill>
                  <a:srgbClr val="FF0000"/>
                </a:solidFill>
                <a:latin typeface="David" panose="020E0502060401010101" pitchFamily="34" charset="-79"/>
                <a:cs typeface="David" panose="020E0502060401010101" pitchFamily="34" charset="-79"/>
              </a:rPr>
              <a:t>תורת</a:t>
            </a:r>
            <a:r>
              <a:rPr lang="he-IL" sz="3500" dirty="0">
                <a:solidFill>
                  <a:srgbClr val="FF0000"/>
                </a:solidFill>
                <a:latin typeface="David" panose="020E0502060401010101" pitchFamily="34" charset="-79"/>
                <a:cs typeface="David" panose="020E0502060401010101" pitchFamily="34" charset="-79"/>
              </a:rPr>
              <a:t> </a:t>
            </a:r>
            <a:r>
              <a:rPr lang="he-IL" sz="3500" b="1" dirty="0">
                <a:solidFill>
                  <a:srgbClr val="FF0000"/>
                </a:solidFill>
                <a:latin typeface="David" panose="020E0502060401010101" pitchFamily="34" charset="-79"/>
                <a:cs typeface="David" panose="020E0502060401010101" pitchFamily="34" charset="-79"/>
              </a:rPr>
              <a:t>מזג האוויר – </a:t>
            </a:r>
            <a:r>
              <a:rPr lang="he-IL" sz="3500" b="1" dirty="0">
                <a:solidFill>
                  <a:srgbClr val="0070C0"/>
                </a:solidFill>
                <a:latin typeface="David" panose="020E0502060401010101" pitchFamily="34" charset="-79"/>
                <a:cs typeface="David" panose="020E0502060401010101" pitchFamily="34" charset="-79"/>
              </a:rPr>
              <a:t>מזג אוויר</a:t>
            </a:r>
          </a:p>
          <a:p>
            <a:r>
              <a:rPr lang="he-IL" sz="3500" b="1" dirty="0">
                <a:latin typeface="David" panose="020E0502060401010101" pitchFamily="34" charset="-79"/>
                <a:cs typeface="David" panose="020E0502060401010101" pitchFamily="34" charset="-79"/>
              </a:rPr>
              <a:t>מטאורולוגיה</a:t>
            </a:r>
            <a:r>
              <a:rPr lang="he-IL" sz="3500" dirty="0">
                <a:latin typeface="David" panose="020E0502060401010101" pitchFamily="34" charset="-79"/>
                <a:cs typeface="David" panose="020E0502060401010101" pitchFamily="34" charset="-79"/>
              </a:rPr>
              <a:t> הוא מדע העוסק בחקר התופעות האטמוספריות תהליכי מזג האוויר וחיזויים ("מטאור" ביוונית = תופעה ברום):  מתאר את תנאי מזג האוויר השוררים באזור מסוים בזמן נתון וחוזה את התנאים הצפויים בשעות או ימים הקרובים </a:t>
            </a:r>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89"/>
            <a:ext cx="8229600" cy="1143000"/>
          </a:xfrm>
        </p:spPr>
        <p:txBody>
          <a:bodyPr>
            <a:normAutofit/>
          </a:bodyPr>
          <a:lstStyle/>
          <a:p>
            <a:r>
              <a:rPr lang="he-IL" b="1" dirty="0">
                <a:cs typeface="+mn-cs"/>
              </a:rPr>
              <a:t>ההבדל בין האקלים טרופי לסוגיו</a:t>
            </a:r>
            <a:endParaRPr lang="he-IL" dirty="0">
              <a:cs typeface="+mn-cs"/>
            </a:endParaRPr>
          </a:p>
        </p:txBody>
      </p:sp>
      <p:sp>
        <p:nvSpPr>
          <p:cNvPr id="3" name="Content Placeholder 2"/>
          <p:cNvSpPr>
            <a:spLocks noGrp="1"/>
          </p:cNvSpPr>
          <p:nvPr>
            <p:ph idx="1"/>
          </p:nvPr>
        </p:nvSpPr>
        <p:spPr>
          <a:xfrm>
            <a:off x="1979612" y="1196753"/>
            <a:ext cx="8229600" cy="2376264"/>
          </a:xfrm>
        </p:spPr>
        <p:txBody>
          <a:bodyPr/>
          <a:lstStyle/>
          <a:p>
            <a:r>
              <a:rPr lang="he-IL" dirty="0"/>
              <a:t>משקעים – עונה יבשה ועונה גשומה (בניגוד לעונה קרה וחמה). </a:t>
            </a:r>
          </a:p>
          <a:p>
            <a:r>
              <a:rPr lang="he-IL" dirty="0"/>
              <a:t>משרע טמפרטורה שנתי גדל לכיוון קו רוחב 20.</a:t>
            </a:r>
          </a:p>
          <a:p>
            <a:r>
              <a:rPr lang="he-IL" dirty="0"/>
              <a:t>צמחייה טבעית</a:t>
            </a:r>
          </a:p>
          <a:p>
            <a:endParaRPr lang="he-IL" dirty="0"/>
          </a:p>
        </p:txBody>
      </p:sp>
      <p:pic>
        <p:nvPicPr>
          <p:cNvPr id="6" name="Picture 5" descr="Koh_Samui_7"/>
          <p:cNvPicPr>
            <a:picLocks noChangeAspect="1" noChangeArrowheads="1"/>
          </p:cNvPicPr>
          <p:nvPr/>
        </p:nvPicPr>
        <p:blipFill>
          <a:blip r:embed="rId2"/>
          <a:srcRect/>
          <a:stretch>
            <a:fillRect/>
          </a:stretch>
        </p:blipFill>
        <p:spPr bwMode="auto">
          <a:xfrm>
            <a:off x="1738817" y="4121897"/>
            <a:ext cx="5011757" cy="2088232"/>
          </a:xfrm>
          <a:prstGeom prst="rect">
            <a:avLst/>
          </a:prstGeom>
          <a:ln>
            <a:noFill/>
          </a:ln>
          <a:effectLst>
            <a:softEdge rad="112500"/>
          </a:effectLst>
        </p:spPr>
      </p:pic>
      <p:pic>
        <p:nvPicPr>
          <p:cNvPr id="7" name="Picture 2" descr="http://biomea.wikispaces.com/file/view/savanna_3.jpg"/>
          <p:cNvPicPr>
            <a:picLocks noChangeAspect="1" noChangeArrowheads="1"/>
          </p:cNvPicPr>
          <p:nvPr/>
        </p:nvPicPr>
        <p:blipFill>
          <a:blip r:embed="rId3"/>
          <a:srcRect/>
          <a:stretch>
            <a:fillRect/>
          </a:stretch>
        </p:blipFill>
        <p:spPr bwMode="auto">
          <a:xfrm>
            <a:off x="6657952" y="4077048"/>
            <a:ext cx="3756940" cy="2160240"/>
          </a:xfrm>
          <a:prstGeom prst="rect">
            <a:avLst/>
          </a:prstGeom>
          <a:ln>
            <a:noFill/>
          </a:ln>
          <a:effectLst>
            <a:softEdge rad="112500"/>
          </a:effectLst>
        </p:spPr>
      </p:pic>
      <p:sp>
        <p:nvSpPr>
          <p:cNvPr id="9" name="TextBox 8"/>
          <p:cNvSpPr txBox="1"/>
          <p:nvPr/>
        </p:nvSpPr>
        <p:spPr>
          <a:xfrm>
            <a:off x="7102524" y="3645025"/>
            <a:ext cx="2664296" cy="584775"/>
          </a:xfrm>
          <a:prstGeom prst="rect">
            <a:avLst/>
          </a:prstGeom>
          <a:noFill/>
        </p:spPr>
        <p:txBody>
          <a:bodyPr wrap="square" rtlCol="1">
            <a:spAutoFit/>
          </a:bodyPr>
          <a:lstStyle/>
          <a:p>
            <a:pPr algn="ctr"/>
            <a:r>
              <a:rPr lang="he-IL" sz="3200" b="1" dirty="0"/>
              <a:t>סוואנה</a:t>
            </a:r>
          </a:p>
        </p:txBody>
      </p:sp>
      <p:sp>
        <p:nvSpPr>
          <p:cNvPr id="10" name="TextBox 9"/>
          <p:cNvSpPr txBox="1"/>
          <p:nvPr/>
        </p:nvSpPr>
        <p:spPr>
          <a:xfrm>
            <a:off x="2998068" y="3689850"/>
            <a:ext cx="2664296" cy="584775"/>
          </a:xfrm>
          <a:prstGeom prst="rect">
            <a:avLst/>
          </a:prstGeom>
          <a:noFill/>
        </p:spPr>
        <p:txBody>
          <a:bodyPr wrap="square" rtlCol="1">
            <a:spAutoFit/>
          </a:bodyPr>
          <a:lstStyle/>
          <a:p>
            <a:pPr algn="ctr"/>
            <a:r>
              <a:rPr lang="he-IL" sz="3200" b="1" dirty="0"/>
              <a:t>יער גשם</a:t>
            </a:r>
          </a:p>
        </p:txBody>
      </p:sp>
    </p:spTree>
    <p:extLst>
      <p:ext uri="{BB962C8B-B14F-4D97-AF65-F5344CB8AC3E}">
        <p14:creationId xmlns:p14="http://schemas.microsoft.com/office/powerpoint/2010/main" val="217738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924" y="879186"/>
            <a:ext cx="9371384" cy="1075291"/>
          </a:xfrm>
        </p:spPr>
        <p:txBody>
          <a:bodyPr>
            <a:normAutofit fontScale="90000"/>
          </a:bodyPr>
          <a:lstStyle/>
          <a:p>
            <a:br>
              <a:rPr lang="he-IL" b="1" dirty="0"/>
            </a:br>
            <a:r>
              <a:rPr lang="he-IL" sz="3600" b="1" dirty="0">
                <a:cs typeface="+mn-cs"/>
              </a:rPr>
              <a:t>משתרע בין קווי רוחב 20-40 משני צידי המשווה.</a:t>
            </a:r>
            <a:br>
              <a:rPr lang="en-US" b="1" dirty="0"/>
            </a:br>
            <a:endParaRPr lang="he-IL" dirty="0">
              <a:cs typeface="+mn-cs"/>
            </a:endParaRPr>
          </a:p>
        </p:txBody>
      </p:sp>
      <p:sp>
        <p:nvSpPr>
          <p:cNvPr id="5" name="Rectangle 1"/>
          <p:cNvSpPr/>
          <p:nvPr/>
        </p:nvSpPr>
        <p:spPr>
          <a:xfrm>
            <a:off x="1991277" y="115490"/>
            <a:ext cx="7586678" cy="646331"/>
          </a:xfrm>
          <a:prstGeom prst="rect">
            <a:avLst/>
          </a:prstGeom>
        </p:spPr>
        <p:txBody>
          <a:bodyPr wrap="square">
            <a:spAutoFit/>
          </a:bodyPr>
          <a:lstStyle/>
          <a:p>
            <a:r>
              <a:rPr lang="he-IL" sz="3600" b="1" dirty="0">
                <a:latin typeface="Tahoma" panose="020B0604030504040204" pitchFamily="34" charset="0"/>
                <a:ea typeface="Tahoma" panose="020B0604030504040204" pitchFamily="34" charset="0"/>
                <a:cs typeface="Tahoma" panose="020B0604030504040204" pitchFamily="34" charset="0"/>
              </a:rPr>
              <a:t>אקלים סובטרופי/ים תיכוני</a:t>
            </a:r>
            <a:endParaRPr lang="he-IL" sz="3600" dirty="0">
              <a:latin typeface="Tahoma" panose="020B0604030504040204" pitchFamily="34" charset="0"/>
              <a:ea typeface="Tahoma" panose="020B0604030504040204" pitchFamily="34" charset="0"/>
              <a:cs typeface="Tahoma" panose="020B0604030504040204" pitchFamily="34" charset="0"/>
            </a:endParaRPr>
          </a:p>
        </p:txBody>
      </p:sp>
      <p:pic>
        <p:nvPicPr>
          <p:cNvPr id="75778"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552" y="1920846"/>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8" name="תרשים זרימה: מסיים 7"/>
          <p:cNvSpPr/>
          <p:nvPr/>
        </p:nvSpPr>
        <p:spPr>
          <a:xfrm>
            <a:off x="2998068" y="3429000"/>
            <a:ext cx="6336704"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רשים זרימה: מסיים 8"/>
          <p:cNvSpPr/>
          <p:nvPr/>
        </p:nvSpPr>
        <p:spPr>
          <a:xfrm>
            <a:off x="3070076" y="4725144"/>
            <a:ext cx="6336704"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8558" y="2080419"/>
            <a:ext cx="8229600" cy="3554419"/>
          </a:xfrm>
        </p:spPr>
        <p:txBody>
          <a:bodyPr>
            <a:normAutofit/>
          </a:bodyPr>
          <a:lstStyle/>
          <a:p>
            <a:pPr>
              <a:buNone/>
            </a:pPr>
            <a:r>
              <a:rPr lang="he-IL" sz="3800" dirty="0"/>
              <a:t>מתחלק לשלושה תתי סוגים:</a:t>
            </a:r>
          </a:p>
          <a:p>
            <a:pPr marL="742950" indent="-742950">
              <a:buFont typeface="+mj-lt"/>
              <a:buAutoNum type="arabicPeriod"/>
            </a:pPr>
            <a:r>
              <a:rPr lang="he-IL" sz="3800" dirty="0"/>
              <a:t>אקלים ים תיכוני</a:t>
            </a:r>
          </a:p>
          <a:p>
            <a:pPr marL="742950" indent="-742950">
              <a:buFont typeface="+mj-lt"/>
              <a:buAutoNum type="arabicPeriod"/>
            </a:pPr>
            <a:r>
              <a:rPr lang="he-IL" sz="3800" dirty="0"/>
              <a:t>אקלים ערבתי </a:t>
            </a:r>
          </a:p>
          <a:p>
            <a:pPr marL="742950" indent="-742950">
              <a:buFont typeface="+mj-lt"/>
              <a:buAutoNum type="arabicPeriod"/>
            </a:pPr>
            <a:r>
              <a:rPr lang="he-IL" sz="3800" dirty="0"/>
              <a:t>אקלים מדברי</a:t>
            </a:r>
            <a:endParaRPr lang="en-US" sz="3800" dirty="0"/>
          </a:p>
          <a:p>
            <a:pPr>
              <a:buNone/>
            </a:pPr>
            <a:endParaRPr lang="he-IL" sz="3800" b="1" u="sng" dirty="0">
              <a:solidFill>
                <a:srgbClr val="FF0000"/>
              </a:solidFill>
            </a:endParaRPr>
          </a:p>
          <a:p>
            <a:endParaRPr lang="he-IL" dirty="0"/>
          </a:p>
        </p:txBody>
      </p:sp>
      <p:pic>
        <p:nvPicPr>
          <p:cNvPr id="4" name="Picture 3" descr="http://aidwatchers.com/wp/wp-content/uploads/2010/03/climate-change.jpg"/>
          <p:cNvPicPr>
            <a:picLocks noChangeAspect="1" noChangeArrowheads="1"/>
          </p:cNvPicPr>
          <p:nvPr/>
        </p:nvPicPr>
        <p:blipFill>
          <a:blip r:embed="rId2" r:link="rId3"/>
          <a:srcRect/>
          <a:stretch>
            <a:fillRect/>
          </a:stretch>
        </p:blipFill>
        <p:spPr bwMode="auto">
          <a:xfrm>
            <a:off x="765820" y="2852936"/>
            <a:ext cx="5328592" cy="3168352"/>
          </a:xfrm>
          <a:prstGeom prst="rect">
            <a:avLst/>
          </a:prstGeom>
          <a:noFill/>
          <a:ln w="9525">
            <a:noFill/>
            <a:miter lim="800000"/>
            <a:headEnd/>
            <a:tailEnd/>
          </a:ln>
        </p:spPr>
      </p:pic>
      <p:sp>
        <p:nvSpPr>
          <p:cNvPr id="5" name="Rectangle 1"/>
          <p:cNvSpPr/>
          <p:nvPr/>
        </p:nvSpPr>
        <p:spPr>
          <a:xfrm>
            <a:off x="2022446" y="200835"/>
            <a:ext cx="7143800" cy="707886"/>
          </a:xfrm>
          <a:prstGeom prst="rect">
            <a:avLst/>
          </a:prstGeom>
        </p:spPr>
        <p:txBody>
          <a:bodyPr wrap="square">
            <a:spAutoFit/>
          </a:bodyPr>
          <a:lstStyle/>
          <a:p>
            <a:r>
              <a:rPr lang="he-IL" sz="4000" b="1" dirty="0"/>
              <a:t>אקלים סובטרופי/ים תיכוני</a:t>
            </a:r>
            <a:endParaRPr lang="he-IL" sz="4000" dirty="0"/>
          </a:p>
        </p:txBody>
      </p:sp>
    </p:spTree>
    <p:extLst>
      <p:ext uri="{BB962C8B-B14F-4D97-AF65-F5344CB8AC3E}">
        <p14:creationId xmlns:p14="http://schemas.microsoft.com/office/powerpoint/2010/main" val="41694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3379768" y="200834"/>
            <a:ext cx="5786478" cy="707886"/>
          </a:xfrm>
          <a:prstGeom prst="rect">
            <a:avLst/>
          </a:prstGeom>
        </p:spPr>
        <p:txBody>
          <a:bodyPr wrap="square">
            <a:spAutoFit/>
          </a:bodyPr>
          <a:lstStyle/>
          <a:p>
            <a:pPr algn="ctr"/>
            <a:r>
              <a:rPr lang="he-IL" sz="4000" b="1" dirty="0"/>
              <a:t>אקלים ים תיכוני</a:t>
            </a:r>
            <a:endParaRPr lang="he-IL" sz="4000" dirty="0"/>
          </a:p>
        </p:txBody>
      </p:sp>
      <p:sp>
        <p:nvSpPr>
          <p:cNvPr id="4" name="מלבן 3"/>
          <p:cNvSpPr/>
          <p:nvPr/>
        </p:nvSpPr>
        <p:spPr>
          <a:xfrm>
            <a:off x="2422004" y="745087"/>
            <a:ext cx="7614592" cy="3108543"/>
          </a:xfrm>
          <a:prstGeom prst="rect">
            <a:avLst/>
          </a:prstGeom>
        </p:spPr>
        <p:txBody>
          <a:bodyPr wrap="square">
            <a:spAutoFit/>
          </a:bodyPr>
          <a:lstStyle/>
          <a:p>
            <a:pPr>
              <a:buNone/>
            </a:pPr>
            <a:endParaRPr lang="he-IL" sz="2800" dirty="0"/>
          </a:p>
          <a:p>
            <a:pPr marL="457200" indent="-457200">
              <a:buFont typeface="Arial" panose="020B0604020202020204" pitchFamily="34" charset="0"/>
              <a:buChar char="•"/>
            </a:pPr>
            <a:r>
              <a:rPr lang="he-IL" sz="2800" dirty="0"/>
              <a:t>כמות המשקעים בין 500-1000 מ"מ בשנה</a:t>
            </a:r>
          </a:p>
          <a:p>
            <a:pPr marL="457200" indent="-457200">
              <a:buFont typeface="Arial" panose="020B0604020202020204" pitchFamily="34" charset="0"/>
              <a:buChar char="•"/>
            </a:pPr>
            <a:r>
              <a:rPr lang="he-IL" sz="2800" dirty="0"/>
              <a:t>גשמי חורף</a:t>
            </a:r>
          </a:p>
          <a:p>
            <a:pPr marL="457200" indent="-457200">
              <a:buFont typeface="Arial" panose="020B0604020202020204" pitchFamily="34" charset="0"/>
              <a:buChar char="•"/>
            </a:pPr>
            <a:r>
              <a:rPr lang="he-IL" sz="2800" dirty="0"/>
              <a:t>קיץ חם ארוך ויבש</a:t>
            </a:r>
          </a:p>
          <a:p>
            <a:pPr marL="457200" indent="-457200">
              <a:buFont typeface="Arial" panose="020B0604020202020204" pitchFamily="34" charset="0"/>
              <a:buChar char="•"/>
            </a:pPr>
            <a:r>
              <a:rPr lang="he-IL" sz="2800" dirty="0"/>
              <a:t>עונות מעבר קצרות - סתיו ואביב </a:t>
            </a:r>
          </a:p>
          <a:p>
            <a:pPr marL="457200" indent="-457200">
              <a:buFont typeface="Arial" panose="020B0604020202020204" pitchFamily="34" charset="0"/>
              <a:buChar char="•"/>
            </a:pPr>
            <a:r>
              <a:rPr lang="he-IL" sz="2800" dirty="0"/>
              <a:t>טמפרטורות נוחות יחסית בין   8- 30 מעלות</a:t>
            </a:r>
          </a:p>
          <a:p>
            <a:pPr marL="457200" indent="-457200">
              <a:buFont typeface="Arial" panose="020B0604020202020204" pitchFamily="34" charset="0"/>
              <a:buChar char="•"/>
            </a:pPr>
            <a:r>
              <a:rPr lang="he-IL" sz="2800" dirty="0"/>
              <a:t>צמחייה ים תיכונית</a:t>
            </a:r>
            <a:endParaRPr lang="en-US" sz="2800" dirty="0"/>
          </a:p>
        </p:txBody>
      </p:sp>
      <p:pic>
        <p:nvPicPr>
          <p:cNvPr id="76802" name="Picture 2" descr="http://upload.wikimedia.org/wikipedia/commons/0/05/%D7%A9%D7%91%D7%A2%D7%AA_%D7%94%D7%9E%D7%99%D7%A0%D7%99%D7%9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0077" y="4005065"/>
            <a:ext cx="2702645" cy="2702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www.ksharimplus.com/components/img.aspx?img=images%5C4pics-for-web-arba-onot.jpg&amp;width=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380" y="4005064"/>
            <a:ext cx="4071396" cy="2513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9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4132" y="215823"/>
            <a:ext cx="4952592" cy="707886"/>
          </a:xfrm>
          <a:prstGeom prst="rect">
            <a:avLst/>
          </a:prstGeom>
        </p:spPr>
        <p:txBody>
          <a:bodyPr wrap="square">
            <a:spAutoFit/>
          </a:bodyPr>
          <a:lstStyle/>
          <a:p>
            <a:r>
              <a:rPr lang="he-IL" sz="4000" b="1" dirty="0"/>
              <a:t>אקלים ערבתי ומדברי</a:t>
            </a:r>
          </a:p>
        </p:txBody>
      </p:sp>
      <p:pic>
        <p:nvPicPr>
          <p:cNvPr id="79874" name="Picture 2" descr="http://my.weekend.co.il/Templates/23732/0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020" y="1268414"/>
            <a:ext cx="7105252" cy="5328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2.tapuz.co.il/forumArticles/articleImages/0609200577408.gif"/>
          <p:cNvPicPr>
            <a:picLocks noChangeAspect="1" noChangeArrowheads="1"/>
          </p:cNvPicPr>
          <p:nvPr/>
        </p:nvPicPr>
        <p:blipFill>
          <a:blip r:embed="rId3"/>
          <a:srcRect/>
          <a:stretch>
            <a:fillRect/>
          </a:stretch>
        </p:blipFill>
        <p:spPr bwMode="auto">
          <a:xfrm>
            <a:off x="4226686" y="973485"/>
            <a:ext cx="3062715" cy="5592783"/>
          </a:xfrm>
          <a:prstGeom prst="rect">
            <a:avLst/>
          </a:prstGeom>
          <a:noFill/>
        </p:spPr>
      </p:pic>
      <p:sp>
        <p:nvSpPr>
          <p:cNvPr id="5" name="Rectangle 1"/>
          <p:cNvSpPr/>
          <p:nvPr/>
        </p:nvSpPr>
        <p:spPr>
          <a:xfrm>
            <a:off x="4122172" y="145990"/>
            <a:ext cx="4952592" cy="707886"/>
          </a:xfrm>
          <a:prstGeom prst="rect">
            <a:avLst/>
          </a:prstGeom>
        </p:spPr>
        <p:txBody>
          <a:bodyPr wrap="square">
            <a:spAutoFit/>
          </a:bodyPr>
          <a:lstStyle/>
          <a:p>
            <a:r>
              <a:rPr lang="he-IL" sz="4000" b="1" dirty="0"/>
              <a:t>אזורי אקלים בישראל</a:t>
            </a:r>
          </a:p>
        </p:txBody>
      </p:sp>
      <p:cxnSp>
        <p:nvCxnSpPr>
          <p:cNvPr id="6" name="מחבר חץ ישר 5"/>
          <p:cNvCxnSpPr/>
          <p:nvPr/>
        </p:nvCxnSpPr>
        <p:spPr>
          <a:xfrm flipH="1">
            <a:off x="5734372" y="4725144"/>
            <a:ext cx="194421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מחבר חץ ישר 6"/>
          <p:cNvCxnSpPr/>
          <p:nvPr/>
        </p:nvCxnSpPr>
        <p:spPr>
          <a:xfrm flipH="1">
            <a:off x="5878388" y="2852936"/>
            <a:ext cx="14401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318548" y="2499047"/>
            <a:ext cx="2520280" cy="523220"/>
          </a:xfrm>
          <a:prstGeom prst="rect">
            <a:avLst/>
          </a:prstGeom>
          <a:noFill/>
        </p:spPr>
        <p:txBody>
          <a:bodyPr wrap="square" rtlCol="1">
            <a:spAutoFit/>
          </a:bodyPr>
          <a:lstStyle/>
          <a:p>
            <a:r>
              <a:rPr lang="he-IL" sz="2800" dirty="0"/>
              <a:t>אקלים ים תיכוני</a:t>
            </a:r>
          </a:p>
        </p:txBody>
      </p:sp>
      <p:sp>
        <p:nvSpPr>
          <p:cNvPr id="11" name="TextBox 10"/>
          <p:cNvSpPr txBox="1"/>
          <p:nvPr/>
        </p:nvSpPr>
        <p:spPr>
          <a:xfrm>
            <a:off x="7405791" y="4398784"/>
            <a:ext cx="2448272" cy="523220"/>
          </a:xfrm>
          <a:prstGeom prst="rect">
            <a:avLst/>
          </a:prstGeom>
          <a:noFill/>
        </p:spPr>
        <p:txBody>
          <a:bodyPr wrap="square" rtlCol="1">
            <a:spAutoFit/>
          </a:bodyPr>
          <a:lstStyle/>
          <a:p>
            <a:r>
              <a:rPr lang="he-IL" sz="2800" dirty="0"/>
              <a:t>אקלים מדברי</a:t>
            </a:r>
          </a:p>
        </p:txBody>
      </p:sp>
      <p:cxnSp>
        <p:nvCxnSpPr>
          <p:cNvPr id="14" name="מחבר חץ ישר 13"/>
          <p:cNvCxnSpPr/>
          <p:nvPr/>
        </p:nvCxnSpPr>
        <p:spPr>
          <a:xfrm flipH="1">
            <a:off x="5734372" y="3625860"/>
            <a:ext cx="194421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390556" y="3364250"/>
            <a:ext cx="2448272" cy="523220"/>
          </a:xfrm>
          <a:prstGeom prst="rect">
            <a:avLst/>
          </a:prstGeom>
          <a:noFill/>
        </p:spPr>
        <p:txBody>
          <a:bodyPr wrap="square" rtlCol="1">
            <a:spAutoFit/>
          </a:bodyPr>
          <a:lstStyle/>
          <a:p>
            <a:r>
              <a:rPr lang="he-IL" sz="2800" dirty="0"/>
              <a:t>אקלים ערבתי</a:t>
            </a:r>
          </a:p>
        </p:txBody>
      </p:sp>
    </p:spTree>
    <p:extLst>
      <p:ext uri="{BB962C8B-B14F-4D97-AF65-F5344CB8AC3E}">
        <p14:creationId xmlns:p14="http://schemas.microsoft.com/office/powerpoint/2010/main" val="225908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38"/>
            <a:ext cx="8229600" cy="1143000"/>
          </a:xfrm>
        </p:spPr>
        <p:txBody>
          <a:bodyPr>
            <a:normAutofit/>
          </a:bodyPr>
          <a:lstStyle/>
          <a:p>
            <a:r>
              <a:rPr lang="he-IL" b="1" dirty="0">
                <a:cs typeface="+mn-cs"/>
              </a:rPr>
              <a:t>מאפייני האקלים הערבתי והמדברי</a:t>
            </a:r>
          </a:p>
        </p:txBody>
      </p:sp>
      <p:sp>
        <p:nvSpPr>
          <p:cNvPr id="3" name="Content Placeholder 2"/>
          <p:cNvSpPr>
            <a:spLocks noGrp="1"/>
          </p:cNvSpPr>
          <p:nvPr>
            <p:ph sz="half" idx="1"/>
          </p:nvPr>
        </p:nvSpPr>
        <p:spPr>
          <a:xfrm>
            <a:off x="6084068" y="2060849"/>
            <a:ext cx="4038600" cy="4525963"/>
          </a:xfrm>
          <a:solidFill>
            <a:schemeClr val="accent1">
              <a:lumMod val="20000"/>
              <a:lumOff val="80000"/>
            </a:schemeClr>
          </a:solidFill>
        </p:spPr>
        <p:txBody>
          <a:bodyPr>
            <a:normAutofit/>
          </a:bodyPr>
          <a:lstStyle/>
          <a:p>
            <a:r>
              <a:rPr lang="he-IL" dirty="0"/>
              <a:t>כמות משקעים: עד 200 מ"מ גשם בשנה</a:t>
            </a:r>
          </a:p>
          <a:p>
            <a:r>
              <a:rPr lang="he-IL" dirty="0"/>
              <a:t>טמפרטורות גבוהות</a:t>
            </a:r>
          </a:p>
          <a:p>
            <a:r>
              <a:rPr lang="he-IL" dirty="0"/>
              <a:t>משרע טמפרטורה גדול</a:t>
            </a:r>
          </a:p>
          <a:p>
            <a:r>
              <a:rPr lang="he-IL" dirty="0"/>
              <a:t>לחות נמוכה </a:t>
            </a:r>
          </a:p>
          <a:p>
            <a:r>
              <a:rPr lang="he-IL" dirty="0"/>
              <a:t>רוחות וסופות חול</a:t>
            </a:r>
          </a:p>
          <a:p>
            <a:r>
              <a:rPr lang="he-IL" dirty="0"/>
              <a:t>קשיי הסתגלות של צמחייה ובעלי-חיים</a:t>
            </a:r>
          </a:p>
        </p:txBody>
      </p:sp>
      <p:sp>
        <p:nvSpPr>
          <p:cNvPr id="4" name="Content Placeholder 3"/>
          <p:cNvSpPr>
            <a:spLocks noGrp="1"/>
          </p:cNvSpPr>
          <p:nvPr>
            <p:ph sz="half" idx="2"/>
          </p:nvPr>
        </p:nvSpPr>
        <p:spPr>
          <a:xfrm>
            <a:off x="1839788" y="2060849"/>
            <a:ext cx="4038600" cy="4525963"/>
          </a:xfrm>
          <a:solidFill>
            <a:schemeClr val="accent5">
              <a:lumMod val="20000"/>
              <a:lumOff val="80000"/>
            </a:schemeClr>
          </a:solidFill>
        </p:spPr>
        <p:txBody>
          <a:bodyPr>
            <a:normAutofit/>
          </a:bodyPr>
          <a:lstStyle/>
          <a:p>
            <a:r>
              <a:rPr lang="he-IL" dirty="0"/>
              <a:t>כמות משקעים: 250-400 מ"מ גשם בשנה</a:t>
            </a:r>
          </a:p>
          <a:p>
            <a:r>
              <a:rPr lang="he-IL" dirty="0"/>
              <a:t>אקלים מעבר בין מדברי לים- תיכוני</a:t>
            </a:r>
          </a:p>
          <a:p>
            <a:r>
              <a:rPr lang="he-IL" dirty="0"/>
              <a:t>תכונותיו כשל האקלים המדברי, רק פחות קיצוני </a:t>
            </a:r>
          </a:p>
        </p:txBody>
      </p:sp>
      <p:sp>
        <p:nvSpPr>
          <p:cNvPr id="5" name="מלבן מעוגל 4"/>
          <p:cNvSpPr/>
          <p:nvPr/>
        </p:nvSpPr>
        <p:spPr>
          <a:xfrm>
            <a:off x="6094412"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6238428" y="1484784"/>
            <a:ext cx="3714776" cy="584775"/>
          </a:xfrm>
          <a:prstGeom prst="rect">
            <a:avLst/>
          </a:prstGeom>
          <a:noFill/>
        </p:spPr>
        <p:txBody>
          <a:bodyPr wrap="square" rtlCol="1">
            <a:spAutoFit/>
          </a:bodyPr>
          <a:lstStyle/>
          <a:p>
            <a:pPr algn="ctr"/>
            <a:r>
              <a:rPr lang="he-IL" sz="3200" b="1" dirty="0"/>
              <a:t>מדברי</a:t>
            </a:r>
          </a:p>
        </p:txBody>
      </p:sp>
      <p:sp>
        <p:nvSpPr>
          <p:cNvPr id="7" name="מלבן מעוגל 6"/>
          <p:cNvSpPr/>
          <p:nvPr/>
        </p:nvSpPr>
        <p:spPr>
          <a:xfrm>
            <a:off x="1835596"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1979612" y="1476073"/>
            <a:ext cx="3714776" cy="584775"/>
          </a:xfrm>
          <a:prstGeom prst="rect">
            <a:avLst/>
          </a:prstGeom>
          <a:noFill/>
        </p:spPr>
        <p:txBody>
          <a:bodyPr wrap="square" rtlCol="1">
            <a:spAutoFit/>
          </a:bodyPr>
          <a:lstStyle/>
          <a:p>
            <a:pPr algn="ctr"/>
            <a:r>
              <a:rPr lang="he-IL" sz="3200" b="1" dirty="0"/>
              <a:t>ערבתי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rg.co.il/images/archive/300x225/825/490.jpg"/>
          <p:cNvPicPr>
            <a:picLocks noChangeAspect="1" noChangeArrowheads="1"/>
          </p:cNvPicPr>
          <p:nvPr/>
        </p:nvPicPr>
        <p:blipFill>
          <a:blip r:embed="rId3"/>
          <a:srcRect/>
          <a:stretch>
            <a:fillRect/>
          </a:stretch>
        </p:blipFill>
        <p:spPr bwMode="auto">
          <a:xfrm>
            <a:off x="2258849" y="1196753"/>
            <a:ext cx="3808342" cy="2704475"/>
          </a:xfrm>
          <a:prstGeom prst="rect">
            <a:avLst/>
          </a:prstGeom>
          <a:ln>
            <a:noFill/>
          </a:ln>
          <a:effectLst>
            <a:softEdge rad="112500"/>
          </a:effectLst>
        </p:spPr>
      </p:pic>
      <p:pic>
        <p:nvPicPr>
          <p:cNvPr id="40964" name="Picture 4" descr="http://www.easytourchina.com/images/Photo/starwood-skis-into-china-s-changbai-mountains/p612_d20130218095421.jpg"/>
          <p:cNvPicPr>
            <a:picLocks noChangeAspect="1" noChangeArrowheads="1"/>
          </p:cNvPicPr>
          <p:nvPr/>
        </p:nvPicPr>
        <p:blipFill>
          <a:blip r:embed="rId4"/>
          <a:srcRect/>
          <a:stretch>
            <a:fillRect/>
          </a:stretch>
        </p:blipFill>
        <p:spPr bwMode="auto">
          <a:xfrm>
            <a:off x="2205981" y="4221088"/>
            <a:ext cx="7343845" cy="2407818"/>
          </a:xfrm>
          <a:prstGeom prst="rect">
            <a:avLst/>
          </a:prstGeom>
          <a:ln>
            <a:noFill/>
          </a:ln>
          <a:effectLst>
            <a:softEdge rad="112500"/>
          </a:effectLst>
        </p:spPr>
      </p:pic>
      <p:pic>
        <p:nvPicPr>
          <p:cNvPr id="40968" name="Picture 8" descr="http://www.bloomberg.com/image/i_saUsxG7mdw.jpg"/>
          <p:cNvPicPr>
            <a:picLocks noChangeAspect="1" noChangeArrowheads="1"/>
          </p:cNvPicPr>
          <p:nvPr/>
        </p:nvPicPr>
        <p:blipFill>
          <a:blip r:embed="rId5"/>
          <a:srcRect/>
          <a:stretch>
            <a:fillRect/>
          </a:stretch>
        </p:blipFill>
        <p:spPr bwMode="auto">
          <a:xfrm>
            <a:off x="6166421" y="1196753"/>
            <a:ext cx="3370945" cy="2949577"/>
          </a:xfrm>
          <a:prstGeom prst="rect">
            <a:avLst/>
          </a:prstGeom>
          <a:ln>
            <a:noFill/>
          </a:ln>
          <a:effectLst>
            <a:softEdge rad="112500"/>
          </a:effectLst>
        </p:spPr>
      </p:pic>
      <p:sp>
        <p:nvSpPr>
          <p:cNvPr id="5" name="Rectangle 1"/>
          <p:cNvSpPr/>
          <p:nvPr/>
        </p:nvSpPr>
        <p:spPr>
          <a:xfrm>
            <a:off x="4737091" y="218764"/>
            <a:ext cx="3071833" cy="707886"/>
          </a:xfrm>
          <a:prstGeom prst="rect">
            <a:avLst/>
          </a:prstGeom>
        </p:spPr>
        <p:txBody>
          <a:bodyPr wrap="square">
            <a:spAutoFit/>
          </a:bodyPr>
          <a:lstStyle/>
          <a:p>
            <a:r>
              <a:rPr lang="he-IL" sz="4000" b="1" dirty="0"/>
              <a:t>אקלים ממוזג</a:t>
            </a:r>
            <a:endParaRPr lang="he-IL"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1116764"/>
            <a:ext cx="8949680" cy="1024072"/>
          </a:xfrm>
        </p:spPr>
        <p:txBody>
          <a:bodyPr>
            <a:normAutofit fontScale="90000"/>
          </a:bodyPr>
          <a:lstStyle/>
          <a:p>
            <a:br>
              <a:rPr lang="he-IL" b="1" dirty="0">
                <a:cs typeface="+mn-cs"/>
              </a:rPr>
            </a:br>
            <a:r>
              <a:rPr lang="he-IL" sz="3600" b="1" dirty="0">
                <a:cs typeface="+mn-cs"/>
              </a:rPr>
              <a:t>משתרע בין קווי רוחב 40-60 משני </a:t>
            </a:r>
            <a:r>
              <a:rPr lang="he-IL" sz="3600" b="1" dirty="0" err="1">
                <a:cs typeface="+mn-cs"/>
              </a:rPr>
              <a:t>צידי</a:t>
            </a:r>
            <a:r>
              <a:rPr lang="he-IL" sz="3600" b="1" dirty="0">
                <a:cs typeface="+mn-cs"/>
              </a:rPr>
              <a:t> המשווה.</a:t>
            </a:r>
            <a:br>
              <a:rPr lang="en-US" b="1" dirty="0"/>
            </a:br>
            <a:r>
              <a:rPr lang="he-IL" b="1" dirty="0">
                <a:cs typeface="+mn-cs"/>
              </a:rPr>
              <a:t> </a:t>
            </a:r>
          </a:p>
        </p:txBody>
      </p:sp>
      <p:sp>
        <p:nvSpPr>
          <p:cNvPr id="4" name="Rectangle 1"/>
          <p:cNvSpPr/>
          <p:nvPr/>
        </p:nvSpPr>
        <p:spPr>
          <a:xfrm>
            <a:off x="4737091" y="218764"/>
            <a:ext cx="3071833" cy="707886"/>
          </a:xfrm>
          <a:prstGeom prst="rect">
            <a:avLst/>
          </a:prstGeom>
        </p:spPr>
        <p:txBody>
          <a:bodyPr wrap="square">
            <a:spAutoFit/>
          </a:bodyPr>
          <a:lstStyle/>
          <a:p>
            <a:r>
              <a:rPr lang="he-IL" sz="4000" b="1" dirty="0"/>
              <a:t>אקלים ממוזג</a:t>
            </a:r>
            <a:endParaRPr lang="he-IL" sz="4000" dirty="0"/>
          </a:p>
        </p:txBody>
      </p:sp>
      <p:pic>
        <p:nvPicPr>
          <p:cNvPr id="8"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028" y="1916833"/>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9" name="תרשים זרימה: מסיים 8"/>
          <p:cNvSpPr/>
          <p:nvPr/>
        </p:nvSpPr>
        <p:spPr>
          <a:xfrm>
            <a:off x="3358108" y="2996952"/>
            <a:ext cx="5688632"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רשים זרימה: מסיים 9"/>
          <p:cNvSpPr/>
          <p:nvPr/>
        </p:nvSpPr>
        <p:spPr>
          <a:xfrm>
            <a:off x="3358108" y="5139262"/>
            <a:ext cx="5688632"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7753" y="1052736"/>
            <a:ext cx="8229600" cy="1872208"/>
          </a:xfrm>
        </p:spPr>
        <p:txBody>
          <a:bodyPr>
            <a:normAutofit fontScale="92500" lnSpcReduction="10000"/>
          </a:bodyPr>
          <a:lstStyle/>
          <a:p>
            <a:r>
              <a:rPr lang="he-IL" dirty="0"/>
              <a:t>ארבע עונות שנה שוות באורכן. </a:t>
            </a:r>
          </a:p>
          <a:p>
            <a:r>
              <a:rPr lang="he-IL" dirty="0"/>
              <a:t>חורף קר ומושלג.</a:t>
            </a:r>
          </a:p>
          <a:p>
            <a:r>
              <a:rPr lang="he-IL" dirty="0"/>
              <a:t>המשקעים יורדים לסירוגין כל השנה.</a:t>
            </a:r>
          </a:p>
          <a:p>
            <a:r>
              <a:rPr lang="he-IL" dirty="0"/>
              <a:t>צמחייה טבעית – מחט ויער משיר.</a:t>
            </a:r>
          </a:p>
        </p:txBody>
      </p:sp>
      <p:sp>
        <p:nvSpPr>
          <p:cNvPr id="4" name="Rectangle 1"/>
          <p:cNvSpPr/>
          <p:nvPr/>
        </p:nvSpPr>
        <p:spPr>
          <a:xfrm>
            <a:off x="4737091" y="218764"/>
            <a:ext cx="3071833" cy="707886"/>
          </a:xfrm>
          <a:prstGeom prst="rect">
            <a:avLst/>
          </a:prstGeom>
        </p:spPr>
        <p:txBody>
          <a:bodyPr wrap="square">
            <a:spAutoFit/>
          </a:bodyPr>
          <a:lstStyle/>
          <a:p>
            <a:r>
              <a:rPr lang="he-IL" sz="4000" b="1" dirty="0"/>
              <a:t>אקלים ממוזג</a:t>
            </a:r>
            <a:endParaRPr lang="he-IL" sz="4000" dirty="0"/>
          </a:p>
        </p:txBody>
      </p:sp>
      <p:pic>
        <p:nvPicPr>
          <p:cNvPr id="82946" name="Picture 2" descr="http://www.gezem.co.il/photos/1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965" y="3717032"/>
            <a:ext cx="4111931"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22" name="Picture 2" descr="http://upload.wikimedia.org/wikipedia/commons/0/04/Four_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781" y="3501009"/>
            <a:ext cx="4026683" cy="2993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7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3900" y="328509"/>
            <a:ext cx="2098576" cy="710952"/>
          </a:xfrm>
        </p:spPr>
        <p:txBody>
          <a:bodyPr>
            <a:normAutofit/>
          </a:bodyPr>
          <a:lstStyle/>
          <a:p>
            <a:r>
              <a:rPr lang="he-IL" b="1" dirty="0">
                <a:cs typeface="+mn-cs"/>
              </a:rPr>
              <a:t>מושגים</a:t>
            </a:r>
          </a:p>
        </p:txBody>
      </p:sp>
      <p:sp>
        <p:nvSpPr>
          <p:cNvPr id="3" name="Content Placeholder 2"/>
          <p:cNvSpPr>
            <a:spLocks noGrp="1"/>
          </p:cNvSpPr>
          <p:nvPr>
            <p:ph sz="half" idx="1"/>
          </p:nvPr>
        </p:nvSpPr>
        <p:spPr>
          <a:xfrm>
            <a:off x="2065193" y="1296873"/>
            <a:ext cx="3997151" cy="763975"/>
          </a:xfrm>
        </p:spPr>
        <p:txBody>
          <a:bodyPr>
            <a:normAutofit/>
          </a:bodyPr>
          <a:lstStyle/>
          <a:p>
            <a:pPr marL="0" indent="0" algn="ctr">
              <a:buNone/>
            </a:pPr>
            <a:r>
              <a:rPr lang="he-IL" sz="3200" b="1" dirty="0"/>
              <a:t>מזג האוויר </a:t>
            </a:r>
          </a:p>
          <a:p>
            <a:pPr algn="ctr"/>
            <a:endParaRPr lang="he-IL" dirty="0"/>
          </a:p>
        </p:txBody>
      </p:sp>
      <p:sp>
        <p:nvSpPr>
          <p:cNvPr id="4" name="Content Placeholder 3"/>
          <p:cNvSpPr>
            <a:spLocks noGrp="1"/>
          </p:cNvSpPr>
          <p:nvPr>
            <p:ph sz="half" idx="2"/>
          </p:nvPr>
        </p:nvSpPr>
        <p:spPr>
          <a:xfrm>
            <a:off x="6951680" y="1406138"/>
            <a:ext cx="3426846" cy="936104"/>
          </a:xfrm>
        </p:spPr>
        <p:txBody>
          <a:bodyPr>
            <a:normAutofit/>
          </a:bodyPr>
          <a:lstStyle/>
          <a:p>
            <a:pPr marL="0" indent="0" algn="ctr">
              <a:buNone/>
            </a:pPr>
            <a:r>
              <a:rPr lang="he-IL" sz="3200" b="1" dirty="0"/>
              <a:t>אקלים</a:t>
            </a:r>
            <a:endParaRPr lang="he-IL" sz="3200" dirty="0"/>
          </a:p>
          <a:p>
            <a:pPr marL="0" indent="0" algn="ctr">
              <a:buNone/>
            </a:pPr>
            <a:endParaRPr lang="he-IL" dirty="0"/>
          </a:p>
        </p:txBody>
      </p:sp>
      <p:pic>
        <p:nvPicPr>
          <p:cNvPr id="74754" name="Picture 2" descr="http://www.ksharimplus.com/components/img.aspx?img=images%5C4pics-for-web-arba-onot.jpg&amp;widt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511" y="2342242"/>
            <a:ext cx="3997151" cy="2664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756" name="Picture 4" descr="http://cdn.reshet.tv/%D7%97%D7%93%D7%A9%D7%95%D7%AA/UploadImages/78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536" y="2411152"/>
            <a:ext cx="3576836" cy="2682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מלבן מעוגל 4"/>
          <p:cNvSpPr/>
          <p:nvPr/>
        </p:nvSpPr>
        <p:spPr>
          <a:xfrm>
            <a:off x="6598468" y="5597951"/>
            <a:ext cx="3240360"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6859516" y="5231896"/>
            <a:ext cx="3714776" cy="584775"/>
          </a:xfrm>
          <a:prstGeom prst="rect">
            <a:avLst/>
          </a:prstGeom>
          <a:noFill/>
        </p:spPr>
        <p:txBody>
          <a:bodyPr wrap="square" rtlCol="1">
            <a:spAutoFit/>
          </a:bodyPr>
          <a:lstStyle/>
          <a:p>
            <a:pPr algn="ctr"/>
            <a:r>
              <a:rPr lang="he-IL" sz="3200" b="1" dirty="0"/>
              <a:t>תאור עונתי ושנתי</a:t>
            </a:r>
          </a:p>
        </p:txBody>
      </p:sp>
      <p:sp>
        <p:nvSpPr>
          <p:cNvPr id="12" name="מלבן מעוגל 11"/>
          <p:cNvSpPr/>
          <p:nvPr/>
        </p:nvSpPr>
        <p:spPr>
          <a:xfrm>
            <a:off x="2494012" y="5591260"/>
            <a:ext cx="3240360"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2375900" y="5231895"/>
            <a:ext cx="3143272" cy="584775"/>
          </a:xfrm>
          <a:prstGeom prst="rect">
            <a:avLst/>
          </a:prstGeom>
          <a:noFill/>
        </p:spPr>
        <p:txBody>
          <a:bodyPr wrap="square" rtlCol="1">
            <a:spAutoFit/>
          </a:bodyPr>
          <a:lstStyle/>
          <a:p>
            <a:pPr algn="ctr"/>
            <a:r>
              <a:rPr lang="he-IL" sz="3200" b="1" dirty="0"/>
              <a:t>תאור שעתי ויומי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2204" y="224500"/>
            <a:ext cx="3071834" cy="707886"/>
          </a:xfrm>
          <a:prstGeom prst="rect">
            <a:avLst/>
          </a:prstGeom>
        </p:spPr>
        <p:txBody>
          <a:bodyPr wrap="square">
            <a:spAutoFit/>
          </a:bodyPr>
          <a:lstStyle/>
          <a:p>
            <a:r>
              <a:rPr lang="he-IL" sz="4000" b="1" dirty="0"/>
              <a:t>אקלים קר</a:t>
            </a:r>
            <a:endParaRPr lang="he-IL" sz="4000" dirty="0"/>
          </a:p>
        </p:txBody>
      </p:sp>
      <p:pic>
        <p:nvPicPr>
          <p:cNvPr id="3" name="Picture 6" descr="http://www.ynet.co.il/PicServer2/20122005/765435/KMO176_wa.jpg"/>
          <p:cNvPicPr>
            <a:picLocks noChangeAspect="1" noChangeArrowheads="1"/>
          </p:cNvPicPr>
          <p:nvPr/>
        </p:nvPicPr>
        <p:blipFill>
          <a:blip r:embed="rId2"/>
          <a:srcRect/>
          <a:stretch>
            <a:fillRect/>
          </a:stretch>
        </p:blipFill>
        <p:spPr bwMode="auto">
          <a:xfrm>
            <a:off x="1737834" y="1412776"/>
            <a:ext cx="4572032" cy="3857652"/>
          </a:xfrm>
          <a:prstGeom prst="rect">
            <a:avLst/>
          </a:prstGeom>
          <a:ln>
            <a:noFill/>
          </a:ln>
          <a:effectLst>
            <a:softEdge rad="112500"/>
          </a:effectLst>
        </p:spPr>
      </p:pic>
      <p:pic>
        <p:nvPicPr>
          <p:cNvPr id="143362" name="Picture 2" descr="http://images1.ynet.co.il/PicServer3/2012/12/26/4358798/43587920100099408258no.jpg"/>
          <p:cNvPicPr>
            <a:picLocks noChangeAspect="1" noChangeArrowheads="1"/>
          </p:cNvPicPr>
          <p:nvPr/>
        </p:nvPicPr>
        <p:blipFill>
          <a:blip r:embed="rId3"/>
          <a:srcRect/>
          <a:stretch>
            <a:fillRect/>
          </a:stretch>
        </p:blipFill>
        <p:spPr bwMode="auto">
          <a:xfrm>
            <a:off x="6238428" y="1412776"/>
            <a:ext cx="4214842" cy="3857652"/>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2204" y="224500"/>
            <a:ext cx="3071834" cy="707886"/>
          </a:xfrm>
          <a:prstGeom prst="rect">
            <a:avLst/>
          </a:prstGeom>
        </p:spPr>
        <p:txBody>
          <a:bodyPr wrap="square">
            <a:spAutoFit/>
          </a:bodyPr>
          <a:lstStyle/>
          <a:p>
            <a:r>
              <a:rPr lang="he-IL" sz="4000" b="1" dirty="0"/>
              <a:t>אקלים קר</a:t>
            </a:r>
            <a:endParaRPr lang="he-IL" sz="4000" dirty="0"/>
          </a:p>
        </p:txBody>
      </p:sp>
      <p:sp>
        <p:nvSpPr>
          <p:cNvPr id="5" name="Title 1"/>
          <p:cNvSpPr txBox="1">
            <a:spLocks/>
          </p:cNvSpPr>
          <p:nvPr/>
        </p:nvSpPr>
        <p:spPr>
          <a:xfrm>
            <a:off x="1413892" y="692696"/>
            <a:ext cx="8805664" cy="1296144"/>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br>
              <a:rPr lang="he-IL" sz="3200" dirty="0"/>
            </a:br>
            <a:r>
              <a:rPr lang="he-IL" sz="3200" dirty="0">
                <a:cs typeface="+mn-cs"/>
              </a:rPr>
              <a:t>משתרע בין קווי רוחב 60 - 70/75 משני </a:t>
            </a:r>
            <a:r>
              <a:rPr lang="he-IL" sz="3200" dirty="0" err="1">
                <a:cs typeface="+mn-cs"/>
              </a:rPr>
              <a:t>צידי</a:t>
            </a:r>
            <a:r>
              <a:rPr lang="he-IL" sz="3200" dirty="0">
                <a:cs typeface="+mn-cs"/>
              </a:rPr>
              <a:t> המשווה.</a:t>
            </a:r>
            <a:br>
              <a:rPr lang="en-US" sz="3600" dirty="0"/>
            </a:br>
            <a:endParaRPr lang="he-IL" sz="3600" dirty="0"/>
          </a:p>
        </p:txBody>
      </p:sp>
      <p:pic>
        <p:nvPicPr>
          <p:cNvPr id="6"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028" y="1916833"/>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7" name="תרשים זרימה: מסיים 6"/>
          <p:cNvSpPr/>
          <p:nvPr/>
        </p:nvSpPr>
        <p:spPr>
          <a:xfrm>
            <a:off x="3790156" y="2852936"/>
            <a:ext cx="4824536" cy="207059"/>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רשים זרימה: מסיים 7"/>
          <p:cNvSpPr/>
          <p:nvPr/>
        </p:nvSpPr>
        <p:spPr>
          <a:xfrm>
            <a:off x="3718148" y="5517232"/>
            <a:ext cx="5040560" cy="216024"/>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6303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2204" y="224500"/>
            <a:ext cx="3071834" cy="707886"/>
          </a:xfrm>
          <a:prstGeom prst="rect">
            <a:avLst/>
          </a:prstGeom>
        </p:spPr>
        <p:txBody>
          <a:bodyPr wrap="square">
            <a:spAutoFit/>
          </a:bodyPr>
          <a:lstStyle/>
          <a:p>
            <a:r>
              <a:rPr lang="he-IL" sz="4000" b="1" dirty="0"/>
              <a:t>אקלים קר</a:t>
            </a:r>
            <a:endParaRPr lang="he-IL" sz="4000" dirty="0"/>
          </a:p>
        </p:txBody>
      </p:sp>
      <p:sp>
        <p:nvSpPr>
          <p:cNvPr id="4" name="TextBox 3"/>
          <p:cNvSpPr txBox="1"/>
          <p:nvPr/>
        </p:nvSpPr>
        <p:spPr>
          <a:xfrm>
            <a:off x="2133972" y="1124745"/>
            <a:ext cx="7963928" cy="1846659"/>
          </a:xfrm>
          <a:prstGeom prst="rect">
            <a:avLst/>
          </a:prstGeom>
          <a:noFill/>
        </p:spPr>
        <p:txBody>
          <a:bodyPr wrap="square" rtlCol="1">
            <a:spAutoFit/>
          </a:bodyPr>
          <a:lstStyle/>
          <a:p>
            <a:pPr marL="285750" indent="-285750">
              <a:buFont typeface="Arial" panose="020B0604020202020204" pitchFamily="34" charset="0"/>
              <a:buChar char="•"/>
            </a:pPr>
            <a:r>
              <a:rPr lang="he-IL" sz="3200" dirty="0"/>
              <a:t>שתי עונות</a:t>
            </a:r>
          </a:p>
          <a:p>
            <a:pPr marL="285750" indent="-285750">
              <a:buFont typeface="Arial" panose="020B0604020202020204" pitchFamily="34" charset="0"/>
              <a:buChar char="•"/>
            </a:pPr>
            <a:r>
              <a:rPr lang="he-IL" sz="3200" dirty="0"/>
              <a:t>הפשרת שלגים בקיץ</a:t>
            </a:r>
            <a:endParaRPr lang="en-US" sz="3200" dirty="0"/>
          </a:p>
          <a:p>
            <a:pPr marL="285750" indent="-285750">
              <a:buFont typeface="Arial" panose="020B0604020202020204" pitchFamily="34" charset="0"/>
              <a:buChar char="•"/>
            </a:pPr>
            <a:r>
              <a:rPr lang="he-IL" sz="3200" dirty="0"/>
              <a:t>חורף נצחי ולילה לבן מקווי רוחב 66.5 מעלות</a:t>
            </a:r>
          </a:p>
          <a:p>
            <a:endParaRPr lang="he-IL" dirty="0"/>
          </a:p>
        </p:txBody>
      </p:sp>
      <p:pic>
        <p:nvPicPr>
          <p:cNvPr id="82946" name="Picture 2" descr="https://encrypted-tbn1.gstatic.com/images?q=tbn:ANd9GcRnbTvL3l4DumGrmquprr3PK9PXc2Yf7oGPQck33ddrI4ZPER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996" y="3861048"/>
            <a:ext cx="3460836"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948" name="Picture 4" descr="http://muslimvoices.org/wp-content/uploads/2010/08/whiten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784" y="3830131"/>
            <a:ext cx="3961061" cy="2639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97847" y="3429001"/>
            <a:ext cx="2664296" cy="584775"/>
          </a:xfrm>
          <a:prstGeom prst="rect">
            <a:avLst/>
          </a:prstGeom>
          <a:noFill/>
        </p:spPr>
        <p:txBody>
          <a:bodyPr wrap="square" rtlCol="1">
            <a:spAutoFit/>
          </a:bodyPr>
          <a:lstStyle/>
          <a:p>
            <a:pPr algn="ctr"/>
            <a:r>
              <a:rPr lang="he-IL" sz="3200" b="1" dirty="0"/>
              <a:t>לילה לבן</a:t>
            </a:r>
          </a:p>
        </p:txBody>
      </p:sp>
      <p:sp>
        <p:nvSpPr>
          <p:cNvPr id="8" name="TextBox 7"/>
          <p:cNvSpPr txBox="1"/>
          <p:nvPr/>
        </p:nvSpPr>
        <p:spPr>
          <a:xfrm>
            <a:off x="2638028" y="3429001"/>
            <a:ext cx="2664296" cy="584775"/>
          </a:xfrm>
          <a:prstGeom prst="rect">
            <a:avLst/>
          </a:prstGeom>
          <a:noFill/>
        </p:spPr>
        <p:txBody>
          <a:bodyPr wrap="square" rtlCol="1">
            <a:spAutoFit/>
          </a:bodyPr>
          <a:lstStyle/>
          <a:p>
            <a:pPr algn="ctr"/>
            <a:r>
              <a:rPr lang="he-IL" sz="3200" b="1" dirty="0"/>
              <a:t>זוהר הצפון</a:t>
            </a:r>
          </a:p>
        </p:txBody>
      </p:sp>
    </p:spTree>
    <p:extLst>
      <p:ext uri="{BB962C8B-B14F-4D97-AF65-F5344CB8AC3E}">
        <p14:creationId xmlns:p14="http://schemas.microsoft.com/office/powerpoint/2010/main" val="33227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http://upload.wikimedia.org/wikipedia/commons/thumb/b/b1/Ursus_maritimus_mother_with_cub.jpg/220px-Ursus_maritimus_mother_with_cub.jpg"/>
          <p:cNvPicPr>
            <a:picLocks noChangeAspect="1" noChangeArrowheads="1"/>
          </p:cNvPicPr>
          <p:nvPr/>
        </p:nvPicPr>
        <p:blipFill>
          <a:blip r:embed="rId2"/>
          <a:srcRect/>
          <a:stretch>
            <a:fillRect/>
          </a:stretch>
        </p:blipFill>
        <p:spPr bwMode="auto">
          <a:xfrm>
            <a:off x="6262178" y="3645024"/>
            <a:ext cx="3350576" cy="2880320"/>
          </a:xfrm>
          <a:prstGeom prst="rect">
            <a:avLst/>
          </a:prstGeom>
          <a:ln>
            <a:noFill/>
          </a:ln>
          <a:effectLst>
            <a:softEdge rad="112500"/>
          </a:effectLst>
        </p:spPr>
      </p:pic>
      <p:sp>
        <p:nvSpPr>
          <p:cNvPr id="6" name="Rectangle 1"/>
          <p:cNvSpPr/>
          <p:nvPr/>
        </p:nvSpPr>
        <p:spPr>
          <a:xfrm>
            <a:off x="4222204" y="224500"/>
            <a:ext cx="3071834" cy="707886"/>
          </a:xfrm>
          <a:prstGeom prst="rect">
            <a:avLst/>
          </a:prstGeom>
        </p:spPr>
        <p:txBody>
          <a:bodyPr wrap="square">
            <a:spAutoFit/>
          </a:bodyPr>
          <a:lstStyle/>
          <a:p>
            <a:r>
              <a:rPr lang="he-IL" sz="4000" b="1" dirty="0"/>
              <a:t>אקלים קוטבי</a:t>
            </a:r>
            <a:endParaRPr lang="he-IL" sz="4000" dirty="0"/>
          </a:p>
        </p:txBody>
      </p:sp>
      <p:pic>
        <p:nvPicPr>
          <p:cNvPr id="7" name="Picture 2" descr="http://tomatoz.ru/uploads/posts/2011-02/1297710842_1297618792_incredible_icebergs_29.jpg"/>
          <p:cNvPicPr>
            <a:picLocks noChangeAspect="1" noChangeArrowheads="1"/>
          </p:cNvPicPr>
          <p:nvPr/>
        </p:nvPicPr>
        <p:blipFill>
          <a:blip r:embed="rId3"/>
          <a:srcRect/>
          <a:stretch>
            <a:fillRect/>
          </a:stretch>
        </p:blipFill>
        <p:spPr bwMode="auto">
          <a:xfrm>
            <a:off x="6598468" y="1052736"/>
            <a:ext cx="3053339" cy="2646230"/>
          </a:xfrm>
          <a:prstGeom prst="rect">
            <a:avLst/>
          </a:prstGeom>
          <a:ln>
            <a:noFill/>
          </a:ln>
          <a:effectLst>
            <a:softEdge rad="112500"/>
          </a:effectLst>
        </p:spPr>
      </p:pic>
      <p:pic>
        <p:nvPicPr>
          <p:cNvPr id="8" name="Picture 9" descr="1_m"/>
          <p:cNvPicPr>
            <a:picLocks noChangeAspect="1" noChangeArrowheads="1"/>
          </p:cNvPicPr>
          <p:nvPr/>
        </p:nvPicPr>
        <p:blipFill>
          <a:blip r:embed="rId4"/>
          <a:srcRect/>
          <a:stretch>
            <a:fillRect/>
          </a:stretch>
        </p:blipFill>
        <p:spPr bwMode="auto">
          <a:xfrm>
            <a:off x="2178909" y="1052736"/>
            <a:ext cx="3919823" cy="2593998"/>
          </a:xfrm>
          <a:prstGeom prst="rect">
            <a:avLst/>
          </a:prstGeom>
          <a:ln>
            <a:noFill/>
          </a:ln>
          <a:effectLst>
            <a:softEdge rad="112500"/>
          </a:effectLst>
        </p:spPr>
      </p:pic>
      <p:pic>
        <p:nvPicPr>
          <p:cNvPr id="9" name="Picture 3" descr="https://encrypted-tbn3.gstatic.com/images?q=tbn:ANd9GcSMKAhXXzTEXTvvCpYuacsPILwsG87z8uYkELeZX7FC2LP_DFvADw"/>
          <p:cNvPicPr>
            <a:picLocks noChangeAspect="1" noChangeArrowheads="1"/>
          </p:cNvPicPr>
          <p:nvPr/>
        </p:nvPicPr>
        <p:blipFill>
          <a:blip r:embed="rId5" r:link="rId6"/>
          <a:srcRect/>
          <a:stretch>
            <a:fillRect/>
          </a:stretch>
        </p:blipFill>
        <p:spPr bwMode="auto">
          <a:xfrm>
            <a:off x="2178909" y="3645025"/>
            <a:ext cx="3919823" cy="291382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4222204" y="224500"/>
            <a:ext cx="3071834" cy="707886"/>
          </a:xfrm>
          <a:prstGeom prst="rect">
            <a:avLst/>
          </a:prstGeom>
        </p:spPr>
        <p:txBody>
          <a:bodyPr wrap="square">
            <a:spAutoFit/>
          </a:bodyPr>
          <a:lstStyle/>
          <a:p>
            <a:r>
              <a:rPr lang="he-IL" sz="4000" b="1" dirty="0"/>
              <a:t>אקלים קוטבי</a:t>
            </a:r>
            <a:endParaRPr lang="he-IL" sz="4000" dirty="0"/>
          </a:p>
        </p:txBody>
      </p:sp>
      <p:sp>
        <p:nvSpPr>
          <p:cNvPr id="2" name="TextBox 1"/>
          <p:cNvSpPr txBox="1"/>
          <p:nvPr/>
        </p:nvSpPr>
        <p:spPr>
          <a:xfrm>
            <a:off x="837828" y="1206840"/>
            <a:ext cx="9360842" cy="1077218"/>
          </a:xfrm>
          <a:prstGeom prst="rect">
            <a:avLst/>
          </a:prstGeom>
          <a:noFill/>
        </p:spPr>
        <p:txBody>
          <a:bodyPr wrap="square" rtlCol="1">
            <a:spAutoFit/>
          </a:bodyPr>
          <a:lstStyle/>
          <a:p>
            <a:r>
              <a:rPr lang="he-IL" sz="3200" dirty="0"/>
              <a:t>משתרע בין קווי רוחב  70/75- 90 משני </a:t>
            </a:r>
            <a:r>
              <a:rPr lang="he-IL" sz="3200" dirty="0" err="1"/>
              <a:t>צידי</a:t>
            </a:r>
            <a:r>
              <a:rPr lang="he-IL" sz="3200" dirty="0"/>
              <a:t> המשווה.</a:t>
            </a:r>
            <a:br>
              <a:rPr lang="en-US" sz="3200" dirty="0"/>
            </a:br>
            <a:endParaRPr lang="he-IL" sz="3200" dirty="0"/>
          </a:p>
        </p:txBody>
      </p:sp>
      <p:pic>
        <p:nvPicPr>
          <p:cNvPr id="7"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004" y="2038797"/>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8" name="תרשים זרימה: מסיים 7"/>
          <p:cNvSpPr/>
          <p:nvPr/>
        </p:nvSpPr>
        <p:spPr>
          <a:xfrm>
            <a:off x="4078188" y="2564905"/>
            <a:ext cx="4248472" cy="288032"/>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רשים זרימה: מסיים 8"/>
          <p:cNvSpPr/>
          <p:nvPr/>
        </p:nvSpPr>
        <p:spPr>
          <a:xfrm>
            <a:off x="4222204" y="5805264"/>
            <a:ext cx="3888432" cy="216024"/>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423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4222204" y="224500"/>
            <a:ext cx="3071834" cy="707886"/>
          </a:xfrm>
          <a:prstGeom prst="rect">
            <a:avLst/>
          </a:prstGeom>
        </p:spPr>
        <p:txBody>
          <a:bodyPr wrap="square">
            <a:spAutoFit/>
          </a:bodyPr>
          <a:lstStyle/>
          <a:p>
            <a:r>
              <a:rPr lang="he-IL" sz="4000" b="1" dirty="0"/>
              <a:t>אקלים קוטבי</a:t>
            </a:r>
            <a:endParaRPr lang="he-IL" sz="4000" dirty="0"/>
          </a:p>
        </p:txBody>
      </p:sp>
      <p:sp>
        <p:nvSpPr>
          <p:cNvPr id="3" name="TextBox 2"/>
          <p:cNvSpPr txBox="1"/>
          <p:nvPr/>
        </p:nvSpPr>
        <p:spPr>
          <a:xfrm>
            <a:off x="2293469" y="1124745"/>
            <a:ext cx="7848872" cy="3816429"/>
          </a:xfrm>
          <a:prstGeom prst="rect">
            <a:avLst/>
          </a:prstGeom>
          <a:noFill/>
        </p:spPr>
        <p:txBody>
          <a:bodyPr wrap="square" rtlCol="1">
            <a:spAutoFit/>
          </a:bodyPr>
          <a:lstStyle/>
          <a:p>
            <a:pPr marL="285750" indent="-285750">
              <a:buFont typeface="Arial" panose="020B0604020202020204" pitchFamily="34" charset="0"/>
              <a:buChar char="•"/>
            </a:pPr>
            <a:r>
              <a:rPr lang="he-IL" sz="3200" dirty="0"/>
              <a:t>שתי עונות</a:t>
            </a:r>
          </a:p>
          <a:p>
            <a:pPr marL="285750" indent="-285750">
              <a:buFont typeface="Arial" panose="020B0604020202020204" pitchFamily="34" charset="0"/>
              <a:buChar char="•"/>
            </a:pPr>
            <a:r>
              <a:rPr lang="he-IL" sz="3200" dirty="0"/>
              <a:t>טמפרטורות נמוכות עמוק מתחת ל-0</a:t>
            </a:r>
          </a:p>
          <a:p>
            <a:pPr marL="285750" indent="-285750">
              <a:buFont typeface="Arial" panose="020B0604020202020204" pitchFamily="34" charset="0"/>
              <a:buChar char="•"/>
            </a:pPr>
            <a:r>
              <a:rPr lang="he-IL" sz="3200" dirty="0"/>
              <a:t>מדבריות קרח</a:t>
            </a:r>
            <a:endParaRPr lang="en-US" sz="3200" dirty="0"/>
          </a:p>
          <a:p>
            <a:pPr marL="285750" indent="-285750">
              <a:buFont typeface="Arial" panose="020B0604020202020204" pitchFamily="34" charset="0"/>
              <a:buChar char="•"/>
            </a:pPr>
            <a:r>
              <a:rPr lang="he-IL" sz="3200" dirty="0"/>
              <a:t>הצמחייה האופיינית היא: </a:t>
            </a:r>
          </a:p>
          <a:p>
            <a:r>
              <a:rPr lang="he-IL" sz="3200" dirty="0"/>
              <a:t>  טונדרה וטייגה – </a:t>
            </a:r>
          </a:p>
          <a:p>
            <a:r>
              <a:rPr lang="he-IL" sz="3200" dirty="0"/>
              <a:t>  צמחיית מחט נמוכה,</a:t>
            </a:r>
          </a:p>
          <a:p>
            <a:r>
              <a:rPr lang="he-IL" sz="3200" dirty="0"/>
              <a:t>  </a:t>
            </a:r>
            <a:r>
              <a:rPr lang="he-IL" sz="3200" dirty="0" err="1"/>
              <a:t>שיחית</a:t>
            </a:r>
            <a:r>
              <a:rPr lang="he-IL" sz="3200" dirty="0"/>
              <a:t> ודלילה.  </a:t>
            </a:r>
            <a:endParaRPr lang="en-US" sz="3200" dirty="0"/>
          </a:p>
          <a:p>
            <a:endParaRPr lang="he-IL" dirty="0"/>
          </a:p>
        </p:txBody>
      </p:sp>
      <p:pic>
        <p:nvPicPr>
          <p:cNvPr id="83970" name="Picture 2" descr="http://upload.wikimedia.org/wikipedia/commons/7/72/Alpine_tundra_Copper_Mountain_Colo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3932" y="3284985"/>
            <a:ext cx="4608512" cy="3314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0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2004" y="1916832"/>
            <a:ext cx="7632848" cy="830997"/>
          </a:xfrm>
          <a:prstGeom prst="rect">
            <a:avLst/>
          </a:prstGeom>
          <a:noFill/>
        </p:spPr>
        <p:txBody>
          <a:bodyPr wrap="square" rtlCol="1">
            <a:spAutoFit/>
          </a:bodyPr>
          <a:lstStyle/>
          <a:p>
            <a:pPr algn="ctr"/>
            <a:r>
              <a:rPr lang="he-IL" sz="4800" b="1" dirty="0"/>
              <a:t>היווצרות אזורי אקלים</a:t>
            </a:r>
          </a:p>
        </p:txBody>
      </p:sp>
      <p:sp>
        <p:nvSpPr>
          <p:cNvPr id="4" name="מציין מיקום תוכן 2">
            <a:extLst>
              <a:ext uri="{FF2B5EF4-FFF2-40B4-BE49-F238E27FC236}">
                <a16:creationId xmlns:a16="http://schemas.microsoft.com/office/drawing/2014/main" id="{FEC37DE2-326E-44C8-940C-C1D779EB315A}"/>
              </a:ext>
            </a:extLst>
          </p:cNvPr>
          <p:cNvSpPr txBox="1">
            <a:spLocks/>
          </p:cNvSpPr>
          <p:nvPr/>
        </p:nvSpPr>
        <p:spPr>
          <a:xfrm>
            <a:off x="1557908" y="5373216"/>
            <a:ext cx="9753600" cy="1024136"/>
          </a:xfrm>
          <a:prstGeom prst="rect">
            <a:avLst/>
          </a:prstGeom>
        </p:spPr>
        <p:txBody>
          <a:bodyPr/>
          <a:lstStyle>
            <a:lvl1pPr marL="274320" indent="-228600" algn="r" defTabSz="914400" rtl="1"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1pPr>
            <a:lvl2pPr marL="502920" indent="-228600" algn="r" defTabSz="914400" rtl="1"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2pPr>
            <a:lvl3pPr marL="731520" indent="-228600" algn="r" defTabSz="914400" rtl="1"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3pPr>
            <a:lvl4pPr marL="9601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4pPr>
            <a:lvl5pPr marL="11887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Tahoma" panose="020B0604030504040204" pitchFamily="34" charset="0"/>
                <a:ea typeface="+mn-ea"/>
                <a:cs typeface="Tahoma" panose="020B0604030504040204" pitchFamily="34" charset="0"/>
                <a:sym typeface="Tahoma" panose="020B0604030504040204" pitchFamily="34" charset="0"/>
              </a:defRPr>
            </a:lvl5pPr>
            <a:lvl6pPr marL="14173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r" defTabSz="914400" rtl="1"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r" defTabSz="914400" rtl="1"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he-IL">
                <a:hlinkClick r:id="rId2"/>
              </a:rPr>
              <a:t>סרטון</a:t>
            </a:r>
            <a:r>
              <a:rPr lang="he-IL"/>
              <a:t> - </a:t>
            </a:r>
            <a:r>
              <a:rPr lang="en-US"/>
              <a:t>Mechanism of The Seasons</a:t>
            </a:r>
          </a:p>
          <a:p>
            <a:r>
              <a:rPr lang="he-IL"/>
              <a:t>עונות השנה – אנגלית </a:t>
            </a:r>
            <a:endParaRPr lang="he-IL" dirty="0"/>
          </a:p>
        </p:txBody>
      </p:sp>
    </p:spTree>
    <p:extLst>
      <p:ext uri="{BB962C8B-B14F-4D97-AF65-F5344CB8AC3E}">
        <p14:creationId xmlns:p14="http://schemas.microsoft.com/office/powerpoint/2010/main" val="360928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he/thumb/4/43/Oblique_rays_heb.svg/250px-Oblique_rays_heb.svg.png"/>
          <p:cNvPicPr>
            <a:picLocks noChangeAspect="1" noChangeArrowheads="1"/>
          </p:cNvPicPr>
          <p:nvPr/>
        </p:nvPicPr>
        <p:blipFill>
          <a:blip r:embed="rId2" r:link="rId3"/>
          <a:srcRect/>
          <a:stretch>
            <a:fillRect/>
          </a:stretch>
        </p:blipFill>
        <p:spPr bwMode="auto">
          <a:xfrm>
            <a:off x="1773932" y="1628800"/>
            <a:ext cx="5230048" cy="4968552"/>
          </a:xfrm>
          <a:prstGeom prst="rect">
            <a:avLst/>
          </a:prstGeom>
          <a:noFill/>
          <a:ln w="9525">
            <a:noFill/>
            <a:miter lim="800000"/>
            <a:headEnd/>
            <a:tailEnd/>
          </a:ln>
        </p:spPr>
      </p:pic>
      <p:sp>
        <p:nvSpPr>
          <p:cNvPr id="4" name="Rectangle 3"/>
          <p:cNvSpPr/>
          <p:nvPr/>
        </p:nvSpPr>
        <p:spPr>
          <a:xfrm>
            <a:off x="3646140" y="1340768"/>
            <a:ext cx="7848674" cy="1815882"/>
          </a:xfrm>
          <a:prstGeom prst="rect">
            <a:avLst/>
          </a:prstGeom>
        </p:spPr>
        <p:txBody>
          <a:bodyPr wrap="square">
            <a:spAutoFit/>
          </a:bodyPr>
          <a:lstStyle/>
          <a:p>
            <a:r>
              <a:rPr lang="he-IL" sz="2800" dirty="0"/>
              <a:t>קרינת</a:t>
            </a:r>
            <a:r>
              <a:rPr lang="he-IL" sz="2800" b="1" dirty="0"/>
              <a:t> </a:t>
            </a:r>
            <a:r>
              <a:rPr lang="he-IL" sz="2800" dirty="0"/>
              <a:t>השמש</a:t>
            </a:r>
            <a:r>
              <a:rPr lang="he-IL" sz="2800" b="1" dirty="0"/>
              <a:t> </a:t>
            </a:r>
            <a:r>
              <a:rPr lang="he-IL" sz="2800" dirty="0"/>
              <a:t>היא ה"מנוע" של התהליכים האקלימיים: </a:t>
            </a:r>
          </a:p>
          <a:p>
            <a:pPr>
              <a:buFont typeface="Arial" pitchFamily="34" charset="0"/>
              <a:buChar char="•"/>
            </a:pPr>
            <a:r>
              <a:rPr lang="he-IL" sz="2800" dirty="0"/>
              <a:t> מערכות לחץ האוויר</a:t>
            </a:r>
          </a:p>
          <a:p>
            <a:pPr>
              <a:buFont typeface="Arial" pitchFamily="34" charset="0"/>
              <a:buChar char="•"/>
            </a:pPr>
            <a:r>
              <a:rPr lang="he-IL" sz="2800" dirty="0"/>
              <a:t> הרוחות</a:t>
            </a:r>
          </a:p>
          <a:p>
            <a:pPr>
              <a:buFont typeface="Arial" pitchFamily="34" charset="0"/>
              <a:buChar char="•"/>
            </a:pPr>
            <a:r>
              <a:rPr lang="he-IL" sz="2800" dirty="0"/>
              <a:t> מחזור המים</a:t>
            </a:r>
          </a:p>
        </p:txBody>
      </p:sp>
      <p:sp>
        <p:nvSpPr>
          <p:cNvPr id="5" name="Rectangle 1"/>
          <p:cNvSpPr/>
          <p:nvPr/>
        </p:nvSpPr>
        <p:spPr>
          <a:xfrm>
            <a:off x="3286100" y="260648"/>
            <a:ext cx="6120680" cy="707886"/>
          </a:xfrm>
          <a:prstGeom prst="rect">
            <a:avLst/>
          </a:prstGeom>
        </p:spPr>
        <p:txBody>
          <a:bodyPr wrap="square">
            <a:spAutoFit/>
          </a:bodyPr>
          <a:lstStyle/>
          <a:p>
            <a:r>
              <a:rPr lang="he-IL" sz="4000" b="1" dirty="0"/>
              <a:t>היווצרות אזורי אקלים</a:t>
            </a:r>
            <a:endParaRPr lang="he-IL" sz="4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he-IL" b="1" dirty="0">
                <a:cs typeface="+mn-cs"/>
              </a:rPr>
              <a:t>קרינת השמש והשפעתה על סוגי האקלים</a:t>
            </a:r>
          </a:p>
        </p:txBody>
      </p:sp>
      <p:sp>
        <p:nvSpPr>
          <p:cNvPr id="3" name="Content Placeholder 2"/>
          <p:cNvSpPr>
            <a:spLocks noGrp="1"/>
          </p:cNvSpPr>
          <p:nvPr>
            <p:ph idx="1"/>
          </p:nvPr>
        </p:nvSpPr>
        <p:spPr/>
        <p:txBody>
          <a:bodyPr>
            <a:normAutofit/>
          </a:bodyPr>
          <a:lstStyle/>
          <a:p>
            <a:r>
              <a:rPr lang="he-IL" b="1" dirty="0"/>
              <a:t>מהם הגורמים הקובעים את סוגי האקלים השונים בעולם?</a:t>
            </a:r>
            <a:endParaRPr lang="en-US" dirty="0"/>
          </a:p>
          <a:p>
            <a:r>
              <a:rPr lang="he-IL" dirty="0"/>
              <a:t>מתוך הספר: כדור הארץ-סביבה-אדם, הוצאת מטח</a:t>
            </a:r>
            <a:endParaRPr lang="en-US" dirty="0"/>
          </a:p>
          <a:p>
            <a:r>
              <a:rPr lang="he-IL" b="1" dirty="0"/>
              <a:t>קרינת השמש</a:t>
            </a:r>
            <a:r>
              <a:rPr lang="he-IL" dirty="0"/>
              <a:t> נקלטת באופן שונה על פני כדור הארץ. אזור המשווה מקבל הרבה קרינת שמש, בעוד הקרינה הולכת ופוחתת ככל שמתרחקים מקו המשווה לכיוון הקטבים (בגלל צורתו הכדורית של כדור הארץ). </a:t>
            </a:r>
          </a:p>
          <a:p>
            <a:r>
              <a:rPr lang="he-IL" dirty="0"/>
              <a:t>תפרוסת לא אחידה זו של קרינת השמש יוצרת אזורים חמים (דוגמת קו המשווה) לעומת אזורים קרים (דוגמת הקטבים). </a:t>
            </a:r>
            <a:endParaRPr lang="en-US" dirty="0"/>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normAutofit/>
          </a:bodyPr>
          <a:lstStyle/>
          <a:p>
            <a:r>
              <a:rPr lang="he-IL" b="1" dirty="0">
                <a:cs typeface="+mn-cs"/>
              </a:rPr>
              <a:t>גורמים להיווצרות אזורי אקלים עולמיים</a:t>
            </a:r>
          </a:p>
        </p:txBody>
      </p:sp>
      <p:sp>
        <p:nvSpPr>
          <p:cNvPr id="3" name="Content Placeholder 2"/>
          <p:cNvSpPr>
            <a:spLocks noGrp="1"/>
          </p:cNvSpPr>
          <p:nvPr>
            <p:ph idx="1"/>
          </p:nvPr>
        </p:nvSpPr>
        <p:spPr/>
        <p:txBody>
          <a:bodyPr>
            <a:normAutofit/>
          </a:bodyPr>
          <a:lstStyle/>
          <a:p>
            <a:pPr>
              <a:buFont typeface="Wingdings" pitchFamily="2" charset="2"/>
              <a:buChar char="v"/>
            </a:pPr>
            <a:r>
              <a:rPr lang="he-IL" dirty="0"/>
              <a:t>כאמור הגורם העיקרי להיווצרות רצועות האקלים העולמיות  היא התפרוסת הלא-אחידה של קרינת השמש הנקלטת בפני כדור הארץ ומערכות הלחץ הברומטרי השונות הנוצרות כתוצאה מכך. </a:t>
            </a:r>
          </a:p>
          <a:p>
            <a:pPr>
              <a:buFont typeface="Wingdings" pitchFamily="2" charset="2"/>
              <a:buChar char="v"/>
            </a:pPr>
            <a:r>
              <a:rPr lang="he-IL" dirty="0"/>
              <a:t>אבל בהתבוננות במפת רצועות האקלים העולמית באטלס רואים  שרצועות האקלים אינן מקבילות ואינן סימטריות. </a:t>
            </a:r>
          </a:p>
          <a:p>
            <a:pPr>
              <a:buFont typeface="Wingdings" pitchFamily="2" charset="2"/>
              <a:buChar char="v"/>
            </a:pPr>
            <a:r>
              <a:rPr lang="he-IL" b="1" dirty="0"/>
              <a:t>הסיבה לכך: גורמים מקומיים המשפיעים על האקלים. </a:t>
            </a:r>
            <a:endParaRPr lang="en-US" b="1" dirty="0"/>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516" y="332656"/>
            <a:ext cx="4635861" cy="852736"/>
          </a:xfrm>
          <a:blipFill>
            <a:blip r:embed="rId2"/>
            <a:tile tx="0" ty="0" sx="100000" sy="100000" flip="none" algn="tl"/>
          </a:blipFill>
        </p:spPr>
        <p:txBody>
          <a:bodyPr/>
          <a:lstStyle/>
          <a:p>
            <a:r>
              <a:rPr lang="he-IL" b="1" dirty="0">
                <a:cs typeface="+mn-cs"/>
              </a:rPr>
              <a:t>מזג אוויר ואקלים? </a:t>
            </a:r>
          </a:p>
        </p:txBody>
      </p:sp>
      <p:sp>
        <p:nvSpPr>
          <p:cNvPr id="3" name="Content Placeholder 2"/>
          <p:cNvSpPr>
            <a:spLocks noGrp="1"/>
          </p:cNvSpPr>
          <p:nvPr>
            <p:ph idx="1"/>
          </p:nvPr>
        </p:nvSpPr>
        <p:spPr>
          <a:xfrm>
            <a:off x="1341884" y="1525231"/>
            <a:ext cx="10565433" cy="5029200"/>
          </a:xfrm>
        </p:spPr>
        <p:txBody>
          <a:bodyPr>
            <a:normAutofit fontScale="25000" lnSpcReduction="20000"/>
          </a:bodyPr>
          <a:lstStyle/>
          <a:p>
            <a:endParaRPr lang="he-IL" b="1" dirty="0"/>
          </a:p>
          <a:p>
            <a:pPr marL="45720" indent="0">
              <a:buNone/>
            </a:pPr>
            <a:r>
              <a:rPr lang="he-IL" sz="8000" b="1" dirty="0"/>
              <a:t>מה המשותף לאקלים ולמזג אוויר?</a:t>
            </a:r>
            <a:endParaRPr lang="en-US" sz="8000" dirty="0"/>
          </a:p>
          <a:p>
            <a:pPr marL="45720" indent="0">
              <a:buNone/>
            </a:pPr>
            <a:r>
              <a:rPr lang="he-IL" sz="8000" dirty="0"/>
              <a:t>שניהם מתייחסים לכלל התופעות האטמוספריות </a:t>
            </a:r>
          </a:p>
          <a:p>
            <a:pPr marL="45720" indent="0">
              <a:buNone/>
            </a:pPr>
            <a:r>
              <a:rPr lang="he-IL" sz="8000" dirty="0"/>
              <a:t>הקשורות לאוויר העוטף את כדור הארץ. </a:t>
            </a:r>
            <a:endParaRPr lang="en-US" sz="8000" dirty="0"/>
          </a:p>
          <a:p>
            <a:pPr marL="45720" indent="0">
              <a:buNone/>
            </a:pPr>
            <a:r>
              <a:rPr lang="he-IL" sz="8000" b="1" dirty="0"/>
              <a:t>כמו:</a:t>
            </a:r>
          </a:p>
          <a:p>
            <a:pPr marL="514350" indent="-514350">
              <a:buFont typeface="+mj-lt"/>
              <a:buAutoNum type="arabicPeriod"/>
            </a:pPr>
            <a:r>
              <a:rPr lang="he-IL" sz="8000" b="1" dirty="0">
                <a:solidFill>
                  <a:srgbClr val="FF0000"/>
                </a:solidFill>
              </a:rPr>
              <a:t>טמפרטורות </a:t>
            </a:r>
            <a:r>
              <a:rPr lang="he-IL" sz="8000" dirty="0"/>
              <a:t>– מידת החום/קור  באוויר. </a:t>
            </a:r>
            <a:endParaRPr lang="en-US" sz="8000" dirty="0"/>
          </a:p>
          <a:p>
            <a:pPr marL="514350" indent="-514350">
              <a:buFont typeface="+mj-lt"/>
              <a:buAutoNum type="arabicPeriod"/>
            </a:pPr>
            <a:r>
              <a:rPr lang="he-IL" sz="8000" b="1" dirty="0">
                <a:solidFill>
                  <a:srgbClr val="FF0000"/>
                </a:solidFill>
              </a:rPr>
              <a:t>משקעים </a:t>
            </a:r>
            <a:r>
              <a:rPr lang="he-IL" sz="8000" dirty="0"/>
              <a:t>– כמות המשקעים לסוגיו השונים: גשם, שלג, ברד, טל. </a:t>
            </a:r>
          </a:p>
          <a:p>
            <a:pPr marL="514350" indent="-514350">
              <a:buFont typeface="+mj-lt"/>
              <a:buAutoNum type="arabicPeriod"/>
            </a:pPr>
            <a:r>
              <a:rPr lang="he-IL" sz="8000" b="1" dirty="0">
                <a:solidFill>
                  <a:srgbClr val="FF0000"/>
                </a:solidFill>
              </a:rPr>
              <a:t>לחות האוויר </a:t>
            </a:r>
            <a:r>
              <a:rPr lang="he-IL" sz="8000" dirty="0"/>
              <a:t>– כמות אדי המים שבאוויר.</a:t>
            </a:r>
          </a:p>
          <a:p>
            <a:pPr marL="514350" indent="-514350">
              <a:buFont typeface="+mj-lt"/>
              <a:buAutoNum type="arabicPeriod"/>
            </a:pPr>
            <a:r>
              <a:rPr lang="he-IL" sz="8000" b="1" dirty="0">
                <a:solidFill>
                  <a:srgbClr val="FF0000"/>
                </a:solidFill>
              </a:rPr>
              <a:t>עננים</a:t>
            </a:r>
            <a:r>
              <a:rPr lang="he-IL" sz="8000" dirty="0"/>
              <a:t> – סוגי עננים, גובה וכיסוי השמים</a:t>
            </a:r>
            <a:endParaRPr lang="en-US" sz="8000" dirty="0"/>
          </a:p>
          <a:p>
            <a:pPr marL="514350" indent="-514350">
              <a:buFont typeface="+mj-lt"/>
              <a:buAutoNum type="arabicPeriod"/>
            </a:pPr>
            <a:r>
              <a:rPr lang="he-IL" sz="8000" b="1" dirty="0">
                <a:solidFill>
                  <a:srgbClr val="FF0000"/>
                </a:solidFill>
              </a:rPr>
              <a:t>רוחות </a:t>
            </a:r>
            <a:r>
              <a:rPr lang="he-IL" sz="8000" dirty="0"/>
              <a:t> – אוויר שנע ממקום למקום, סוגי ועוצמת רוחות.</a:t>
            </a:r>
          </a:p>
          <a:p>
            <a:pPr marL="514350" indent="-514350">
              <a:buFont typeface="+mj-lt"/>
              <a:buAutoNum type="arabicPeriod"/>
            </a:pPr>
            <a:r>
              <a:rPr lang="he-IL" sz="8000" b="1" dirty="0">
                <a:solidFill>
                  <a:srgbClr val="FF0000"/>
                </a:solidFill>
              </a:rPr>
              <a:t>לחץ אוויר </a:t>
            </a:r>
            <a:r>
              <a:rPr lang="he-IL" sz="8000" dirty="0"/>
              <a:t>– לחץ נמוך, גבוה</a:t>
            </a:r>
          </a:p>
          <a:p>
            <a:pPr marL="514350" indent="-514350">
              <a:buFont typeface="+mj-lt"/>
              <a:buAutoNum type="arabicPeriod"/>
            </a:pPr>
            <a:r>
              <a:rPr lang="he-IL" sz="8000" b="1" dirty="0">
                <a:solidFill>
                  <a:srgbClr val="FF0000"/>
                </a:solidFill>
              </a:rPr>
              <a:t>זרמי ים- </a:t>
            </a:r>
            <a:r>
              <a:rPr lang="he-IL" sz="8000" dirty="0"/>
              <a:t>חמים וקרים והשפעתם </a:t>
            </a:r>
            <a:endParaRPr lang="en-US" sz="8000" dirty="0"/>
          </a:p>
          <a:p>
            <a:endParaRPr lang="he-IL" dirty="0"/>
          </a:p>
        </p:txBody>
      </p:sp>
      <p:pic>
        <p:nvPicPr>
          <p:cNvPr id="4" name="תמונה 4"/>
          <p:cNvPicPr>
            <a:picLocks noChangeAspect="1"/>
          </p:cNvPicPr>
          <p:nvPr/>
        </p:nvPicPr>
        <p:blipFill>
          <a:blip r:embed="rId3"/>
          <a:srcRect/>
          <a:stretch>
            <a:fillRect/>
          </a:stretch>
        </p:blipFill>
        <p:spPr bwMode="auto">
          <a:xfrm>
            <a:off x="262705" y="116632"/>
            <a:ext cx="5142533" cy="3168352"/>
          </a:xfrm>
          <a:prstGeom prst="rect">
            <a:avLst/>
          </a:prstGeom>
          <a:noFill/>
          <a:ln w="9525">
            <a:noFill/>
            <a:miter lim="800000"/>
            <a:headEnd/>
            <a:tailEnd/>
          </a:ln>
        </p:spPr>
      </p:pic>
      <p:pic>
        <p:nvPicPr>
          <p:cNvPr id="5" name="תמונה 4">
            <a:extLst>
              <a:ext uri="{FF2B5EF4-FFF2-40B4-BE49-F238E27FC236}">
                <a16:creationId xmlns:a16="http://schemas.microsoft.com/office/drawing/2014/main" id="{947E5F7F-0B2F-423C-966F-969122F79DA1}"/>
              </a:ext>
            </a:extLst>
          </p:cNvPr>
          <p:cNvPicPr>
            <a:picLocks noChangeAspect="1"/>
          </p:cNvPicPr>
          <p:nvPr/>
        </p:nvPicPr>
        <p:blipFill>
          <a:blip r:embed="rId4"/>
          <a:stretch>
            <a:fillRect/>
          </a:stretch>
        </p:blipFill>
        <p:spPr>
          <a:xfrm>
            <a:off x="313334" y="3616478"/>
            <a:ext cx="3332806" cy="3014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he-IL" b="1" dirty="0"/>
              <a:t>גורמי אקלים – רמפ"ז</a:t>
            </a:r>
          </a:p>
        </p:txBody>
      </p:sp>
      <p:sp>
        <p:nvSpPr>
          <p:cNvPr id="4" name="Content Placeholder 3"/>
          <p:cNvSpPr>
            <a:spLocks noGrp="1"/>
          </p:cNvSpPr>
          <p:nvPr>
            <p:ph idx="1"/>
          </p:nvPr>
        </p:nvSpPr>
        <p:spPr/>
        <p:txBody>
          <a:bodyPr>
            <a:normAutofit fontScale="77500" lnSpcReduction="20000"/>
          </a:bodyPr>
          <a:lstStyle/>
          <a:p>
            <a:pPr marL="811213" indent="-742950">
              <a:buFont typeface="Rockwell"/>
              <a:buAutoNum type="arabicPeriod"/>
            </a:pPr>
            <a:r>
              <a:rPr lang="he-IL" sz="4800" b="1" dirty="0">
                <a:solidFill>
                  <a:srgbClr val="C00000"/>
                </a:solidFill>
              </a:rPr>
              <a:t>ר</a:t>
            </a:r>
            <a:r>
              <a:rPr lang="he-IL" sz="4000" b="1" dirty="0"/>
              <a:t> - רוחב הגיאוגרפי  - (קו הרוחב )</a:t>
            </a:r>
          </a:p>
          <a:p>
            <a:pPr marL="811213" indent="-742950">
              <a:buFont typeface="Rockwell"/>
              <a:buAutoNum type="arabicPeriod"/>
            </a:pPr>
            <a:r>
              <a:rPr lang="he-IL" sz="4800" b="1" dirty="0">
                <a:solidFill>
                  <a:srgbClr val="C00000"/>
                </a:solidFill>
              </a:rPr>
              <a:t>מ</a:t>
            </a:r>
            <a:r>
              <a:rPr lang="he-IL" sz="4000" b="1" dirty="0"/>
              <a:t> - מרחק מהאוקינוס/ מהים</a:t>
            </a:r>
          </a:p>
          <a:p>
            <a:pPr marL="811213" indent="-742950">
              <a:buFont typeface="Rockwell"/>
              <a:buAutoNum type="arabicPeriod"/>
            </a:pPr>
            <a:r>
              <a:rPr lang="he-IL" sz="4800" b="1" dirty="0">
                <a:solidFill>
                  <a:srgbClr val="C00000"/>
                </a:solidFill>
              </a:rPr>
              <a:t>פ</a:t>
            </a:r>
            <a:r>
              <a:rPr lang="he-IL" sz="4000" b="1" dirty="0"/>
              <a:t> -פני שטח/טופוגרפיה/גובה</a:t>
            </a:r>
          </a:p>
          <a:p>
            <a:pPr marL="811213" indent="-742950">
              <a:buFont typeface="Rockwell"/>
              <a:buAutoNum type="arabicPeriod"/>
            </a:pPr>
            <a:r>
              <a:rPr lang="he-IL" sz="4800" b="1" dirty="0">
                <a:solidFill>
                  <a:srgbClr val="C00000"/>
                </a:solidFill>
              </a:rPr>
              <a:t>פ</a:t>
            </a:r>
            <a:r>
              <a:rPr lang="he-IL" sz="4000" b="1" dirty="0"/>
              <a:t> - </a:t>
            </a:r>
            <a:r>
              <a:rPr lang="he-IL" sz="4000" b="1" dirty="0" err="1"/>
              <a:t>פנות</a:t>
            </a:r>
            <a:endParaRPr lang="he-IL" sz="4000" b="1" dirty="0"/>
          </a:p>
          <a:p>
            <a:pPr marL="811213" indent="-742950">
              <a:buFont typeface="Rockwell"/>
              <a:buAutoNum type="arabicPeriod"/>
            </a:pPr>
            <a:r>
              <a:rPr lang="he-IL" sz="4800" b="1" dirty="0">
                <a:solidFill>
                  <a:srgbClr val="C00000"/>
                </a:solidFill>
              </a:rPr>
              <a:t>ז</a:t>
            </a:r>
            <a:r>
              <a:rPr lang="he-IL" sz="4000" b="1" dirty="0"/>
              <a:t> -זרמי הים</a:t>
            </a:r>
          </a:p>
          <a:p>
            <a:pPr marL="811213" indent="-742950">
              <a:buNone/>
            </a:pPr>
            <a:endParaRPr lang="he-IL" sz="4000" b="1" dirty="0"/>
          </a:p>
          <a:p>
            <a:pPr marL="811213" indent="-742950">
              <a:buNone/>
            </a:pPr>
            <a:r>
              <a:rPr lang="he-IL" sz="4000" b="1" dirty="0"/>
              <a:t>רצועת המדבר העולמי – " צל הגשם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132" y="260648"/>
            <a:ext cx="5498740" cy="767657"/>
          </a:xfrm>
          <a:blipFill>
            <a:blip r:embed="rId2"/>
            <a:tile tx="0" ty="0" sx="100000" sy="100000" flip="none" algn="tl"/>
          </a:blipFill>
        </p:spPr>
        <p:txBody>
          <a:bodyPr/>
          <a:lstStyle/>
          <a:p>
            <a:r>
              <a:rPr lang="he-IL" dirty="0"/>
              <a:t>רמפ"ז – גורמי אקלים</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0473117"/>
              </p:ext>
            </p:extLst>
          </p:nvPr>
        </p:nvGraphicFramePr>
        <p:xfrm>
          <a:off x="1979612"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6022404" y="1508631"/>
            <a:ext cx="3816424" cy="21602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6022404" y="3668871"/>
            <a:ext cx="3816424" cy="252028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2205980" y="3668871"/>
            <a:ext cx="3816424" cy="252028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2205980" y="1508631"/>
            <a:ext cx="3816424" cy="21602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itle 1"/>
          <p:cNvSpPr txBox="1">
            <a:spLocks/>
          </p:cNvSpPr>
          <p:nvPr/>
        </p:nvSpPr>
        <p:spPr>
          <a:xfrm>
            <a:off x="2133972" y="2385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a:cs typeface="+mn-cs"/>
              </a:rPr>
              <a:t>גורמי אקלים – רמפ"ז</a:t>
            </a:r>
            <a:endParaRPr lang="he-IL" sz="4000" dirty="0">
              <a:cs typeface="+mn-cs"/>
            </a:endParaRPr>
          </a:p>
        </p:txBody>
      </p:sp>
      <p:pic>
        <p:nvPicPr>
          <p:cNvPr id="86018" name="Picture 2" descr="http://www.damada.co.il/topics/geography/db/climate/koeppen_world_climate_map.gif"/>
          <p:cNvPicPr>
            <a:picLocks noChangeAspect="1" noChangeArrowheads="1"/>
          </p:cNvPicPr>
          <p:nvPr/>
        </p:nvPicPr>
        <p:blipFill rotWithShape="1">
          <a:blip r:embed="rId2">
            <a:extLst>
              <a:ext uri="{28A0092B-C50C-407E-A947-70E740481C1C}">
                <a14:useLocalDpi xmlns:a14="http://schemas.microsoft.com/office/drawing/2010/main" val="0"/>
              </a:ext>
            </a:extLst>
          </a:blip>
          <a:srcRect b="12819"/>
          <a:stretch/>
        </p:blipFill>
        <p:spPr bwMode="auto">
          <a:xfrm>
            <a:off x="6094412" y="1484784"/>
            <a:ext cx="3672408" cy="2044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6020" name="Picture 4" descr="http://www.buyitincrete.com/wp-content/gallery/ps-25-xeracombos/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60" y="3740879"/>
            <a:ext cx="3576060" cy="2387020"/>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https://coraifeartaigh.files.wordpress.com/2010/02/q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06" y="3740275"/>
            <a:ext cx="3698431" cy="2366996"/>
          </a:xfrm>
          <a:prstGeom prst="rect">
            <a:avLst/>
          </a:prstGeom>
          <a:noFill/>
          <a:extLst>
            <a:ext uri="{909E8E84-426E-40DD-AFC4-6F175D3DCCD1}">
              <a14:hiddenFill xmlns:a14="http://schemas.microsoft.com/office/drawing/2010/main">
                <a:solidFill>
                  <a:srgbClr val="FFFFFF"/>
                </a:solidFill>
              </a14:hiddenFill>
            </a:ext>
          </a:extLst>
        </p:spPr>
      </p:pic>
      <p:pic>
        <p:nvPicPr>
          <p:cNvPr id="86024" name="Picture 8" descr="https://app.jafi.org.il/cza/thumbsrv/getThumbnail?path=00001e15%5C%5C80%5C%5C12%5C%5C2d%5C%5C55.jpg&amp;store=thumbnail_store_01"/>
          <p:cNvPicPr>
            <a:picLocks noChangeAspect="1" noChangeArrowheads="1"/>
          </p:cNvPicPr>
          <p:nvPr/>
        </p:nvPicPr>
        <p:blipFill rotWithShape="1">
          <a:blip r:embed="rId5">
            <a:extLst>
              <a:ext uri="{28A0092B-C50C-407E-A947-70E740481C1C}">
                <a14:useLocalDpi xmlns:a14="http://schemas.microsoft.com/office/drawing/2010/main" val="0"/>
              </a:ext>
            </a:extLst>
          </a:blip>
          <a:srcRect l="2767" t="8596" r="3578" b="3049"/>
          <a:stretch/>
        </p:blipFill>
        <p:spPr bwMode="auto">
          <a:xfrm>
            <a:off x="2539920" y="1508631"/>
            <a:ext cx="3122445"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קבוצה 14"/>
          <p:cNvGrpSpPr/>
          <p:nvPr/>
        </p:nvGrpSpPr>
        <p:grpSpPr>
          <a:xfrm>
            <a:off x="2349998" y="1508630"/>
            <a:ext cx="7072607" cy="2664297"/>
            <a:chOff x="-679008" y="1523997"/>
            <a:chExt cx="4699773" cy="5370288"/>
          </a:xfrm>
        </p:grpSpPr>
        <p:sp>
          <p:nvSpPr>
            <p:cNvPr id="16" name="מלבן מעוגל 15"/>
            <p:cNvSpPr/>
            <p:nvPr/>
          </p:nvSpPr>
          <p:spPr>
            <a:xfrm>
              <a:off x="2133600" y="1523999"/>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מלבן 16"/>
            <p:cNvSpPr/>
            <p:nvPr/>
          </p:nvSpPr>
          <p:spPr>
            <a:xfrm>
              <a:off x="2183197" y="1573596"/>
              <a:ext cx="1729606" cy="9168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ctr" defTabSz="1066800">
                <a:lnSpc>
                  <a:spcPct val="90000"/>
                </a:lnSpc>
                <a:spcBef>
                  <a:spcPct val="0"/>
                </a:spcBef>
                <a:spcAft>
                  <a:spcPct val="35000"/>
                </a:spcAft>
              </a:pPr>
              <a:r>
                <a:rPr lang="he-IL" sz="2400" b="1" dirty="0">
                  <a:solidFill>
                    <a:srgbClr val="FF0000"/>
                  </a:solidFill>
                </a:rPr>
                <a:t>ר</a:t>
              </a:r>
              <a:r>
                <a:rPr lang="he-IL" sz="2400" b="1" dirty="0"/>
                <a:t>וחב גיאוגרפי</a:t>
              </a:r>
            </a:p>
          </p:txBody>
        </p:sp>
        <p:sp>
          <p:nvSpPr>
            <p:cNvPr id="21" name="מלבן מעוגל 20"/>
            <p:cNvSpPr/>
            <p:nvPr/>
          </p:nvSpPr>
          <p:spPr>
            <a:xfrm>
              <a:off x="-679008" y="1523997"/>
              <a:ext cx="2105379" cy="1403361"/>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r>
                <a:rPr lang="he-IL" b="1" dirty="0">
                  <a:solidFill>
                    <a:srgbClr val="FF0000"/>
                  </a:solidFill>
                </a:rPr>
                <a:t>פ</a:t>
              </a:r>
              <a:r>
                <a:rPr lang="he-IL" b="1" dirty="0"/>
                <a:t>ני שטח/גובה/טופוגרפיה/</a:t>
              </a:r>
              <a:r>
                <a:rPr lang="he-IL" b="1" dirty="0" err="1">
                  <a:solidFill>
                    <a:srgbClr val="FF0000"/>
                  </a:solidFill>
                </a:rPr>
                <a:t>פ</a:t>
              </a:r>
              <a:r>
                <a:rPr lang="he-IL" b="1" dirty="0" err="1"/>
                <a:t>נות</a:t>
              </a:r>
              <a:endParaRPr lang="he-IL" b="1" dirty="0"/>
            </a:p>
          </p:txBody>
        </p:sp>
        <p:sp>
          <p:nvSpPr>
            <p:cNvPr id="22" name="מלבן מעוגל 21"/>
            <p:cNvSpPr/>
            <p:nvPr/>
          </p:nvSpPr>
          <p:spPr>
            <a:xfrm>
              <a:off x="2191965" y="5878285"/>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he-IL" sz="2400" b="1" dirty="0">
                  <a:solidFill>
                    <a:srgbClr val="FF0000"/>
                  </a:solidFill>
                </a:rPr>
                <a:t>מ</a:t>
              </a:r>
              <a:r>
                <a:rPr lang="he-IL" sz="2400" b="1" dirty="0"/>
                <a:t>רחק מהים</a:t>
              </a:r>
            </a:p>
          </p:txBody>
        </p:sp>
        <p:sp>
          <p:nvSpPr>
            <p:cNvPr id="23" name="מלבן מעוגל 22"/>
            <p:cNvSpPr/>
            <p:nvPr/>
          </p:nvSpPr>
          <p:spPr>
            <a:xfrm>
              <a:off x="-535460" y="5878285"/>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he-IL" sz="2400" b="1" dirty="0">
                  <a:solidFill>
                    <a:srgbClr val="FF0000"/>
                  </a:solidFill>
                </a:rPr>
                <a:t>ז</a:t>
              </a:r>
              <a:r>
                <a:rPr lang="he-IL" sz="2400" b="1" dirty="0"/>
                <a:t>רמי ים</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he-IL" b="1" dirty="0">
                <a:cs typeface="+mn-cs"/>
              </a:rPr>
              <a:t>גורמי אקלים – הסבר קצר</a:t>
            </a:r>
          </a:p>
        </p:txBody>
      </p:sp>
      <p:sp>
        <p:nvSpPr>
          <p:cNvPr id="3" name="Content Placeholder 2"/>
          <p:cNvSpPr>
            <a:spLocks noGrp="1"/>
          </p:cNvSpPr>
          <p:nvPr>
            <p:ph idx="1"/>
          </p:nvPr>
        </p:nvSpPr>
        <p:spPr/>
        <p:txBody>
          <a:bodyPr>
            <a:normAutofit fontScale="92500" lnSpcReduction="10000"/>
          </a:bodyPr>
          <a:lstStyle/>
          <a:p>
            <a:r>
              <a:rPr lang="he-IL" b="1" u="sng" dirty="0"/>
              <a:t>גורמי האקלים: </a:t>
            </a:r>
            <a:r>
              <a:rPr lang="he-IL" dirty="0"/>
              <a:t>הגורמים העיקריים המשפיעים על האקלים הם:</a:t>
            </a:r>
            <a:endParaRPr lang="en-US" dirty="0"/>
          </a:p>
          <a:p>
            <a:pPr lvl="0"/>
            <a:r>
              <a:rPr lang="he-IL" b="1" dirty="0"/>
              <a:t>רוחב הגיאוגרפי</a:t>
            </a:r>
            <a:r>
              <a:rPr lang="he-IL" dirty="0"/>
              <a:t> המרחק בו מצוי מקום ביחס לקו המשווה והקטבים. אזור קו המשווה מקבל זווית קרינה ישירה (זנית) הוא האזור החם ביותר בממוצע במשך השנה.ככל שמתרחקים צפונה או דרומה לקטבים הטמפ' יורדות בהדרגה.</a:t>
            </a:r>
          </a:p>
          <a:p>
            <a:r>
              <a:rPr lang="he-IL" b="1" dirty="0"/>
              <a:t>רצועת השמש </a:t>
            </a:r>
            <a:r>
              <a:rPr lang="he-IL" dirty="0"/>
              <a:t>– כל האזור מקו המשווה עד קו רוחב 40 משני הצדדים. ירידה מתחת לטמפרטורה 0 מתרחשת רק במקומות הגבוהים. רוב השנה שמש. </a:t>
            </a:r>
          </a:p>
          <a:p>
            <a:r>
              <a:rPr lang="he-IL" dirty="0"/>
              <a:t>קו השלג- מקו רוחב 40 צפונה, ודרומה לכוון הקטבים. תקופת השלג הולכת המתארכת. </a:t>
            </a:r>
            <a:endParaRPr lang="en-US" dirty="0"/>
          </a:p>
          <a:p>
            <a:pPr lvl="0"/>
            <a:r>
              <a:rPr lang="he-IL" b="1" dirty="0"/>
              <a:t>מרחק מהים- </a:t>
            </a:r>
            <a:r>
              <a:rPr lang="he-IL" dirty="0"/>
              <a:t>ככל שמתרחקים מהים</a:t>
            </a:r>
            <a:r>
              <a:rPr lang="he-IL" b="1" dirty="0"/>
              <a:t> </a:t>
            </a:r>
            <a:r>
              <a:rPr lang="he-IL" dirty="0"/>
              <a:t>כמות המשקעים פוחתת, הלחות יורדת  ומשרע הטמפרטורה עולה.</a:t>
            </a:r>
            <a:endParaRPr lang="en-US" dirty="0"/>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he-IL" b="1" dirty="0">
                <a:cs typeface="+mn-cs"/>
              </a:rPr>
              <a:t>גורמי אקלים- הסבר קצר </a:t>
            </a:r>
          </a:p>
        </p:txBody>
      </p:sp>
      <p:sp>
        <p:nvSpPr>
          <p:cNvPr id="3" name="Content Placeholder 2"/>
          <p:cNvSpPr>
            <a:spLocks noGrp="1"/>
          </p:cNvSpPr>
          <p:nvPr>
            <p:ph idx="1"/>
          </p:nvPr>
        </p:nvSpPr>
        <p:spPr/>
        <p:txBody>
          <a:bodyPr>
            <a:normAutofit/>
          </a:bodyPr>
          <a:lstStyle/>
          <a:p>
            <a:pPr lvl="0"/>
            <a:r>
              <a:rPr lang="he-IL" b="1" dirty="0"/>
              <a:t>פני שטח/גובה/טופוגרפיה  – </a:t>
            </a:r>
            <a:r>
              <a:rPr lang="he-IL" dirty="0"/>
              <a:t>ככל שעולים לגובה, כמות המשקעים עולה והטמפרטורה יורדת. </a:t>
            </a:r>
            <a:r>
              <a:rPr lang="he-IL" b="1" u="sng" dirty="0"/>
              <a:t>הרים רמים- </a:t>
            </a:r>
            <a:r>
              <a:rPr lang="he-IL" dirty="0"/>
              <a:t>מעל גובה של כ-3500 מטר כמות המשקעים פוחתת והטמפרטורות ממשיכות לרדת. </a:t>
            </a:r>
            <a:endParaRPr lang="he-IL" b="1" dirty="0"/>
          </a:p>
          <a:p>
            <a:pPr lvl="0"/>
            <a:r>
              <a:rPr lang="he-IL" b="1" dirty="0"/>
              <a:t>פנות – בצד החסוי לרוח ולים, מצידו השני של ההר (צל הגשם) - </a:t>
            </a:r>
            <a:r>
              <a:rPr lang="he-IL" dirty="0"/>
              <a:t>הטמפרטורה עולה, וכמות המשקעים פוחתת </a:t>
            </a:r>
          </a:p>
          <a:p>
            <a:pPr lvl="0"/>
            <a:r>
              <a:rPr lang="he-IL" b="1" dirty="0"/>
              <a:t>זרמי ים –</a:t>
            </a:r>
            <a:r>
              <a:rPr lang="he-IL" dirty="0"/>
              <a:t> זרמי ים חמים תורמים לריבוי משקעים וערפילים, זרמי ים קרים תורמים למיעוט משקעים וערפילים ואפילו ליצירת מדבריות בחופים לידם הם זורמים. </a:t>
            </a:r>
            <a:endParaRPr lang="en-US" dirty="0"/>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he-IL" b="1" dirty="0">
                <a:cs typeface="+mn-cs"/>
              </a:rPr>
              <a:t>רוחב גיאוגרפי- פרוט </a:t>
            </a:r>
          </a:p>
        </p:txBody>
      </p:sp>
      <p:sp>
        <p:nvSpPr>
          <p:cNvPr id="3" name="Content Placeholder 2"/>
          <p:cNvSpPr>
            <a:spLocks noGrp="1"/>
          </p:cNvSpPr>
          <p:nvPr>
            <p:ph idx="1"/>
          </p:nvPr>
        </p:nvSpPr>
        <p:spPr/>
        <p:txBody>
          <a:bodyPr>
            <a:normAutofit fontScale="92500"/>
          </a:bodyPr>
          <a:lstStyle/>
          <a:p>
            <a:pPr lvl="0"/>
            <a:r>
              <a:rPr lang="he-IL" b="1" dirty="0"/>
              <a:t>רוחב הגיאוגרפי</a:t>
            </a:r>
            <a:r>
              <a:rPr lang="he-IL" dirty="0"/>
              <a:t> </a:t>
            </a:r>
          </a:p>
          <a:p>
            <a:pPr lvl="0"/>
            <a:r>
              <a:rPr lang="he-IL" dirty="0"/>
              <a:t>המרחק בו מצוי מקום ביחס לקו המשווה והקטבים. </a:t>
            </a:r>
          </a:p>
          <a:p>
            <a:pPr lvl="0"/>
            <a:r>
              <a:rPr lang="he-IL" dirty="0"/>
              <a:t>אזור קו המשווה מקבל זווית קרינה ישירה (זנית) ולכן הוא האזור החם ביותר בממוצע במשך השנה.</a:t>
            </a:r>
          </a:p>
          <a:p>
            <a:pPr lvl="0"/>
            <a:r>
              <a:rPr lang="he-IL" dirty="0"/>
              <a:t>ככל שמתרחקים צפונה או דרומה לקטבים הטמפרטורות יורדות בהדרגה.</a:t>
            </a:r>
          </a:p>
          <a:p>
            <a:r>
              <a:rPr lang="he-IL" b="1" dirty="0"/>
              <a:t>רצועת השמש </a:t>
            </a:r>
            <a:r>
              <a:rPr lang="he-IL" dirty="0"/>
              <a:t>– כל האזור מקו המשווה עד קו רוחב 40 משני הצדדים. רוב השנה שמש, ירידה מתחת לטמפרטורה 0 מתרחשת רק במקומות הגבוהים. </a:t>
            </a:r>
          </a:p>
          <a:p>
            <a:r>
              <a:rPr lang="he-IL" b="1" dirty="0"/>
              <a:t>קו השלג- </a:t>
            </a:r>
            <a:r>
              <a:rPr lang="he-IL" dirty="0"/>
              <a:t>מקו רוחב 40 צפונה ודרומה לכוון הקטבים. </a:t>
            </a:r>
          </a:p>
          <a:p>
            <a:r>
              <a:rPr lang="he-IL" dirty="0"/>
              <a:t>תקופת השלג הולכת המתארכת, והטמפרטורות הולכות ויורדות.</a:t>
            </a:r>
            <a:endParaRPr lang="en-US" dirty="0"/>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5317"/>
            <a:ext cx="8229600" cy="1143000"/>
          </a:xfrm>
        </p:spPr>
        <p:txBody>
          <a:bodyPr>
            <a:normAutofit/>
          </a:bodyPr>
          <a:lstStyle/>
          <a:p>
            <a:r>
              <a:rPr lang="he-IL" b="1" dirty="0">
                <a:cs typeface="+mn-cs"/>
              </a:rPr>
              <a:t>רוחב גיאוגרפי</a:t>
            </a:r>
          </a:p>
        </p:txBody>
      </p:sp>
      <p:pic>
        <p:nvPicPr>
          <p:cNvPr id="5"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028" y="1484785"/>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4" name="תרשים זרימה: מסיים 3"/>
          <p:cNvSpPr/>
          <p:nvPr/>
        </p:nvSpPr>
        <p:spPr>
          <a:xfrm>
            <a:off x="2854052" y="2996952"/>
            <a:ext cx="6696744" cy="1728192"/>
          </a:xfrm>
          <a:prstGeom prst="flowChartTerminator">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5086300" y="3501008"/>
            <a:ext cx="2376264" cy="523220"/>
          </a:xfrm>
          <a:prstGeom prst="rect">
            <a:avLst/>
          </a:prstGeom>
          <a:noFill/>
        </p:spPr>
        <p:txBody>
          <a:bodyPr wrap="square" rtlCol="1">
            <a:spAutoFit/>
          </a:bodyPr>
          <a:lstStyle/>
          <a:p>
            <a:pPr algn="ctr"/>
            <a:r>
              <a:rPr lang="he-IL" sz="2800" b="1" dirty="0"/>
              <a:t>רצועת השמש</a:t>
            </a:r>
          </a:p>
        </p:txBody>
      </p:sp>
      <p:cxnSp>
        <p:nvCxnSpPr>
          <p:cNvPr id="8" name="מחבר ישר 7"/>
          <p:cNvCxnSpPr/>
          <p:nvPr/>
        </p:nvCxnSpPr>
        <p:spPr>
          <a:xfrm>
            <a:off x="3214092" y="2996952"/>
            <a:ext cx="60486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a:off x="3142084" y="4725144"/>
            <a:ext cx="60486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תרשים זרימה: מסיים 9"/>
          <p:cNvSpPr/>
          <p:nvPr/>
        </p:nvSpPr>
        <p:spPr>
          <a:xfrm>
            <a:off x="3862164" y="2132856"/>
            <a:ext cx="4824536" cy="827660"/>
          </a:xfrm>
          <a:prstGeom prst="flowChartTerminator">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תרשים זרימה: מסיים 10"/>
          <p:cNvSpPr/>
          <p:nvPr/>
        </p:nvSpPr>
        <p:spPr>
          <a:xfrm>
            <a:off x="3862164" y="4779222"/>
            <a:ext cx="4824536" cy="755652"/>
          </a:xfrm>
          <a:prstGeom prst="flowChartTerminator">
            <a:avLst/>
          </a:prstGeom>
          <a:solidFill>
            <a:schemeClr val="bg1">
              <a:lumMod val="9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5014292" y="2276872"/>
            <a:ext cx="2376264" cy="523220"/>
          </a:xfrm>
          <a:prstGeom prst="rect">
            <a:avLst/>
          </a:prstGeom>
          <a:noFill/>
        </p:spPr>
        <p:txBody>
          <a:bodyPr wrap="square" rtlCol="1">
            <a:spAutoFit/>
          </a:bodyPr>
          <a:lstStyle/>
          <a:p>
            <a:pPr algn="ctr"/>
            <a:r>
              <a:rPr lang="he-IL" sz="2800" b="1" dirty="0"/>
              <a:t>רצועת השלג</a:t>
            </a:r>
          </a:p>
        </p:txBody>
      </p:sp>
      <p:sp>
        <p:nvSpPr>
          <p:cNvPr id="13" name="TextBox 12"/>
          <p:cNvSpPr txBox="1"/>
          <p:nvPr/>
        </p:nvSpPr>
        <p:spPr>
          <a:xfrm>
            <a:off x="5158308" y="4869160"/>
            <a:ext cx="2376264" cy="523220"/>
          </a:xfrm>
          <a:prstGeom prst="rect">
            <a:avLst/>
          </a:prstGeom>
          <a:noFill/>
        </p:spPr>
        <p:txBody>
          <a:bodyPr wrap="square" rtlCol="1">
            <a:spAutoFit/>
          </a:bodyPr>
          <a:lstStyle/>
          <a:p>
            <a:pPr algn="ctr"/>
            <a:r>
              <a:rPr lang="he-IL" sz="2800" b="1" dirty="0"/>
              <a:t>רצועת השלג</a:t>
            </a:r>
          </a:p>
        </p:txBody>
      </p:sp>
      <p:cxnSp>
        <p:nvCxnSpPr>
          <p:cNvPr id="15" name="מחבר חץ ישר 14"/>
          <p:cNvCxnSpPr/>
          <p:nvPr/>
        </p:nvCxnSpPr>
        <p:spPr>
          <a:xfrm flipV="1">
            <a:off x="8902724" y="4797152"/>
            <a:ext cx="198" cy="15499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103974" y="6228323"/>
            <a:ext cx="2448272" cy="523220"/>
          </a:xfrm>
          <a:prstGeom prst="rect">
            <a:avLst/>
          </a:prstGeom>
          <a:noFill/>
        </p:spPr>
        <p:txBody>
          <a:bodyPr wrap="square" rtlCol="1">
            <a:spAutoFit/>
          </a:bodyPr>
          <a:lstStyle/>
          <a:p>
            <a:r>
              <a:rPr lang="he-IL" sz="2800" dirty="0"/>
              <a:t>קו השלג</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lstStyle/>
          <a:p>
            <a:r>
              <a:rPr lang="he-IL" b="1" dirty="0">
                <a:cs typeface="+mn-cs"/>
              </a:rPr>
              <a:t>קו רוחב- הסבר </a:t>
            </a:r>
          </a:p>
        </p:txBody>
      </p:sp>
      <p:sp>
        <p:nvSpPr>
          <p:cNvPr id="3" name="Content Placeholder 2"/>
          <p:cNvSpPr>
            <a:spLocks noGrp="1"/>
          </p:cNvSpPr>
          <p:nvPr>
            <p:ph idx="1"/>
          </p:nvPr>
        </p:nvSpPr>
        <p:spPr>
          <a:xfrm>
            <a:off x="981844" y="1916832"/>
            <a:ext cx="10493423" cy="4343400"/>
          </a:xfrm>
          <a:ln w="76200">
            <a:solidFill>
              <a:schemeClr val="accent4">
                <a:lumMod val="75000"/>
              </a:schemeClr>
            </a:solidFill>
          </a:ln>
        </p:spPr>
        <p:txBody>
          <a:bodyPr/>
          <a:lstStyle/>
          <a:p>
            <a:pPr>
              <a:buNone/>
            </a:pPr>
            <a:r>
              <a:rPr lang="he-IL" dirty="0"/>
              <a:t>גורם קו הרוחב, משפיע על </a:t>
            </a:r>
            <a:r>
              <a:rPr lang="he-IL" dirty="0">
                <a:solidFill>
                  <a:srgbClr val="FF3300"/>
                </a:solidFill>
              </a:rPr>
              <a:t>הטמפרטורה</a:t>
            </a:r>
            <a:r>
              <a:rPr lang="he-IL" dirty="0"/>
              <a:t>. </a:t>
            </a:r>
          </a:p>
          <a:p>
            <a:pPr>
              <a:buNone/>
            </a:pPr>
            <a:r>
              <a:rPr lang="he-IL" dirty="0"/>
              <a:t> בקרבת קו המשווה זווית קרינת השמש ישרה</a:t>
            </a:r>
          </a:p>
          <a:p>
            <a:pPr>
              <a:buNone/>
            </a:pPr>
            <a:r>
              <a:rPr lang="he-IL" dirty="0"/>
              <a:t>(רצועת הזנית). – כל קרן שמש מתפזרת על שטח</a:t>
            </a:r>
          </a:p>
          <a:p>
            <a:pPr>
              <a:buNone/>
            </a:pPr>
            <a:r>
              <a:rPr lang="he-IL" dirty="0"/>
              <a:t>קטן יחסית ולכן מחממת יותר את פני השטח. </a:t>
            </a:r>
            <a:endParaRPr lang="en-US" dirty="0"/>
          </a:p>
          <a:p>
            <a:pPr>
              <a:buNone/>
            </a:pPr>
            <a:r>
              <a:rPr lang="he-IL" dirty="0"/>
              <a:t>בקרבת הקטבים, זווית קרינת  השמש חדה יותר</a:t>
            </a:r>
          </a:p>
          <a:p>
            <a:pPr>
              <a:buNone/>
            </a:pPr>
            <a:r>
              <a:rPr lang="he-IL" dirty="0"/>
              <a:t>ולכן כל קרן שמש מתפזרת על שטח גדול יותר ולכן</a:t>
            </a:r>
          </a:p>
          <a:p>
            <a:pPr>
              <a:buNone/>
            </a:pPr>
            <a:r>
              <a:rPr lang="he-IL" dirty="0"/>
              <a:t>מחממת פחות את פני השטח.</a:t>
            </a:r>
            <a:endParaRPr lang="en-US" dirty="0"/>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706" name="Group 2"/>
          <p:cNvGrpSpPr>
            <a:grpSpLocks/>
          </p:cNvGrpSpPr>
          <p:nvPr/>
        </p:nvGrpSpPr>
        <p:grpSpPr bwMode="auto">
          <a:xfrm>
            <a:off x="2736826" y="2000240"/>
            <a:ext cx="6357982" cy="4335284"/>
            <a:chOff x="1949" y="2610"/>
            <a:chExt cx="7908" cy="4816"/>
          </a:xfrm>
        </p:grpSpPr>
        <p:grpSp>
          <p:nvGrpSpPr>
            <p:cNvPr id="200718" name="Group 14"/>
            <p:cNvGrpSpPr>
              <a:grpSpLocks/>
            </p:cNvGrpSpPr>
            <p:nvPr/>
          </p:nvGrpSpPr>
          <p:grpSpPr bwMode="auto">
            <a:xfrm>
              <a:off x="2210" y="2610"/>
              <a:ext cx="7479" cy="4816"/>
              <a:chOff x="2498" y="3006"/>
              <a:chExt cx="7479" cy="4816"/>
            </a:xfrm>
          </p:grpSpPr>
          <p:sp>
            <p:nvSpPr>
              <p:cNvPr id="200725" name="Oval 21"/>
              <p:cNvSpPr>
                <a:spLocks noChangeArrowheads="1"/>
              </p:cNvSpPr>
              <p:nvPr/>
            </p:nvSpPr>
            <p:spPr bwMode="auto">
              <a:xfrm>
                <a:off x="3629" y="3006"/>
                <a:ext cx="5495" cy="481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4" name="AutoShape 20"/>
              <p:cNvSpPr>
                <a:spLocks noChangeShapeType="1"/>
              </p:cNvSpPr>
              <p:nvPr/>
            </p:nvSpPr>
            <p:spPr bwMode="auto">
              <a:xfrm>
                <a:off x="2534" y="482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3" name="AutoShape 19"/>
              <p:cNvSpPr>
                <a:spLocks noChangeShapeType="1"/>
              </p:cNvSpPr>
              <p:nvPr/>
            </p:nvSpPr>
            <p:spPr bwMode="auto">
              <a:xfrm>
                <a:off x="2522" y="60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2" name="AutoShape 18"/>
              <p:cNvSpPr>
                <a:spLocks noChangeShapeType="1"/>
              </p:cNvSpPr>
              <p:nvPr/>
            </p:nvSpPr>
            <p:spPr bwMode="auto">
              <a:xfrm>
                <a:off x="2498" y="6603"/>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1" name="AutoShape 17"/>
              <p:cNvSpPr>
                <a:spLocks noChangeShapeType="1"/>
              </p:cNvSpPr>
              <p:nvPr/>
            </p:nvSpPr>
            <p:spPr bwMode="auto">
              <a:xfrm>
                <a:off x="2522" y="7119"/>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20" name="AutoShape 16"/>
              <p:cNvSpPr>
                <a:spLocks noChangeShapeType="1"/>
              </p:cNvSpPr>
              <p:nvPr/>
            </p:nvSpPr>
            <p:spPr bwMode="auto">
              <a:xfrm>
                <a:off x="2522" y="3771"/>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200719" name="AutoShape 15"/>
              <p:cNvSpPr>
                <a:spLocks noChangeShapeType="1"/>
              </p:cNvSpPr>
              <p:nvPr/>
            </p:nvSpPr>
            <p:spPr bwMode="auto">
              <a:xfrm>
                <a:off x="2546" y="42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sp>
          <p:nvSpPr>
            <p:cNvPr id="200717" name="Text Box 13"/>
            <p:cNvSpPr txBox="1">
              <a:spLocks noChangeArrowheads="1"/>
            </p:cNvSpPr>
            <p:nvPr/>
          </p:nvSpPr>
          <p:spPr bwMode="auto">
            <a:xfrm>
              <a:off x="1949" y="3932"/>
              <a:ext cx="1718" cy="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he-IL" sz="800">
                  <a:latin typeface="Arial" pitchFamily="34" charset="0"/>
                  <a:ea typeface="Calibri" pitchFamily="34" charset="0"/>
                  <a:cs typeface="David" pitchFamily="2" charset="-79"/>
                </a:rPr>
                <a:t>כולל את אזור</a:t>
              </a:r>
              <a:br>
                <a:rPr lang="he-IL" sz="800">
                  <a:latin typeface="Arial" pitchFamily="34" charset="0"/>
                  <a:ea typeface="Calibri" pitchFamily="34" charset="0"/>
                  <a:cs typeface="David" pitchFamily="2" charset="-79"/>
                </a:rPr>
              </a:br>
              <a:r>
                <a:rPr lang="he-IL" sz="800">
                  <a:latin typeface="Arial" pitchFamily="34" charset="0"/>
                  <a:ea typeface="Calibri" pitchFamily="34" charset="0"/>
                  <a:cs typeface="David" pitchFamily="2" charset="-79"/>
                </a:rPr>
                <a:t>רצועת המדבריות</a:t>
              </a:r>
              <a:br>
                <a:rPr lang="he-IL" sz="800">
                  <a:latin typeface="Arial" pitchFamily="34" charset="0"/>
                  <a:ea typeface="Calibri" pitchFamily="34" charset="0"/>
                  <a:cs typeface="David" pitchFamily="2" charset="-79"/>
                </a:rPr>
              </a:br>
              <a:br>
                <a:rPr lang="he-IL" sz="800">
                  <a:latin typeface="Arial" pitchFamily="34" charset="0"/>
                  <a:ea typeface="Calibri" pitchFamily="34" charset="0"/>
                  <a:cs typeface="David" pitchFamily="2" charset="-79"/>
                </a:rPr>
              </a:br>
              <a:endParaRPr lang="he-IL">
                <a:latin typeface="Arial" pitchFamily="34" charset="0"/>
                <a:cs typeface="Arial" pitchFamily="34" charset="0"/>
              </a:endParaRPr>
            </a:p>
          </p:txBody>
        </p:sp>
        <p:grpSp>
          <p:nvGrpSpPr>
            <p:cNvPr id="200707" name="Group 3"/>
            <p:cNvGrpSpPr>
              <a:grpSpLocks/>
            </p:cNvGrpSpPr>
            <p:nvPr/>
          </p:nvGrpSpPr>
          <p:grpSpPr bwMode="auto">
            <a:xfrm>
              <a:off x="7793" y="3088"/>
              <a:ext cx="2064" cy="4013"/>
              <a:chOff x="7793" y="3088"/>
              <a:chExt cx="2064" cy="4013"/>
            </a:xfrm>
          </p:grpSpPr>
          <p:sp>
            <p:nvSpPr>
              <p:cNvPr id="200714" name="Text Box 10"/>
              <p:cNvSpPr txBox="1">
                <a:spLocks noChangeArrowheads="1"/>
              </p:cNvSpPr>
              <p:nvPr/>
            </p:nvSpPr>
            <p:spPr bwMode="auto">
              <a:xfrm>
                <a:off x="8564" y="4180"/>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30</a:t>
                </a:r>
                <a:endParaRPr lang="he-IL">
                  <a:latin typeface="Arial" pitchFamily="34" charset="0"/>
                  <a:cs typeface="Arial" pitchFamily="34" charset="0"/>
                </a:endParaRPr>
              </a:p>
            </p:txBody>
          </p:sp>
          <p:sp>
            <p:nvSpPr>
              <p:cNvPr id="200713" name="Text Box 9"/>
              <p:cNvSpPr txBox="1">
                <a:spLocks noChangeArrowheads="1"/>
              </p:cNvSpPr>
              <p:nvPr/>
            </p:nvSpPr>
            <p:spPr bwMode="auto">
              <a:xfrm>
                <a:off x="8540" y="3619"/>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40</a:t>
                </a:r>
                <a:endParaRPr lang="he-IL">
                  <a:latin typeface="Arial" pitchFamily="34" charset="0"/>
                  <a:cs typeface="Arial" pitchFamily="34" charset="0"/>
                </a:endParaRPr>
              </a:p>
            </p:txBody>
          </p:sp>
          <p:sp>
            <p:nvSpPr>
              <p:cNvPr id="200712" name="Text Box 8"/>
              <p:cNvSpPr txBox="1">
                <a:spLocks noChangeArrowheads="1"/>
              </p:cNvSpPr>
              <p:nvPr/>
            </p:nvSpPr>
            <p:spPr bwMode="auto">
              <a:xfrm>
                <a:off x="8540" y="3088"/>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60</a:t>
                </a:r>
                <a:endParaRPr lang="he-IL">
                  <a:latin typeface="Arial" pitchFamily="34" charset="0"/>
                  <a:cs typeface="Arial" pitchFamily="34" charset="0"/>
                </a:endParaRPr>
              </a:p>
            </p:txBody>
          </p:sp>
          <p:sp>
            <p:nvSpPr>
              <p:cNvPr id="200711" name="Text Box 7"/>
              <p:cNvSpPr txBox="1">
                <a:spLocks noChangeArrowheads="1"/>
              </p:cNvSpPr>
              <p:nvPr/>
            </p:nvSpPr>
            <p:spPr bwMode="auto">
              <a:xfrm>
                <a:off x="8540" y="5644"/>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30</a:t>
                </a:r>
                <a:endParaRPr lang="he-IL">
                  <a:latin typeface="Arial" pitchFamily="34" charset="0"/>
                  <a:cs typeface="Arial" pitchFamily="34" charset="0"/>
                </a:endParaRPr>
              </a:p>
            </p:txBody>
          </p:sp>
          <p:sp>
            <p:nvSpPr>
              <p:cNvPr id="200710" name="Text Box 6"/>
              <p:cNvSpPr txBox="1">
                <a:spLocks noChangeArrowheads="1"/>
              </p:cNvSpPr>
              <p:nvPr/>
            </p:nvSpPr>
            <p:spPr bwMode="auto">
              <a:xfrm>
                <a:off x="8545" y="615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40</a:t>
                </a:r>
                <a:endParaRPr lang="he-IL">
                  <a:latin typeface="Arial" pitchFamily="34" charset="0"/>
                  <a:cs typeface="Arial" pitchFamily="34" charset="0"/>
                </a:endParaRPr>
              </a:p>
            </p:txBody>
          </p:sp>
          <p:sp>
            <p:nvSpPr>
              <p:cNvPr id="200709" name="Text Box 5"/>
              <p:cNvSpPr txBox="1">
                <a:spLocks noChangeArrowheads="1"/>
              </p:cNvSpPr>
              <p:nvPr/>
            </p:nvSpPr>
            <p:spPr bwMode="auto">
              <a:xfrm>
                <a:off x="8540" y="668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a:latin typeface="Arial" pitchFamily="34" charset="0"/>
                    <a:ea typeface="Calibri" pitchFamily="34" charset="0"/>
                    <a:cs typeface="David" pitchFamily="2" charset="-79"/>
                  </a:rPr>
                  <a:t>קו רוחב 60</a:t>
                </a:r>
                <a:endParaRPr lang="he-IL">
                  <a:latin typeface="Arial" pitchFamily="34" charset="0"/>
                  <a:cs typeface="Arial" pitchFamily="34" charset="0"/>
                </a:endParaRPr>
              </a:p>
            </p:txBody>
          </p:sp>
          <p:sp>
            <p:nvSpPr>
              <p:cNvPr id="200708" name="Text Box 4"/>
              <p:cNvSpPr txBox="1">
                <a:spLocks noChangeArrowheads="1"/>
              </p:cNvSpPr>
              <p:nvPr/>
            </p:nvSpPr>
            <p:spPr bwMode="auto">
              <a:xfrm>
                <a:off x="7793" y="4817"/>
                <a:ext cx="2064" cy="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he-IL" sz="1000" dirty="0">
                    <a:latin typeface="Arial" pitchFamily="34" charset="0"/>
                    <a:ea typeface="Calibri" pitchFamily="34" charset="0"/>
                    <a:cs typeface="David" pitchFamily="2" charset="-79"/>
                  </a:rPr>
                  <a:t>קו המשווה – קו רוחב 0</a:t>
                </a:r>
                <a:endParaRPr lang="he-IL" dirty="0">
                  <a:latin typeface="Arial" pitchFamily="34" charset="0"/>
                  <a:cs typeface="Arial" pitchFamily="34" charset="0"/>
                </a:endParaRPr>
              </a:p>
            </p:txBody>
          </p:sp>
        </p:grpSp>
      </p:grpSp>
      <p:sp>
        <p:nvSpPr>
          <p:cNvPr id="200726" name="Rectangle 22"/>
          <p:cNvSpPr>
            <a:spLocks noChangeArrowheads="1"/>
          </p:cNvSpPr>
          <p:nvPr/>
        </p:nvSpPr>
        <p:spPr bwMode="auto">
          <a:xfrm>
            <a:off x="4594214" y="571481"/>
            <a:ext cx="2707794" cy="135421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he-IL" sz="3200" b="1" u="sng" dirty="0">
                <a:solidFill>
                  <a:srgbClr val="FF0000"/>
                </a:solidFill>
                <a:latin typeface="Arial" pitchFamily="34" charset="0"/>
                <a:ea typeface="Calibri" pitchFamily="34" charset="0"/>
                <a:cs typeface="David" pitchFamily="2" charset="-79"/>
              </a:rPr>
              <a:t>אזורי אקלים </a:t>
            </a:r>
          </a:p>
          <a:p>
            <a:pPr algn="ctr" fontAlgn="base">
              <a:spcBef>
                <a:spcPct val="0"/>
              </a:spcBef>
              <a:spcAft>
                <a:spcPct val="0"/>
              </a:spcAft>
            </a:pPr>
            <a:r>
              <a:rPr lang="he-IL" sz="3200" b="1" u="sng" dirty="0">
                <a:solidFill>
                  <a:srgbClr val="FF0000"/>
                </a:solidFill>
                <a:latin typeface="Arial" pitchFamily="34" charset="0"/>
                <a:cs typeface="David" pitchFamily="2" charset="-79"/>
              </a:rPr>
              <a:t>על פי קווי רוחב </a:t>
            </a:r>
            <a:endParaRPr lang="en-US" sz="3200" dirty="0">
              <a:solidFill>
                <a:srgbClr val="FF0000"/>
              </a:solidFill>
              <a:latin typeface="Arial" pitchFamily="34" charset="0"/>
              <a:cs typeface="Arial" pitchFamily="34" charset="0"/>
            </a:endParaRPr>
          </a:p>
          <a:p>
            <a:pPr algn="l" rtl="0" eaLnBrk="0" fontAlgn="base" hangingPunct="0">
              <a:spcBef>
                <a:spcPct val="0"/>
              </a:spcBef>
              <a:spcAft>
                <a:spcPct val="0"/>
              </a:spcAft>
            </a:pPr>
            <a:endParaRPr lang="en-US" dirty="0">
              <a:latin typeface="Arial" pitchFamily="34" charset="0"/>
              <a:cs typeface="Arial" pitchFamily="34" charset="0"/>
            </a:endParaRPr>
          </a:p>
        </p:txBody>
      </p:sp>
      <p:sp>
        <p:nvSpPr>
          <p:cNvPr id="200736" name="Rectangle 32"/>
          <p:cNvSpPr>
            <a:spLocks noChangeArrowheads="1"/>
          </p:cNvSpPr>
          <p:nvPr/>
        </p:nvSpPr>
        <p:spPr bwMode="auto">
          <a:xfrm>
            <a:off x="9237685" y="857233"/>
            <a:ext cx="6463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algn="l" fontAlgn="base">
              <a:spcBef>
                <a:spcPct val="0"/>
              </a:spcBef>
              <a:spcAft>
                <a:spcPct val="0"/>
              </a:spcAft>
            </a:pPr>
            <a:br>
              <a:rPr lang="en-US" sz="1100" dirty="0">
                <a:latin typeface="Arial" pitchFamily="34" charset="0"/>
                <a:cs typeface="Arial" pitchFamily="34" charset="0"/>
              </a:rPr>
            </a:br>
            <a:endParaRPr lang="en-US" dirty="0">
              <a:latin typeface="Arial" pitchFamily="34" charset="0"/>
              <a:cs typeface="Arial" pitchFamily="34" charset="0"/>
            </a:endParaRPr>
          </a:p>
        </p:txBody>
      </p:sp>
      <p:sp>
        <p:nvSpPr>
          <p:cNvPr id="200737" name="Rectangle 33"/>
          <p:cNvSpPr>
            <a:spLocks noChangeArrowheads="1"/>
          </p:cNvSpPr>
          <p:nvPr/>
        </p:nvSpPr>
        <p:spPr bwMode="auto">
          <a:xfrm>
            <a:off x="7932908" y="457201"/>
            <a:ext cx="273350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fontAlgn="base">
              <a:spcBef>
                <a:spcPct val="0"/>
              </a:spcBef>
              <a:spcAft>
                <a:spcPct val="0"/>
              </a:spcAft>
            </a:pPr>
            <a:br>
              <a:rPr lang="en-US" dirty="0">
                <a:latin typeface="Arial" pitchFamily="34" charset="0"/>
                <a:cs typeface="Arial" pitchFamily="34" charset="0"/>
              </a:rPr>
            </a:br>
            <a:endParaRPr lang="en-US" dirty="0">
              <a:latin typeface="Arial" pitchFamily="34" charset="0"/>
              <a:cs typeface="Arial" pitchFamily="34" charset="0"/>
            </a:endParaRPr>
          </a:p>
          <a:p>
            <a:pPr indent="457200" eaLnBrk="0" fontAlgn="base" hangingPunct="0">
              <a:spcBef>
                <a:spcPct val="0"/>
              </a:spcBef>
              <a:spcAft>
                <a:spcPct val="0"/>
              </a:spcAft>
            </a:pPr>
            <a:r>
              <a:rPr lang="he-IL" sz="1200" dirty="0">
                <a:latin typeface="Arial" pitchFamily="34" charset="0"/>
                <a:ea typeface="Calibri" pitchFamily="34" charset="0"/>
                <a:cs typeface="David" pitchFamily="2" charset="-79"/>
              </a:rPr>
              <a:t>                                                              </a:t>
            </a:r>
            <a:endParaRPr lang="he-IL" dirty="0">
              <a:latin typeface="Arial" pitchFamily="34" charset="0"/>
              <a:cs typeface="Arial" pitchFamily="34" charset="0"/>
            </a:endParaRPr>
          </a:p>
        </p:txBody>
      </p:sp>
      <p:sp>
        <p:nvSpPr>
          <p:cNvPr id="26" name="Rectangle 25"/>
          <p:cNvSpPr/>
          <p:nvPr/>
        </p:nvSpPr>
        <p:spPr>
          <a:xfrm>
            <a:off x="4879967" y="3714752"/>
            <a:ext cx="2000265" cy="923330"/>
          </a:xfrm>
          <a:prstGeom prst="rect">
            <a:avLst/>
          </a:prstGeom>
        </p:spPr>
        <p:txBody>
          <a:bodyPr wrap="square">
            <a:spAutoFit/>
          </a:bodyPr>
          <a:lstStyle/>
          <a:p>
            <a:r>
              <a:rPr lang="he-IL" b="1" dirty="0">
                <a:solidFill>
                  <a:srgbClr val="FF0000"/>
                </a:solidFill>
              </a:rPr>
              <a:t>אקלים טרופי: משווני, עונות יובש, מונסוני</a:t>
            </a:r>
          </a:p>
        </p:txBody>
      </p:sp>
      <p:sp>
        <p:nvSpPr>
          <p:cNvPr id="27" name="Rectangle 26"/>
          <p:cNvSpPr/>
          <p:nvPr/>
        </p:nvSpPr>
        <p:spPr>
          <a:xfrm>
            <a:off x="3606836" y="4786322"/>
            <a:ext cx="4387741" cy="369332"/>
          </a:xfrm>
          <a:prstGeom prst="rect">
            <a:avLst/>
          </a:prstGeom>
        </p:spPr>
        <p:txBody>
          <a:bodyPr wrap="none">
            <a:spAutoFit/>
          </a:bodyPr>
          <a:lstStyle/>
          <a:p>
            <a:r>
              <a:rPr lang="he-IL" b="1" dirty="0">
                <a:solidFill>
                  <a:srgbClr val="00B050"/>
                </a:solidFill>
              </a:rPr>
              <a:t>אקלים סובטרופי: ים תיכוני, ערבתי, מדברי</a:t>
            </a:r>
          </a:p>
        </p:txBody>
      </p:sp>
      <p:sp>
        <p:nvSpPr>
          <p:cNvPr id="28" name="Rectangle 27"/>
          <p:cNvSpPr/>
          <p:nvPr/>
        </p:nvSpPr>
        <p:spPr>
          <a:xfrm>
            <a:off x="4308463" y="3143249"/>
            <a:ext cx="3571899" cy="646331"/>
          </a:xfrm>
          <a:prstGeom prst="rect">
            <a:avLst/>
          </a:prstGeom>
        </p:spPr>
        <p:txBody>
          <a:bodyPr wrap="square">
            <a:spAutoFit/>
          </a:bodyPr>
          <a:lstStyle/>
          <a:p>
            <a:r>
              <a:rPr lang="he-IL" b="1" dirty="0">
                <a:solidFill>
                  <a:srgbClr val="00B050"/>
                </a:solidFill>
              </a:rPr>
              <a:t>אקלים סובטרופי: ים תיכוני, ערבתי, מדברי</a:t>
            </a:r>
          </a:p>
        </p:txBody>
      </p:sp>
      <p:sp>
        <p:nvSpPr>
          <p:cNvPr id="29" name="Rectangle 28"/>
          <p:cNvSpPr/>
          <p:nvPr/>
        </p:nvSpPr>
        <p:spPr>
          <a:xfrm>
            <a:off x="5246983" y="2714620"/>
            <a:ext cx="1457450"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30" name="Rectangle 29"/>
          <p:cNvSpPr/>
          <p:nvPr/>
        </p:nvSpPr>
        <p:spPr>
          <a:xfrm>
            <a:off x="5318421" y="5286388"/>
            <a:ext cx="1457450"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31" name="Rectangle 30"/>
          <p:cNvSpPr/>
          <p:nvPr/>
        </p:nvSpPr>
        <p:spPr>
          <a:xfrm>
            <a:off x="5051208" y="2285992"/>
            <a:ext cx="1805302" cy="369332"/>
          </a:xfrm>
          <a:prstGeom prst="rect">
            <a:avLst/>
          </a:prstGeom>
        </p:spPr>
        <p:txBody>
          <a:bodyPr wrap="none">
            <a:spAutoFit/>
          </a:bodyPr>
          <a:lstStyle/>
          <a:p>
            <a:r>
              <a:rPr lang="he-IL" b="1" dirty="0">
                <a:solidFill>
                  <a:srgbClr val="0070C0"/>
                </a:solidFill>
              </a:rPr>
              <a:t>אקלים קר קוטבי</a:t>
            </a:r>
          </a:p>
        </p:txBody>
      </p:sp>
      <p:sp>
        <p:nvSpPr>
          <p:cNvPr id="32" name="Rectangle 31"/>
          <p:cNvSpPr/>
          <p:nvPr/>
        </p:nvSpPr>
        <p:spPr>
          <a:xfrm>
            <a:off x="5051208" y="5786454"/>
            <a:ext cx="1805302" cy="369332"/>
          </a:xfrm>
          <a:prstGeom prst="rect">
            <a:avLst/>
          </a:prstGeom>
        </p:spPr>
        <p:txBody>
          <a:bodyPr wrap="none">
            <a:spAutoFit/>
          </a:bodyPr>
          <a:lstStyle/>
          <a:p>
            <a:r>
              <a:rPr lang="he-IL" b="1" dirty="0">
                <a:solidFill>
                  <a:srgbClr val="0070C0"/>
                </a:solidFill>
              </a:rPr>
              <a:t>אקלים קר קוטבי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89"/>
            <a:ext cx="8229600" cy="1143000"/>
          </a:xfrm>
        </p:spPr>
        <p:txBody>
          <a:bodyPr>
            <a:normAutofit/>
          </a:bodyPr>
          <a:lstStyle/>
          <a:p>
            <a:r>
              <a:rPr lang="he-IL" b="1" dirty="0">
                <a:cs typeface="+mn-cs"/>
              </a:rPr>
              <a:t>מרחק מהים</a:t>
            </a:r>
          </a:p>
        </p:txBody>
      </p:sp>
      <p:sp>
        <p:nvSpPr>
          <p:cNvPr id="3" name="Content Placeholder 2"/>
          <p:cNvSpPr>
            <a:spLocks noGrp="1"/>
          </p:cNvSpPr>
          <p:nvPr>
            <p:ph idx="1"/>
          </p:nvPr>
        </p:nvSpPr>
        <p:spPr>
          <a:xfrm>
            <a:off x="1979612" y="1052737"/>
            <a:ext cx="8229600" cy="4525963"/>
          </a:xfrm>
        </p:spPr>
        <p:txBody>
          <a:bodyPr>
            <a:normAutofit/>
          </a:bodyPr>
          <a:lstStyle/>
          <a:p>
            <a:r>
              <a:rPr lang="he-IL" b="1" dirty="0"/>
              <a:t>כמות</a:t>
            </a:r>
            <a:r>
              <a:rPr lang="he-IL" dirty="0"/>
              <a:t> </a:t>
            </a:r>
            <a:r>
              <a:rPr lang="he-IL" b="1" dirty="0"/>
              <a:t>המשקעים – </a:t>
            </a:r>
            <a:r>
              <a:rPr lang="he-IL" dirty="0"/>
              <a:t>ככל שמתקרבים לים כמות המשקעים גדולה יותר</a:t>
            </a:r>
          </a:p>
          <a:p>
            <a:pPr lvl="0"/>
            <a:r>
              <a:rPr lang="he-IL" b="1" dirty="0"/>
              <a:t>משרע (הפרש) טמפרטורות - </a:t>
            </a:r>
            <a:r>
              <a:rPr lang="he-IL" dirty="0"/>
              <a:t>סמוך לים המשרע קטן יותר</a:t>
            </a:r>
          </a:p>
          <a:p>
            <a:pPr lvl="0"/>
            <a:r>
              <a:rPr lang="he-IL" b="1" dirty="0"/>
              <a:t>השפעה ממתנת על הטמפרטורות </a:t>
            </a:r>
            <a:r>
              <a:rPr lang="he-IL" dirty="0"/>
              <a:t>- הים הוא גורם ממתן</a:t>
            </a:r>
            <a:endParaRPr lang="en-US" dirty="0"/>
          </a:p>
          <a:p>
            <a:pPr lvl="0"/>
            <a:r>
              <a:rPr lang="he-IL" b="1" dirty="0"/>
              <a:t>לחות גבוהה </a:t>
            </a:r>
            <a:r>
              <a:rPr lang="he-IL" dirty="0"/>
              <a:t>– סמוך לים הלחות גבוהה יותר </a:t>
            </a:r>
          </a:p>
          <a:p>
            <a:endParaRPr lang="he-IL" dirty="0"/>
          </a:p>
        </p:txBody>
      </p:sp>
      <p:pic>
        <p:nvPicPr>
          <p:cNvPr id="4" name="Picture 5" descr="hof_dor_atikot"/>
          <p:cNvPicPr>
            <a:picLocks noChangeAspect="1" noChangeArrowheads="1"/>
          </p:cNvPicPr>
          <p:nvPr/>
        </p:nvPicPr>
        <p:blipFill>
          <a:blip r:embed="rId2"/>
          <a:srcRect r="50330"/>
          <a:stretch>
            <a:fillRect/>
          </a:stretch>
        </p:blipFill>
        <p:spPr bwMode="auto">
          <a:xfrm>
            <a:off x="1485900" y="4509120"/>
            <a:ext cx="3312368" cy="190461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548680"/>
            <a:ext cx="9612560" cy="692087"/>
          </a:xfrm>
        </p:spPr>
        <p:txBody>
          <a:bodyPr>
            <a:noAutofit/>
          </a:bodyPr>
          <a:lstStyle/>
          <a:p>
            <a:r>
              <a:rPr lang="he-IL" b="1" dirty="0">
                <a:cs typeface="+mn-cs"/>
              </a:rPr>
              <a:t>מאפיינים משותפים לאקלים ולמזג אוויר</a:t>
            </a:r>
          </a:p>
        </p:txBody>
      </p:sp>
      <p:sp>
        <p:nvSpPr>
          <p:cNvPr id="3" name="Content Placeholder 2"/>
          <p:cNvSpPr>
            <a:spLocks noGrp="1"/>
          </p:cNvSpPr>
          <p:nvPr>
            <p:ph idx="1"/>
          </p:nvPr>
        </p:nvSpPr>
        <p:spPr>
          <a:xfrm>
            <a:off x="6526460" y="1637061"/>
            <a:ext cx="5061248" cy="4525963"/>
          </a:xfrm>
        </p:spPr>
        <p:txBody>
          <a:bodyPr>
            <a:noAutofit/>
          </a:bodyPr>
          <a:lstStyle/>
          <a:p>
            <a:pPr marL="514350" indent="-514350">
              <a:buFont typeface="+mj-lt"/>
              <a:buAutoNum type="arabicPeriod"/>
            </a:pPr>
            <a:r>
              <a:rPr lang="he-IL" sz="3600" dirty="0"/>
              <a:t>טמפרטורות  </a:t>
            </a:r>
            <a:endParaRPr lang="en-US" sz="3600" dirty="0"/>
          </a:p>
          <a:p>
            <a:pPr marL="514350" indent="-514350">
              <a:buFont typeface="+mj-lt"/>
              <a:buAutoNum type="arabicPeriod"/>
            </a:pPr>
            <a:r>
              <a:rPr lang="he-IL" sz="3600" dirty="0"/>
              <a:t>משקעים לחות האוויר </a:t>
            </a:r>
          </a:p>
          <a:p>
            <a:pPr marL="514350" indent="-514350">
              <a:buFont typeface="+mj-lt"/>
              <a:buAutoNum type="arabicPeriod"/>
            </a:pPr>
            <a:r>
              <a:rPr lang="he-IL" sz="3600" dirty="0"/>
              <a:t>עננים </a:t>
            </a:r>
          </a:p>
          <a:p>
            <a:pPr marL="514350" indent="-514350">
              <a:buFont typeface="+mj-lt"/>
              <a:buAutoNum type="arabicPeriod"/>
            </a:pPr>
            <a:r>
              <a:rPr lang="he-IL" sz="3600" dirty="0"/>
              <a:t>רוחות  </a:t>
            </a:r>
          </a:p>
          <a:p>
            <a:pPr marL="514350" indent="-514350">
              <a:buFont typeface="+mj-lt"/>
              <a:buAutoNum type="arabicPeriod"/>
            </a:pPr>
            <a:r>
              <a:rPr lang="he-IL" sz="3600" dirty="0"/>
              <a:t>לחץ אוויר </a:t>
            </a:r>
          </a:p>
          <a:p>
            <a:pPr marL="514350" indent="-514350">
              <a:buFont typeface="+mj-lt"/>
              <a:buAutoNum type="arabicPeriod"/>
            </a:pPr>
            <a:r>
              <a:rPr lang="he-IL" sz="3600" dirty="0"/>
              <a:t>זרמי ים</a:t>
            </a:r>
          </a:p>
        </p:txBody>
      </p:sp>
      <p:pic>
        <p:nvPicPr>
          <p:cNvPr id="75778" name="Picture 2" descr="https://encrypted-tbn1.gstatic.com/images?q=tbn:ANd9GcTbBMTt0f1OsUqm3zTjtC9oVRZ8axX1vZl97hJ97bPZfOiGkW0ZBGAqs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2458032"/>
            <a:ext cx="5023704" cy="1941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66A5C4E6-50FA-4703-943B-B5697525C4D0}"/>
              </a:ext>
            </a:extLst>
          </p:cNvPr>
          <p:cNvSpPr/>
          <p:nvPr/>
        </p:nvSpPr>
        <p:spPr>
          <a:xfrm>
            <a:off x="456633" y="5008862"/>
            <a:ext cx="7614592" cy="2308324"/>
          </a:xfrm>
          <a:prstGeom prst="rect">
            <a:avLst/>
          </a:prstGeom>
        </p:spPr>
        <p:txBody>
          <a:bodyPr wrap="square">
            <a:spAutoFit/>
          </a:bodyPr>
          <a:lstStyle/>
          <a:p>
            <a:r>
              <a:rPr lang="en-US" dirty="0">
                <a:hlinkClick r:id="rId3"/>
              </a:rPr>
              <a:t>http://geo-video.cet.ac.il/ShowItem.aspx?ItemID=7d223aeb-81ae-4dcb-877c-6ea777b58d4a&amp;lang=HEB</a:t>
            </a:r>
            <a:endParaRPr lang="he-IL" dirty="0"/>
          </a:p>
          <a:p>
            <a:endParaRPr lang="he-IL" dirty="0"/>
          </a:p>
          <a:p>
            <a:r>
              <a:rPr lang="he-IL" dirty="0"/>
              <a:t>מבט גיאוגרפי הסבר על ההבדלים בין מזג אויר ואקלים</a:t>
            </a:r>
          </a:p>
          <a:p>
            <a:endParaRPr lang="he-IL" dirty="0"/>
          </a:p>
          <a:p>
            <a:endParaRPr lang="he-IL" dirty="0"/>
          </a:p>
          <a:p>
            <a:endParaRPr lang="he-IL" dirty="0"/>
          </a:p>
          <a:p>
            <a:endParaRPr lang="he-IL"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489"/>
            <a:ext cx="8229600" cy="1143000"/>
          </a:xfrm>
        </p:spPr>
        <p:txBody>
          <a:bodyPr>
            <a:normAutofit/>
          </a:bodyPr>
          <a:lstStyle/>
          <a:p>
            <a:r>
              <a:rPr lang="he-IL" b="1" dirty="0">
                <a:cs typeface="+mn-cs"/>
              </a:rPr>
              <a:t>פני השטח/עלייה בגובה</a:t>
            </a:r>
          </a:p>
        </p:txBody>
      </p:sp>
      <p:graphicFrame>
        <p:nvGraphicFramePr>
          <p:cNvPr id="25603" name="Object 3">
            <a:hlinkClick r:id="" action="ppaction://ole?verb=0"/>
          </p:cNvPr>
          <p:cNvGraphicFramePr>
            <a:graphicFrameLocks noGrp="1"/>
          </p:cNvGraphicFramePr>
          <p:nvPr>
            <p:extLst/>
          </p:nvPr>
        </p:nvGraphicFramePr>
        <p:xfrm>
          <a:off x="2061964" y="2204864"/>
          <a:ext cx="3240360" cy="3927380"/>
        </p:xfrm>
        <a:graphic>
          <a:graphicData uri="http://schemas.openxmlformats.org/presentationml/2006/ole">
            <mc:AlternateContent xmlns:mc="http://schemas.openxmlformats.org/markup-compatibility/2006">
              <mc:Choice xmlns:v="urn:schemas-microsoft-com:vml" Requires="v">
                <p:oleObj spid="_x0000_s2093" name="Clip" r:id="rId3" imgW="6240463" imgH="5684838" progId="">
                  <p:embed/>
                </p:oleObj>
              </mc:Choice>
              <mc:Fallback>
                <p:oleObj name="Clip" r:id="rId3" imgW="6240463" imgH="5684838" progId="">
                  <p:embed/>
                  <p:pic>
                    <p:nvPicPr>
                      <p:cNvPr id="25603" name="Object 3">
                        <a:hlinkClick r:id="" action="ppaction://ole?verb=0"/>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1964" y="2204864"/>
                        <a:ext cx="3240360" cy="3927380"/>
                      </a:xfrm>
                      <a:prstGeom prst="rect">
                        <a:avLst/>
                      </a:prstGeom>
                      <a:noFill/>
                      <a:ln>
                        <a:noFill/>
                      </a:ln>
                      <a:extLst/>
                    </p:spPr>
                  </p:pic>
                </p:oleObj>
              </mc:Fallback>
            </mc:AlternateContent>
          </a:graphicData>
        </a:graphic>
      </p:graphicFrame>
      <p:sp>
        <p:nvSpPr>
          <p:cNvPr id="6" name="Rectangle 5"/>
          <p:cNvSpPr/>
          <p:nvPr/>
        </p:nvSpPr>
        <p:spPr>
          <a:xfrm>
            <a:off x="7246540" y="1857365"/>
            <a:ext cx="3312368" cy="4031873"/>
          </a:xfrm>
          <a:prstGeom prst="rect">
            <a:avLst/>
          </a:prstGeom>
        </p:spPr>
        <p:txBody>
          <a:bodyPr wrap="square">
            <a:spAutoFit/>
          </a:bodyPr>
          <a:lstStyle/>
          <a:p>
            <a:pPr>
              <a:buFont typeface="Monotype Sorts" pitchFamily="2" charset="2"/>
              <a:buNone/>
            </a:pPr>
            <a:r>
              <a:rPr lang="he-IL" sz="3200" b="1" dirty="0"/>
              <a:t>ככל שעולים בגובה</a:t>
            </a:r>
          </a:p>
          <a:p>
            <a:pPr>
              <a:buFont typeface="Monotype Sorts" pitchFamily="2" charset="2"/>
              <a:buNone/>
            </a:pPr>
            <a:r>
              <a:rPr lang="he-IL" sz="3200" b="1" dirty="0"/>
              <a:t>כמות המשקעים עולה</a:t>
            </a:r>
          </a:p>
          <a:p>
            <a:pPr>
              <a:buFont typeface="Monotype Sorts" pitchFamily="2" charset="2"/>
              <a:buNone/>
            </a:pPr>
            <a:endParaRPr lang="he-IL" sz="3200" b="1" dirty="0"/>
          </a:p>
          <a:p>
            <a:pPr>
              <a:buFont typeface="Monotype Sorts" pitchFamily="2" charset="2"/>
              <a:buNone/>
            </a:pPr>
            <a:endParaRPr lang="he-IL" sz="3200" b="1" dirty="0"/>
          </a:p>
          <a:p>
            <a:pPr>
              <a:buFont typeface="Monotype Sorts" pitchFamily="2" charset="2"/>
              <a:buNone/>
            </a:pPr>
            <a:r>
              <a:rPr lang="he-IL" sz="3200" b="1" dirty="0"/>
              <a:t>והטמפרטורה יורדת </a:t>
            </a:r>
          </a:p>
        </p:txBody>
      </p:sp>
      <p:sp>
        <p:nvSpPr>
          <p:cNvPr id="5" name="Up Arrow 4"/>
          <p:cNvSpPr/>
          <p:nvPr/>
        </p:nvSpPr>
        <p:spPr>
          <a:xfrm>
            <a:off x="5681788" y="2594608"/>
            <a:ext cx="484632" cy="97840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Down Arrow 6"/>
          <p:cNvSpPr/>
          <p:nvPr/>
        </p:nvSpPr>
        <p:spPr>
          <a:xfrm>
            <a:off x="5734372" y="4581128"/>
            <a:ext cx="484632" cy="97840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2" descr="http://rishpon.org.il/wp-content/uploads/2012/11/rain_measure_1-300x2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396" y="2204865"/>
            <a:ext cx="1872208" cy="1560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limush.co.il/images/%D7%AA%D7%A8%D7%9E%D7%95%D7%9E%D7%98%D7%A8/children_rooms_2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2445" y="4293096"/>
            <a:ext cx="1656183"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0"/>
            <a:ext cx="8229600" cy="1143000"/>
          </a:xfrm>
        </p:spPr>
        <p:txBody>
          <a:bodyPr>
            <a:normAutofit/>
          </a:bodyPr>
          <a:lstStyle/>
          <a:p>
            <a:r>
              <a:rPr lang="he-IL" b="1" dirty="0">
                <a:cs typeface="+mn-cs"/>
              </a:rPr>
              <a:t>אקלים הרים רמים </a:t>
            </a:r>
            <a:endParaRPr lang="he-IL" dirty="0">
              <a:cs typeface="+mn-cs"/>
            </a:endParaRPr>
          </a:p>
        </p:txBody>
      </p:sp>
      <p:sp>
        <p:nvSpPr>
          <p:cNvPr id="3" name="Content Placeholder 2"/>
          <p:cNvSpPr>
            <a:spLocks noGrp="1"/>
          </p:cNvSpPr>
          <p:nvPr>
            <p:ph idx="1"/>
          </p:nvPr>
        </p:nvSpPr>
        <p:spPr>
          <a:xfrm>
            <a:off x="1979612" y="1124744"/>
            <a:ext cx="8229600" cy="1351052"/>
          </a:xfrm>
        </p:spPr>
        <p:txBody>
          <a:bodyPr>
            <a:normAutofit/>
          </a:bodyPr>
          <a:lstStyle/>
          <a:p>
            <a:r>
              <a:rPr lang="he-IL" dirty="0"/>
              <a:t>אינו קשור לקו רוחב, אלא לגובה. </a:t>
            </a:r>
          </a:p>
          <a:p>
            <a:r>
              <a:rPr lang="he-IL" dirty="0"/>
              <a:t>גובה הרים מעל 3000-3500 מ'.</a:t>
            </a:r>
            <a:endParaRPr lang="en-US" dirty="0"/>
          </a:p>
          <a:p>
            <a:endParaRPr lang="he-IL" dirty="0"/>
          </a:p>
        </p:txBody>
      </p:sp>
      <p:pic>
        <p:nvPicPr>
          <p:cNvPr id="5" name="Picture 2" descr="http://www.ynet.co.il/PicServer2/20122005/720447/atlas4_wa.jpg"/>
          <p:cNvPicPr>
            <a:picLocks noChangeAspect="1" noChangeArrowheads="1"/>
          </p:cNvPicPr>
          <p:nvPr/>
        </p:nvPicPr>
        <p:blipFill>
          <a:blip r:embed="rId2" r:link="rId3"/>
          <a:srcRect/>
          <a:stretch>
            <a:fillRect/>
          </a:stretch>
        </p:blipFill>
        <p:spPr bwMode="auto">
          <a:xfrm>
            <a:off x="1773933" y="3055554"/>
            <a:ext cx="3958215" cy="3097735"/>
          </a:xfrm>
          <a:prstGeom prst="rect">
            <a:avLst/>
          </a:prstGeom>
          <a:ln>
            <a:noFill/>
          </a:ln>
          <a:effectLst>
            <a:softEdge rad="112500"/>
          </a:effectLst>
        </p:spPr>
      </p:pic>
      <p:pic>
        <p:nvPicPr>
          <p:cNvPr id="6" name="Picture 2" descr="http://www.masa.co.il/_content/images/19f65c7bd43eec881ee3fa50c64b9e58_zermatt_brian_opyd.jpg"/>
          <p:cNvPicPr>
            <a:picLocks noChangeAspect="1" noChangeArrowheads="1"/>
          </p:cNvPicPr>
          <p:nvPr/>
        </p:nvPicPr>
        <p:blipFill>
          <a:blip r:embed="rId4" r:link="rId5"/>
          <a:srcRect/>
          <a:stretch>
            <a:fillRect/>
          </a:stretch>
        </p:blipFill>
        <p:spPr bwMode="auto">
          <a:xfrm>
            <a:off x="5806381" y="3055553"/>
            <a:ext cx="4248473" cy="299892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9556"/>
            <a:ext cx="8229600" cy="1654164"/>
          </a:xfrm>
        </p:spPr>
        <p:txBody>
          <a:bodyPr>
            <a:normAutofit fontScale="90000"/>
          </a:bodyPr>
          <a:lstStyle/>
          <a:p>
            <a:pPr lvl="0"/>
            <a:br>
              <a:rPr lang="he-IL" b="1" dirty="0"/>
            </a:br>
            <a:r>
              <a:rPr lang="he-IL" b="1" dirty="0" err="1">
                <a:cs typeface="+mn-cs"/>
              </a:rPr>
              <a:t>פנות</a:t>
            </a:r>
            <a:r>
              <a:rPr lang="he-IL" b="1" dirty="0">
                <a:cs typeface="+mn-cs"/>
              </a:rPr>
              <a:t>  </a:t>
            </a:r>
            <a:br>
              <a:rPr lang="he-IL" b="1" dirty="0">
                <a:cs typeface="+mn-cs"/>
              </a:rPr>
            </a:br>
            <a:endParaRPr lang="he-IL" dirty="0"/>
          </a:p>
        </p:txBody>
      </p:sp>
      <p:sp>
        <p:nvSpPr>
          <p:cNvPr id="6" name="TextBox 5"/>
          <p:cNvSpPr txBox="1"/>
          <p:nvPr/>
        </p:nvSpPr>
        <p:spPr>
          <a:xfrm>
            <a:off x="1485900" y="772577"/>
            <a:ext cx="9450690" cy="1015663"/>
          </a:xfrm>
          <a:prstGeom prst="rect">
            <a:avLst/>
          </a:prstGeom>
          <a:noFill/>
        </p:spPr>
        <p:txBody>
          <a:bodyPr wrap="square" rtlCol="1">
            <a:spAutoFit/>
          </a:bodyPr>
          <a:lstStyle/>
          <a:p>
            <a:r>
              <a:rPr lang="he-IL" sz="2800" b="1" dirty="0"/>
              <a:t>הצד החסוי לרוח ולים,  </a:t>
            </a:r>
            <a:r>
              <a:rPr lang="he-IL" sz="2800" b="1" dirty="0" err="1"/>
              <a:t>מצידו</a:t>
            </a:r>
            <a:r>
              <a:rPr lang="he-IL" sz="2800" b="1" dirty="0"/>
              <a:t> השני של ההר (צל הגשם).</a:t>
            </a:r>
            <a:br>
              <a:rPr lang="he-IL" sz="3200" b="1" dirty="0"/>
            </a:br>
            <a:endParaRPr lang="he-IL" sz="3200" dirty="0"/>
          </a:p>
        </p:txBody>
      </p:sp>
      <p:pic>
        <p:nvPicPr>
          <p:cNvPr id="8" name="תמונה 61" descr="http://davidson.weizmann.ac.il/sites/davidson.lxst.codeoasis.com/files/imce/Rainshadow.jpg"/>
          <p:cNvPicPr/>
          <p:nvPr/>
        </p:nvPicPr>
        <p:blipFill>
          <a:blip r:embed="rId2">
            <a:extLst>
              <a:ext uri="{28A0092B-C50C-407E-A947-70E740481C1C}">
                <a14:useLocalDpi xmlns:a14="http://schemas.microsoft.com/office/drawing/2010/main" val="0"/>
              </a:ext>
            </a:extLst>
          </a:blip>
          <a:srcRect/>
          <a:stretch>
            <a:fillRect/>
          </a:stretch>
        </p:blipFill>
        <p:spPr bwMode="auto">
          <a:xfrm>
            <a:off x="1464096" y="1625478"/>
            <a:ext cx="6048672" cy="4941515"/>
          </a:xfrm>
          <a:prstGeom prst="rect">
            <a:avLst/>
          </a:prstGeom>
          <a:noFill/>
          <a:ln>
            <a:noFill/>
          </a:ln>
        </p:spPr>
      </p:pic>
      <p:sp>
        <p:nvSpPr>
          <p:cNvPr id="9" name="TextBox 8"/>
          <p:cNvSpPr txBox="1"/>
          <p:nvPr/>
        </p:nvSpPr>
        <p:spPr>
          <a:xfrm>
            <a:off x="7894612" y="5411830"/>
            <a:ext cx="3946123" cy="954107"/>
          </a:xfrm>
          <a:prstGeom prst="rect">
            <a:avLst/>
          </a:prstGeom>
          <a:solidFill>
            <a:schemeClr val="bg1">
              <a:lumMod val="95000"/>
            </a:schemeClr>
          </a:solidFill>
          <a:ln w="28575">
            <a:solidFill>
              <a:schemeClr val="bg1">
                <a:lumMod val="65000"/>
              </a:schemeClr>
            </a:solidFill>
            <a:prstDash val="sysDot"/>
          </a:ln>
        </p:spPr>
        <p:txBody>
          <a:bodyPr wrap="square" rtlCol="1">
            <a:spAutoFit/>
          </a:bodyPr>
          <a:lstStyle/>
          <a:p>
            <a:pPr marL="285750" indent="-285750">
              <a:buFont typeface="Arial" panose="020B0604020202020204" pitchFamily="34" charset="0"/>
              <a:buChar char="•"/>
            </a:pPr>
            <a:r>
              <a:rPr lang="he-IL" sz="2800" dirty="0"/>
              <a:t>כמות המשקעים פוחתת</a:t>
            </a:r>
          </a:p>
          <a:p>
            <a:pPr marL="285750" indent="-285750">
              <a:buFont typeface="Arial" panose="020B0604020202020204" pitchFamily="34" charset="0"/>
              <a:buChar char="•"/>
            </a:pPr>
            <a:r>
              <a:rPr lang="he-IL" sz="2800" dirty="0"/>
              <a:t>הטמפרטורה עולה</a:t>
            </a:r>
          </a:p>
        </p:txBody>
      </p:sp>
      <p:cxnSp>
        <p:nvCxnSpPr>
          <p:cNvPr id="7" name="מחבר חץ ישר 6"/>
          <p:cNvCxnSpPr/>
          <p:nvPr/>
        </p:nvCxnSpPr>
        <p:spPr>
          <a:xfrm>
            <a:off x="2998068" y="3573016"/>
            <a:ext cx="72008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50310" y="3292242"/>
            <a:ext cx="2448272" cy="523220"/>
          </a:xfrm>
          <a:prstGeom prst="rect">
            <a:avLst/>
          </a:prstGeom>
          <a:noFill/>
        </p:spPr>
        <p:txBody>
          <a:bodyPr wrap="square" rtlCol="1">
            <a:spAutoFit/>
          </a:bodyPr>
          <a:lstStyle/>
          <a:p>
            <a:r>
              <a:rPr lang="he-IL" sz="2800" b="1" dirty="0"/>
              <a:t>עקרון הגובה</a:t>
            </a:r>
          </a:p>
        </p:txBody>
      </p:sp>
      <p:cxnSp>
        <p:nvCxnSpPr>
          <p:cNvPr id="11" name="מחבר חץ ישר 10"/>
          <p:cNvCxnSpPr/>
          <p:nvPr/>
        </p:nvCxnSpPr>
        <p:spPr>
          <a:xfrm flipH="1">
            <a:off x="7008712" y="3573016"/>
            <a:ext cx="100811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8394372" y="3240764"/>
            <a:ext cx="2448272" cy="523220"/>
          </a:xfrm>
          <a:prstGeom prst="rect">
            <a:avLst/>
          </a:prstGeom>
          <a:noFill/>
        </p:spPr>
        <p:txBody>
          <a:bodyPr wrap="square" rtlCol="1">
            <a:spAutoFit/>
          </a:bodyPr>
          <a:lstStyle/>
          <a:p>
            <a:r>
              <a:rPr lang="he-IL" sz="2800" b="1" dirty="0"/>
              <a:t>עקרון </a:t>
            </a:r>
            <a:r>
              <a:rPr lang="he-IL" sz="2800" b="1" dirty="0" err="1"/>
              <a:t>הפנות</a:t>
            </a:r>
            <a:endParaRPr lang="he-IL" sz="2800" b="1" dirty="0"/>
          </a:p>
        </p:txBody>
      </p:sp>
    </p:spTree>
    <p:extLst>
      <p:ext uri="{BB962C8B-B14F-4D97-AF65-F5344CB8AC3E}">
        <p14:creationId xmlns:p14="http://schemas.microsoft.com/office/powerpoint/2010/main" val="231515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op"/>
          <p:cNvPicPr>
            <a:picLocks noChangeAspect="1" noChangeArrowheads="1"/>
          </p:cNvPicPr>
          <p:nvPr/>
        </p:nvPicPr>
        <p:blipFill rotWithShape="1">
          <a:blip r:embed="rId3"/>
          <a:srcRect t="2764"/>
          <a:stretch/>
        </p:blipFill>
        <p:spPr bwMode="auto">
          <a:xfrm>
            <a:off x="2349996" y="2539475"/>
            <a:ext cx="7198811" cy="4045778"/>
          </a:xfrm>
          <a:prstGeom prst="rect">
            <a:avLst/>
          </a:prstGeom>
          <a:noFill/>
          <a:ln w="9525">
            <a:noFill/>
            <a:miter lim="800000"/>
            <a:headEnd/>
            <a:tailEnd/>
          </a:ln>
        </p:spPr>
      </p:pic>
      <p:sp>
        <p:nvSpPr>
          <p:cNvPr id="4" name="Title 1"/>
          <p:cNvSpPr txBox="1">
            <a:spLocks/>
          </p:cNvSpPr>
          <p:nvPr/>
        </p:nvSpPr>
        <p:spPr>
          <a:xfrm>
            <a:off x="1979612" y="-142485"/>
            <a:ext cx="8229600" cy="1654164"/>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he-IL" b="1" dirty="0"/>
            </a:br>
            <a:r>
              <a:rPr lang="he-IL" b="1" dirty="0">
                <a:cs typeface="+mn-cs"/>
              </a:rPr>
              <a:t>זרמי הים העיקריים בעולם  </a:t>
            </a:r>
            <a:br>
              <a:rPr lang="he-IL" b="1" dirty="0">
                <a:cs typeface="+mn-cs"/>
              </a:rPr>
            </a:br>
            <a:endParaRPr lang="he-IL" dirty="0"/>
          </a:p>
        </p:txBody>
      </p:sp>
      <p:sp>
        <p:nvSpPr>
          <p:cNvPr id="5" name="Content Placeholder 2"/>
          <p:cNvSpPr txBox="1">
            <a:spLocks/>
          </p:cNvSpPr>
          <p:nvPr/>
        </p:nvSpPr>
        <p:spPr>
          <a:xfrm>
            <a:off x="1557908" y="885311"/>
            <a:ext cx="8229600" cy="1252736"/>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sz="3600" b="1" dirty="0">
                <a:solidFill>
                  <a:srgbClr val="0070C0"/>
                </a:solidFill>
              </a:rPr>
              <a:t>זרמי ים קרים -</a:t>
            </a:r>
            <a:r>
              <a:rPr lang="he-IL" sz="3600" dirty="0">
                <a:solidFill>
                  <a:srgbClr val="0070C0"/>
                </a:solidFill>
              </a:rPr>
              <a:t> </a:t>
            </a:r>
            <a:r>
              <a:rPr lang="he-IL" sz="3600" dirty="0"/>
              <a:t>מוצאם בקטבים </a:t>
            </a:r>
          </a:p>
          <a:p>
            <a:r>
              <a:rPr lang="he-IL" sz="3600" b="1" dirty="0">
                <a:solidFill>
                  <a:srgbClr val="FF0000"/>
                </a:solidFill>
              </a:rPr>
              <a:t>זרמי ים חמים -</a:t>
            </a:r>
            <a:r>
              <a:rPr lang="he-IL" sz="3600" dirty="0">
                <a:solidFill>
                  <a:srgbClr val="FF0000"/>
                </a:solidFill>
              </a:rPr>
              <a:t> </a:t>
            </a:r>
            <a:r>
              <a:rPr lang="he-IL" sz="3600" dirty="0"/>
              <a:t>מוצאם מאזור קו המשווה</a:t>
            </a:r>
            <a:endParaRPr lang="en-US" sz="3600" dirty="0"/>
          </a:p>
          <a:p>
            <a:pPr marL="0" indent="0">
              <a:buNone/>
            </a:pPr>
            <a:endParaRPr lang="he-IL" dirty="0"/>
          </a:p>
          <a:p>
            <a:pPr marL="0" indent="0">
              <a:buNone/>
            </a:pPr>
            <a:endParaRPr lang="he-IL" sz="2800" dirty="0"/>
          </a:p>
          <a:p>
            <a:pPr marL="0" indent="0">
              <a:buNone/>
            </a:pPr>
            <a:endParaRPr lang="he-IL" sz="2800" dirty="0"/>
          </a:p>
          <a:p>
            <a:pPr marL="0" indent="0">
              <a:buNone/>
            </a:pPr>
            <a:endParaRPr lang="he-IL"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0196" y="-110306"/>
            <a:ext cx="4485184" cy="1143000"/>
          </a:xfrm>
        </p:spPr>
        <p:txBody>
          <a:bodyPr>
            <a:normAutofit/>
          </a:bodyPr>
          <a:lstStyle/>
          <a:p>
            <a:r>
              <a:rPr lang="he-IL" b="1" dirty="0">
                <a:cs typeface="+mn-cs"/>
              </a:rPr>
              <a:t>השפעת זרמי הים</a:t>
            </a:r>
          </a:p>
        </p:txBody>
      </p:sp>
      <p:sp>
        <p:nvSpPr>
          <p:cNvPr id="3" name="Content Placeholder 2"/>
          <p:cNvSpPr>
            <a:spLocks noGrp="1"/>
          </p:cNvSpPr>
          <p:nvPr>
            <p:ph sz="half" idx="1"/>
          </p:nvPr>
        </p:nvSpPr>
        <p:spPr>
          <a:xfrm>
            <a:off x="1979612" y="1999382"/>
            <a:ext cx="4038600" cy="3805883"/>
          </a:xfrm>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a:noAutofit/>
          </a:bodyPr>
          <a:lstStyle/>
          <a:p>
            <a:pPr>
              <a:buNone/>
            </a:pPr>
            <a:r>
              <a:rPr lang="he-IL" dirty="0">
                <a:solidFill>
                  <a:schemeClr val="accent1"/>
                </a:solidFill>
              </a:rPr>
              <a:t> </a:t>
            </a:r>
          </a:p>
          <a:p>
            <a:r>
              <a:rPr lang="he-IL" dirty="0"/>
              <a:t>מורידים את הטמפרטורה </a:t>
            </a:r>
          </a:p>
          <a:p>
            <a:r>
              <a:rPr lang="he-IL" dirty="0"/>
              <a:t>כמות המשקעים פחותה </a:t>
            </a:r>
          </a:p>
          <a:p>
            <a:r>
              <a:rPr lang="he-IL" dirty="0"/>
              <a:t>היווצרות ערפילים</a:t>
            </a:r>
          </a:p>
          <a:p>
            <a:r>
              <a:rPr lang="he-IL" dirty="0"/>
              <a:t>מזון לדגה </a:t>
            </a:r>
          </a:p>
          <a:p>
            <a:pPr>
              <a:buFont typeface="Wingdings" pitchFamily="2" charset="2"/>
              <a:buChar char="q"/>
            </a:pPr>
            <a:endParaRPr lang="he-IL" dirty="0"/>
          </a:p>
          <a:p>
            <a:pPr>
              <a:buFont typeface="Wingdings" pitchFamily="2" charset="2"/>
              <a:buChar char="q"/>
            </a:pPr>
            <a:endParaRPr lang="he-IL" dirty="0"/>
          </a:p>
          <a:p>
            <a:endParaRPr lang="he-IL" dirty="0"/>
          </a:p>
        </p:txBody>
      </p:sp>
      <p:sp>
        <p:nvSpPr>
          <p:cNvPr id="4" name="Content Placeholder 3"/>
          <p:cNvSpPr>
            <a:spLocks noGrp="1"/>
          </p:cNvSpPr>
          <p:nvPr>
            <p:ph sz="half" idx="2"/>
          </p:nvPr>
        </p:nvSpPr>
        <p:spPr>
          <a:xfrm>
            <a:off x="6247681" y="1999382"/>
            <a:ext cx="3898776" cy="3805883"/>
          </a:xfrm>
          <a:solidFill>
            <a:srgbClr val="C56757"/>
          </a:solidFill>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endParaRPr lang="he-IL" dirty="0"/>
          </a:p>
          <a:p>
            <a:r>
              <a:rPr lang="he-IL" dirty="0"/>
              <a:t>מעלים את הטמפרטורה </a:t>
            </a:r>
          </a:p>
          <a:p>
            <a:r>
              <a:rPr lang="he-IL" dirty="0"/>
              <a:t>כמות המשקעים גדלה </a:t>
            </a:r>
          </a:p>
          <a:p>
            <a:r>
              <a:rPr lang="he-IL" dirty="0"/>
              <a:t>המשקעים יורדים כל השנה </a:t>
            </a:r>
          </a:p>
          <a:p>
            <a:r>
              <a:rPr lang="he-IL" dirty="0"/>
              <a:t>מונעים קפיאת נמלי ים</a:t>
            </a:r>
          </a:p>
          <a:p>
            <a:endParaRPr lang="he-IL" dirty="0"/>
          </a:p>
        </p:txBody>
      </p:sp>
      <p:sp>
        <p:nvSpPr>
          <p:cNvPr id="7" name="מלבן מעוגל 6"/>
          <p:cNvSpPr/>
          <p:nvPr/>
        </p:nvSpPr>
        <p:spPr>
          <a:xfrm>
            <a:off x="1989956"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2133972" y="1484784"/>
            <a:ext cx="3714776" cy="584775"/>
          </a:xfrm>
          <a:prstGeom prst="rect">
            <a:avLst/>
          </a:prstGeom>
          <a:noFill/>
        </p:spPr>
        <p:txBody>
          <a:bodyPr wrap="square" rtlCol="1">
            <a:spAutoFit/>
          </a:bodyPr>
          <a:lstStyle/>
          <a:p>
            <a:pPr algn="ctr"/>
            <a:r>
              <a:rPr lang="he-IL" sz="3200" b="1" dirty="0"/>
              <a:t>זרמי ים קרים</a:t>
            </a:r>
          </a:p>
        </p:txBody>
      </p:sp>
      <p:sp>
        <p:nvSpPr>
          <p:cNvPr id="9" name="מלבן מעוגל 8"/>
          <p:cNvSpPr/>
          <p:nvPr/>
        </p:nvSpPr>
        <p:spPr>
          <a:xfrm>
            <a:off x="6166420"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6310436" y="1476073"/>
            <a:ext cx="3714776" cy="584775"/>
          </a:xfrm>
          <a:prstGeom prst="rect">
            <a:avLst/>
          </a:prstGeom>
          <a:noFill/>
        </p:spPr>
        <p:txBody>
          <a:bodyPr wrap="square" rtlCol="1">
            <a:spAutoFit/>
          </a:bodyPr>
          <a:lstStyle/>
          <a:p>
            <a:pPr algn="ctr"/>
            <a:r>
              <a:rPr lang="he-IL" sz="3200" b="1" dirty="0"/>
              <a:t>זרמי ים חמים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C306-744C-47F0-B061-FF1E5CE348B7}"/>
              </a:ext>
            </a:extLst>
          </p:cNvPr>
          <p:cNvSpPr txBox="1">
            <a:spLocks/>
          </p:cNvSpPr>
          <p:nvPr/>
        </p:nvSpPr>
        <p:spPr>
          <a:xfrm>
            <a:off x="4038792" y="409888"/>
            <a:ext cx="5040561" cy="648072"/>
          </a:xfrm>
          <a:prstGeom prst="rect">
            <a:avLst/>
          </a:prstGeom>
          <a:blipFill>
            <a:blip r:embed="rId2"/>
            <a:tile tx="0" ty="0" sx="100000" sy="100000" flip="none" algn="tl"/>
          </a:blipFill>
        </p:spPr>
        <p:txBody>
          <a:bodyPr vert="horz" lIns="91440" tIns="45720" rIns="91440" bIns="45720" rtlCol="1" anchor="b">
            <a:normAutofit/>
          </a:bodyPr>
          <a:lstStyle>
            <a:lvl1pPr algn="r" defTabSz="914400" rtl="1" eaLnBrk="1" latinLnBrk="0" hangingPunct="1">
              <a:lnSpc>
                <a:spcPct val="90000"/>
              </a:lnSpc>
              <a:spcBef>
                <a:spcPct val="0"/>
              </a:spcBef>
              <a:buNone/>
              <a:defRPr sz="4000" kern="1200" cap="all" baseline="0">
                <a:solidFill>
                  <a:schemeClr val="tx1">
                    <a:lumMod val="50000"/>
                  </a:schemeClr>
                </a:solidFill>
                <a:latin typeface="Tahoma" panose="020B0604030504040204" pitchFamily="34" charset="0"/>
                <a:ea typeface="+mj-ea"/>
                <a:cs typeface="Tahoma" panose="020B0604030504040204" pitchFamily="34" charset="0"/>
                <a:sym typeface="Tahoma" panose="020B0604030504040204" pitchFamily="34" charset="0"/>
              </a:defRPr>
            </a:lvl1pPr>
          </a:lstStyle>
          <a:p>
            <a:r>
              <a:rPr lang="he-IL" b="1" dirty="0" err="1">
                <a:cs typeface="+mn-cs"/>
              </a:rPr>
              <a:t>קלימוגרף</a:t>
            </a:r>
            <a:r>
              <a:rPr lang="he-IL" b="1" dirty="0">
                <a:cs typeface="+mn-cs"/>
              </a:rPr>
              <a:t> מהו? </a:t>
            </a:r>
          </a:p>
        </p:txBody>
      </p:sp>
      <p:sp>
        <p:nvSpPr>
          <p:cNvPr id="3" name="TextBox 2">
            <a:extLst>
              <a:ext uri="{FF2B5EF4-FFF2-40B4-BE49-F238E27FC236}">
                <a16:creationId xmlns:a16="http://schemas.microsoft.com/office/drawing/2014/main" id="{75B7276D-A72F-460B-97BF-8FFFC7FF7226}"/>
              </a:ext>
            </a:extLst>
          </p:cNvPr>
          <p:cNvSpPr txBox="1"/>
          <p:nvPr/>
        </p:nvSpPr>
        <p:spPr>
          <a:xfrm>
            <a:off x="1701924" y="3861048"/>
            <a:ext cx="9714299" cy="1938992"/>
          </a:xfrm>
          <a:prstGeom prst="rect">
            <a:avLst/>
          </a:prstGeom>
          <a:noFill/>
          <a:ln w="76200">
            <a:solidFill>
              <a:schemeClr val="accent1">
                <a:lumMod val="75000"/>
              </a:schemeClr>
            </a:solidFill>
          </a:ln>
        </p:spPr>
        <p:txBody>
          <a:bodyPr wrap="square" rtlCol="1">
            <a:spAutoFit/>
          </a:bodyPr>
          <a:lstStyle/>
          <a:p>
            <a:r>
              <a:rPr lang="he-IL" sz="2400" b="1" dirty="0">
                <a:latin typeface="Tahoma" panose="020B0604030504040204" pitchFamily="34" charset="0"/>
                <a:ea typeface="Tahoma" panose="020B0604030504040204" pitchFamily="34" charset="0"/>
                <a:cs typeface="Tahoma" panose="020B0604030504040204" pitchFamily="34" charset="0"/>
              </a:rPr>
              <a:t>תיאור גרפי המציג את מאפייני האקלים על פני חודשי השנה של מקום מסוים בכדור הארץ. לרוב התיאור הוא על פי משקעים וטמפרטורות.</a:t>
            </a:r>
          </a:p>
          <a:p>
            <a:r>
              <a:rPr lang="he-IL" sz="2400" b="1" dirty="0">
                <a:latin typeface="Tahoma" panose="020B0604030504040204" pitchFamily="34" charset="0"/>
                <a:ea typeface="Tahoma" panose="020B0604030504040204" pitchFamily="34" charset="0"/>
                <a:cs typeface="Tahoma" panose="020B0604030504040204" pitchFamily="34" charset="0"/>
              </a:rPr>
              <a:t>מאפיינים אלה מתוארים ע"י גרף או טבלת נתונים.  </a:t>
            </a:r>
          </a:p>
          <a:p>
            <a:endParaRPr lang="he-IL" sz="2400" dirty="0"/>
          </a:p>
        </p:txBody>
      </p:sp>
      <p:sp>
        <p:nvSpPr>
          <p:cNvPr id="4" name="TextBox 3">
            <a:extLst>
              <a:ext uri="{FF2B5EF4-FFF2-40B4-BE49-F238E27FC236}">
                <a16:creationId xmlns:a16="http://schemas.microsoft.com/office/drawing/2014/main" id="{8819C8A5-9D52-4A89-B7FA-16D40A4AF345}"/>
              </a:ext>
            </a:extLst>
          </p:cNvPr>
          <p:cNvSpPr txBox="1"/>
          <p:nvPr/>
        </p:nvSpPr>
        <p:spPr>
          <a:xfrm>
            <a:off x="6965055" y="2265255"/>
            <a:ext cx="3456384" cy="461665"/>
          </a:xfrm>
          <a:prstGeom prst="rect">
            <a:avLst/>
          </a:prstGeom>
          <a:noFill/>
        </p:spPr>
        <p:txBody>
          <a:bodyPr wrap="square" rtlCol="1">
            <a:spAutoFit/>
          </a:bodyPr>
          <a:lstStyle/>
          <a:p>
            <a:pPr algn="ctr"/>
            <a:r>
              <a:rPr lang="he-IL" sz="2400" b="1" dirty="0" err="1"/>
              <a:t>קלימו</a:t>
            </a:r>
            <a:r>
              <a:rPr lang="he-IL" sz="2400" b="1" dirty="0"/>
              <a:t> = אקלים</a:t>
            </a:r>
          </a:p>
        </p:txBody>
      </p:sp>
      <p:sp>
        <p:nvSpPr>
          <p:cNvPr id="5" name="TextBox 4">
            <a:extLst>
              <a:ext uri="{FF2B5EF4-FFF2-40B4-BE49-F238E27FC236}">
                <a16:creationId xmlns:a16="http://schemas.microsoft.com/office/drawing/2014/main" id="{131BA51A-7EB8-4C32-90BB-172D466CEBC1}"/>
              </a:ext>
            </a:extLst>
          </p:cNvPr>
          <p:cNvSpPr txBox="1"/>
          <p:nvPr/>
        </p:nvSpPr>
        <p:spPr>
          <a:xfrm>
            <a:off x="2952293" y="2265254"/>
            <a:ext cx="3456384" cy="461665"/>
          </a:xfrm>
          <a:prstGeom prst="rect">
            <a:avLst/>
          </a:prstGeom>
          <a:noFill/>
        </p:spPr>
        <p:txBody>
          <a:bodyPr wrap="square" rtlCol="1">
            <a:spAutoFit/>
          </a:bodyPr>
          <a:lstStyle/>
          <a:p>
            <a:pPr algn="ctr"/>
            <a:r>
              <a:rPr lang="he-IL" sz="2400" b="1" dirty="0"/>
              <a:t>גרף = קו בתרשים</a:t>
            </a:r>
          </a:p>
        </p:txBody>
      </p:sp>
      <p:sp>
        <p:nvSpPr>
          <p:cNvPr id="6" name="חץ: למטה 5">
            <a:extLst>
              <a:ext uri="{FF2B5EF4-FFF2-40B4-BE49-F238E27FC236}">
                <a16:creationId xmlns:a16="http://schemas.microsoft.com/office/drawing/2014/main" id="{278AD748-BD62-4536-80BB-67732406070C}"/>
              </a:ext>
            </a:extLst>
          </p:cNvPr>
          <p:cNvSpPr/>
          <p:nvPr/>
        </p:nvSpPr>
        <p:spPr>
          <a:xfrm>
            <a:off x="8450931" y="1412776"/>
            <a:ext cx="484632" cy="756082"/>
          </a:xfrm>
          <a:prstGeom prst="down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חץ: למטה 6">
            <a:extLst>
              <a:ext uri="{FF2B5EF4-FFF2-40B4-BE49-F238E27FC236}">
                <a16:creationId xmlns:a16="http://schemas.microsoft.com/office/drawing/2014/main" id="{B3205824-7628-454F-A6A7-BBABC5D35A34}"/>
              </a:ext>
            </a:extLst>
          </p:cNvPr>
          <p:cNvSpPr/>
          <p:nvPr/>
        </p:nvSpPr>
        <p:spPr>
          <a:xfrm>
            <a:off x="4654252" y="1412776"/>
            <a:ext cx="484632" cy="756082"/>
          </a:xfrm>
          <a:prstGeom prst="down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1354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284" y="268942"/>
            <a:ext cx="2584376" cy="978705"/>
          </a:xfrm>
        </p:spPr>
        <p:txBody>
          <a:bodyPr>
            <a:noAutofit/>
          </a:bodyPr>
          <a:lstStyle/>
          <a:p>
            <a:r>
              <a:rPr lang="he-IL" b="1" dirty="0">
                <a:cs typeface="+mn-cs"/>
              </a:rPr>
              <a:t>קלימוגרף </a:t>
            </a:r>
            <a:br>
              <a:rPr lang="he-IL" b="1" dirty="0">
                <a:cs typeface="+mn-cs"/>
              </a:rPr>
            </a:br>
            <a:endParaRPr lang="he-IL" dirty="0">
              <a:cs typeface="+mn-cs"/>
            </a:endParaRPr>
          </a:p>
        </p:txBody>
      </p:sp>
      <p:sp>
        <p:nvSpPr>
          <p:cNvPr id="5" name="מלבן מעוגל 4"/>
          <p:cNvSpPr/>
          <p:nvPr/>
        </p:nvSpPr>
        <p:spPr>
          <a:xfrm>
            <a:off x="3411860" y="981871"/>
            <a:ext cx="5472608" cy="7200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2" descr="http://web.macam98.ac.il/~zigi/aklim/klimo4.gif"/>
          <p:cNvPicPr>
            <a:picLocks noChangeAspect="1" noChangeArrowheads="1"/>
          </p:cNvPicPr>
          <p:nvPr/>
        </p:nvPicPr>
        <p:blipFill>
          <a:blip r:embed="rId2" r:link="rId3"/>
          <a:srcRect/>
          <a:stretch>
            <a:fillRect/>
          </a:stretch>
        </p:blipFill>
        <p:spPr bwMode="auto">
          <a:xfrm>
            <a:off x="3070076" y="2348880"/>
            <a:ext cx="5814392" cy="4360794"/>
          </a:xfrm>
          <a:prstGeom prst="rect">
            <a:avLst/>
          </a:prstGeom>
          <a:noFill/>
          <a:ln w="9525">
            <a:noFill/>
            <a:miter lim="800000"/>
            <a:headEnd/>
            <a:tailEnd/>
          </a:ln>
        </p:spPr>
      </p:pic>
      <p:sp>
        <p:nvSpPr>
          <p:cNvPr id="14" name="TextBox 13"/>
          <p:cNvSpPr txBox="1"/>
          <p:nvPr/>
        </p:nvSpPr>
        <p:spPr>
          <a:xfrm>
            <a:off x="3411860" y="1045756"/>
            <a:ext cx="5355487" cy="1015663"/>
          </a:xfrm>
          <a:prstGeom prst="rect">
            <a:avLst/>
          </a:prstGeom>
          <a:noFill/>
        </p:spPr>
        <p:txBody>
          <a:bodyPr wrap="square" rtlCol="1">
            <a:spAutoFit/>
          </a:bodyPr>
          <a:lstStyle/>
          <a:p>
            <a:r>
              <a:rPr lang="he-IL" b="1" dirty="0">
                <a:latin typeface="Tahoma" panose="020B0604030504040204" pitchFamily="34" charset="0"/>
                <a:ea typeface="Tahoma" panose="020B0604030504040204" pitchFamily="34" charset="0"/>
                <a:cs typeface="Tahoma" panose="020B0604030504040204" pitchFamily="34" charset="0"/>
              </a:rPr>
              <a:t>תיאור גרפי המציג את מאפייני האקלים על פני חודשי השנה בעזרת משקעים וטמפרטורות.</a:t>
            </a:r>
          </a:p>
          <a:p>
            <a:endParaRPr lang="he-IL" sz="2400" dirty="0"/>
          </a:p>
        </p:txBody>
      </p:sp>
      <p:sp>
        <p:nvSpPr>
          <p:cNvPr id="15" name="הסבר מלבני 14"/>
          <p:cNvSpPr/>
          <p:nvPr/>
        </p:nvSpPr>
        <p:spPr>
          <a:xfrm>
            <a:off x="7380699" y="2420887"/>
            <a:ext cx="2592288" cy="864096"/>
          </a:xfrm>
          <a:prstGeom prst="wedgeRectCallout">
            <a:avLst>
              <a:gd name="adj1" fmla="val -23985"/>
              <a:gd name="adj2" fmla="val 104863"/>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7380699" y="2524759"/>
            <a:ext cx="2520280" cy="1015663"/>
          </a:xfrm>
          <a:prstGeom prst="rect">
            <a:avLst/>
          </a:prstGeom>
          <a:noFill/>
        </p:spPr>
        <p:txBody>
          <a:bodyPr wrap="square" rtlCol="1">
            <a:spAutoFit/>
          </a:bodyPr>
          <a:lstStyle/>
          <a:p>
            <a:r>
              <a:rPr lang="he-IL" b="1" dirty="0">
                <a:latin typeface="Tahoma" panose="020B0604030504040204" pitchFamily="34" charset="0"/>
                <a:ea typeface="Tahoma" panose="020B0604030504040204" pitchFamily="34" charset="0"/>
                <a:cs typeface="Tahoma" panose="020B0604030504040204" pitchFamily="34" charset="0"/>
              </a:rPr>
              <a:t>ציר המתאר את המשקעים בעמודות </a:t>
            </a:r>
          </a:p>
          <a:p>
            <a:endParaRPr lang="he-IL" sz="2400" dirty="0"/>
          </a:p>
        </p:txBody>
      </p:sp>
      <p:sp>
        <p:nvSpPr>
          <p:cNvPr id="17" name="הסבר מלבני 16"/>
          <p:cNvSpPr/>
          <p:nvPr/>
        </p:nvSpPr>
        <p:spPr>
          <a:xfrm>
            <a:off x="1845940" y="2564904"/>
            <a:ext cx="3096344" cy="864096"/>
          </a:xfrm>
          <a:prstGeom prst="wedgeRectCallout">
            <a:avLst>
              <a:gd name="adj1" fmla="val 70979"/>
              <a:gd name="adj2" fmla="val 118351"/>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1629916" y="2682995"/>
            <a:ext cx="3168352" cy="646331"/>
          </a:xfrm>
          <a:prstGeom prst="rect">
            <a:avLst/>
          </a:prstGeom>
          <a:noFill/>
        </p:spPr>
        <p:txBody>
          <a:bodyPr wrap="square" rtlCol="1">
            <a:spAutoFit/>
          </a:bodyPr>
          <a:lstStyle/>
          <a:p>
            <a:r>
              <a:rPr lang="he-IL" b="1" dirty="0">
                <a:latin typeface="Tahoma" panose="020B0604030504040204" pitchFamily="34" charset="0"/>
                <a:ea typeface="Tahoma" panose="020B0604030504040204" pitchFamily="34" charset="0"/>
                <a:cs typeface="Tahoma" panose="020B0604030504040204" pitchFamily="34" charset="0"/>
              </a:rPr>
              <a:t>ציר המתאר את הטמפרטורה בקו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620" y="164716"/>
            <a:ext cx="8229600" cy="822429"/>
          </a:xfrm>
        </p:spPr>
        <p:txBody>
          <a:bodyPr>
            <a:normAutofit/>
          </a:bodyPr>
          <a:lstStyle/>
          <a:p>
            <a:r>
              <a:rPr lang="he-IL" b="1" dirty="0">
                <a:cs typeface="+mn-cs"/>
              </a:rPr>
              <a:t>מה ניתן ללמוד מקלימוגרפים?</a:t>
            </a:r>
            <a:endParaRPr lang="he-IL" dirty="0">
              <a:cs typeface="+mn-cs"/>
            </a:endParaRPr>
          </a:p>
        </p:txBody>
      </p:sp>
      <p:sp>
        <p:nvSpPr>
          <p:cNvPr id="3" name="Content Placeholder 2"/>
          <p:cNvSpPr>
            <a:spLocks noGrp="1"/>
          </p:cNvSpPr>
          <p:nvPr>
            <p:ph idx="1"/>
          </p:nvPr>
        </p:nvSpPr>
        <p:spPr>
          <a:xfrm>
            <a:off x="3070076" y="1196752"/>
            <a:ext cx="8229600" cy="2688761"/>
          </a:xfrm>
        </p:spPr>
        <p:txBody>
          <a:bodyPr>
            <a:normAutofit/>
          </a:bodyPr>
          <a:lstStyle/>
          <a:p>
            <a:pPr>
              <a:spcBef>
                <a:spcPct val="50000"/>
              </a:spcBef>
            </a:pPr>
            <a:r>
              <a:rPr lang="he-IL" sz="2800" dirty="0"/>
              <a:t>קשר בין מיקום האזור לבין תנאי האקלים שבו.</a:t>
            </a:r>
          </a:p>
          <a:p>
            <a:pPr>
              <a:spcBef>
                <a:spcPct val="50000"/>
              </a:spcBef>
            </a:pPr>
            <a:r>
              <a:rPr lang="he-IL" sz="2800" dirty="0"/>
              <a:t>הבנת עונות השנה באזור הנחקר.</a:t>
            </a:r>
          </a:p>
          <a:p>
            <a:pPr>
              <a:spcBef>
                <a:spcPct val="50000"/>
              </a:spcBef>
            </a:pPr>
            <a:r>
              <a:rPr lang="he-IL" sz="2800" dirty="0"/>
              <a:t>השוואה בין אזורי אקלים שונים.</a:t>
            </a:r>
          </a:p>
          <a:p>
            <a:pPr>
              <a:spcBef>
                <a:spcPct val="50000"/>
              </a:spcBef>
            </a:pPr>
            <a:r>
              <a:rPr lang="he-IL" sz="2800" dirty="0"/>
              <a:t>השפעת סוג האקלים על האדם והסובב.</a:t>
            </a:r>
            <a:endParaRPr lang="en-US" sz="2800" dirty="0"/>
          </a:p>
          <a:p>
            <a:pPr marL="0" indent="0">
              <a:buNone/>
            </a:pPr>
            <a:endParaRPr lang="he-IL" dirty="0"/>
          </a:p>
        </p:txBody>
      </p:sp>
      <p:pic>
        <p:nvPicPr>
          <p:cNvPr id="94210" name="Picture 2" descr="http://geocet.cettalk.co.il/files/2013/07/%D7%9E%D7%A9%D7%A7%D7%A2%D7%99%D7%9D-%D7%99%D7%A9%D7%A8%D7%90%D7%9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076" y="3717032"/>
            <a:ext cx="6192688" cy="2976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8543" y="1108273"/>
            <a:ext cx="4413176" cy="3911609"/>
          </a:xfrm>
        </p:spPr>
        <p:txBody>
          <a:bodyPr>
            <a:normAutofit/>
          </a:bodyPr>
          <a:lstStyle/>
          <a:p>
            <a:pPr marL="45720" indent="0">
              <a:buNone/>
            </a:pPr>
            <a:r>
              <a:rPr lang="he-IL" b="1" dirty="0"/>
              <a:t>איך נזכור מה לתאר ולנתח? </a:t>
            </a:r>
          </a:p>
          <a:p>
            <a:pPr marL="0" indent="0">
              <a:buNone/>
            </a:pPr>
            <a:r>
              <a:rPr lang="he-IL" b="1" dirty="0">
                <a:solidFill>
                  <a:srgbClr val="0070C0"/>
                </a:solidFill>
                <a:latin typeface="Guttman Yad-Brush" pitchFamily="2" charset="-79"/>
              </a:rPr>
              <a:t>"חמשת הממים "</a:t>
            </a:r>
            <a:endParaRPr lang="en-US" b="1" dirty="0">
              <a:solidFill>
                <a:srgbClr val="0070C0"/>
              </a:solidFill>
            </a:endParaRPr>
          </a:p>
          <a:p>
            <a:r>
              <a:rPr lang="he-IL" b="1" dirty="0">
                <a:solidFill>
                  <a:srgbClr val="FF0000"/>
                </a:solidFill>
              </a:rPr>
              <a:t>מ</a:t>
            </a:r>
            <a:r>
              <a:rPr lang="he-IL" b="1" dirty="0"/>
              <a:t>שקעים</a:t>
            </a:r>
          </a:p>
          <a:p>
            <a:r>
              <a:rPr lang="he-IL" b="1" dirty="0">
                <a:solidFill>
                  <a:srgbClr val="FF0000"/>
                </a:solidFill>
              </a:rPr>
              <a:t>מ</a:t>
            </a:r>
            <a:r>
              <a:rPr lang="he-IL" b="1" dirty="0"/>
              <a:t>שטר משקעים</a:t>
            </a:r>
          </a:p>
          <a:p>
            <a:r>
              <a:rPr lang="he-IL" b="1" dirty="0">
                <a:solidFill>
                  <a:srgbClr val="FF0000"/>
                </a:solidFill>
              </a:rPr>
              <a:t>מ</a:t>
            </a:r>
            <a:r>
              <a:rPr lang="he-IL" b="1" dirty="0"/>
              <a:t>קסימום (טמפרטורה)</a:t>
            </a:r>
          </a:p>
          <a:p>
            <a:r>
              <a:rPr lang="he-IL" b="1" dirty="0">
                <a:solidFill>
                  <a:srgbClr val="FF0000"/>
                </a:solidFill>
              </a:rPr>
              <a:t>מ</a:t>
            </a:r>
            <a:r>
              <a:rPr lang="he-IL" b="1" dirty="0"/>
              <a:t>ינימום (טמפרטורה)</a:t>
            </a:r>
          </a:p>
          <a:p>
            <a:r>
              <a:rPr lang="he-IL" b="1" dirty="0">
                <a:solidFill>
                  <a:srgbClr val="FF0000"/>
                </a:solidFill>
              </a:rPr>
              <a:t>מ</a:t>
            </a:r>
            <a:r>
              <a:rPr lang="he-IL" b="1" dirty="0"/>
              <a:t>שרע (טמפרטורה)</a:t>
            </a:r>
          </a:p>
          <a:p>
            <a:endParaRPr lang="he-IL" sz="2800" dirty="0"/>
          </a:p>
        </p:txBody>
      </p:sp>
      <p:sp>
        <p:nvSpPr>
          <p:cNvPr id="5" name="Title 1"/>
          <p:cNvSpPr>
            <a:spLocks noGrp="1"/>
          </p:cNvSpPr>
          <p:nvPr>
            <p:ph type="title"/>
          </p:nvPr>
        </p:nvSpPr>
        <p:spPr>
          <a:xfrm>
            <a:off x="4006180" y="195062"/>
            <a:ext cx="4223420" cy="1194537"/>
          </a:xfrm>
        </p:spPr>
        <p:txBody>
          <a:bodyPr>
            <a:noAutofit/>
          </a:bodyPr>
          <a:lstStyle/>
          <a:p>
            <a:r>
              <a:rPr lang="he-IL" b="1" dirty="0">
                <a:cs typeface="+mn-cs"/>
              </a:rPr>
              <a:t>ניתוח </a:t>
            </a:r>
            <a:r>
              <a:rPr lang="he-IL" b="1" dirty="0" err="1">
                <a:cs typeface="+mn-cs"/>
              </a:rPr>
              <a:t>קלימוגרף</a:t>
            </a:r>
            <a:r>
              <a:rPr lang="he-IL" b="1" dirty="0">
                <a:cs typeface="+mn-cs"/>
              </a:rPr>
              <a:t> </a:t>
            </a:r>
            <a:br>
              <a:rPr lang="he-IL" b="1" dirty="0">
                <a:cs typeface="+mn-cs"/>
              </a:rPr>
            </a:br>
            <a:endParaRPr lang="he-IL" dirty="0">
              <a:cs typeface="+mn-cs"/>
            </a:endParaRPr>
          </a:p>
        </p:txBody>
      </p:sp>
      <p:sp>
        <p:nvSpPr>
          <p:cNvPr id="4" name="Content Placeholder 3">
            <a:extLst>
              <a:ext uri="{FF2B5EF4-FFF2-40B4-BE49-F238E27FC236}">
                <a16:creationId xmlns:a16="http://schemas.microsoft.com/office/drawing/2014/main" id="{407722F6-993B-489B-BF17-1170AB9614D8}"/>
              </a:ext>
            </a:extLst>
          </p:cNvPr>
          <p:cNvSpPr txBox="1">
            <a:spLocks/>
          </p:cNvSpPr>
          <p:nvPr/>
        </p:nvSpPr>
        <p:spPr>
          <a:xfrm>
            <a:off x="388563" y="1124744"/>
            <a:ext cx="5410943" cy="2019275"/>
          </a:xfrm>
          <a:prstGeom prst="rect">
            <a:avLst/>
          </a:prstGeom>
          <a:noFill/>
          <a:ln w="6350" cap="flat" cmpd="sng" algn="ctr">
            <a:noFill/>
            <a:prstDash val="solid"/>
            <a:miter lim="800000"/>
          </a:ln>
        </p:spPr>
        <p:style>
          <a:lnRef idx="1">
            <a:schemeClr val="accent5"/>
          </a:lnRef>
          <a:fillRef idx="2">
            <a:schemeClr val="accent5"/>
          </a:fillRef>
          <a:effectRef idx="1">
            <a:schemeClr val="accent5"/>
          </a:effectRef>
          <a:fontRef idx="minor">
            <a:schemeClr val="dk1"/>
          </a:fontRef>
        </p:style>
        <p:txBody>
          <a:bodyPr>
            <a:normAutofit lnSpcReduction="10000"/>
          </a:bodyPr>
          <a:lstStyle>
            <a:lvl1pPr marL="274320" indent="-228600" algn="r" defTabSz="914400" rtl="1" eaLnBrk="1" latinLnBrk="0" hangingPunct="1">
              <a:lnSpc>
                <a:spcPct val="90000"/>
              </a:lnSpc>
              <a:spcBef>
                <a:spcPts val="1800"/>
              </a:spcBef>
              <a:buClr>
                <a:schemeClr val="tx1"/>
              </a:buClr>
              <a:buSzPct val="80000"/>
              <a:buFont typeface="Arial" pitchFamily="34" charset="0"/>
              <a:buChar char="•"/>
              <a:defRPr sz="2400" kern="1200">
                <a:solidFill>
                  <a:schemeClr val="dk1"/>
                </a:solidFill>
                <a:latin typeface="+mn-lt"/>
                <a:ea typeface="+mn-ea"/>
                <a:cs typeface="+mn-cs"/>
                <a:sym typeface="Tahoma" panose="020B0604030504040204" pitchFamily="34" charset="0"/>
              </a:defRPr>
            </a:lvl1pPr>
            <a:lvl2pPr marL="502920" indent="-228600" algn="r" defTabSz="914400" rtl="1" eaLnBrk="1" latinLnBrk="0" hangingPunct="1">
              <a:lnSpc>
                <a:spcPct val="90000"/>
              </a:lnSpc>
              <a:spcBef>
                <a:spcPts val="600"/>
              </a:spcBef>
              <a:buClr>
                <a:schemeClr val="tx1"/>
              </a:buClr>
              <a:buSzPct val="80000"/>
              <a:buFont typeface="Arial" pitchFamily="34" charset="0"/>
              <a:buChar char="•"/>
              <a:defRPr sz="2000" kern="1200">
                <a:solidFill>
                  <a:schemeClr val="dk1"/>
                </a:solidFill>
                <a:latin typeface="+mn-lt"/>
                <a:ea typeface="+mn-ea"/>
                <a:cs typeface="+mn-cs"/>
                <a:sym typeface="Tahoma" panose="020B0604030504040204" pitchFamily="34" charset="0"/>
              </a:defRPr>
            </a:lvl2pPr>
            <a:lvl3pPr marL="731520" indent="-228600" algn="r" defTabSz="914400" rtl="1" eaLnBrk="1" latinLnBrk="0" hangingPunct="1">
              <a:lnSpc>
                <a:spcPct val="90000"/>
              </a:lnSpc>
              <a:spcBef>
                <a:spcPts val="600"/>
              </a:spcBef>
              <a:buClr>
                <a:schemeClr val="tx1"/>
              </a:buClr>
              <a:buSzPct val="80000"/>
              <a:buFont typeface="Arial" pitchFamily="34" charset="0"/>
              <a:buChar char="•"/>
              <a:defRPr sz="1800" kern="1200">
                <a:solidFill>
                  <a:schemeClr val="dk1"/>
                </a:solidFill>
                <a:latin typeface="+mn-lt"/>
                <a:ea typeface="+mn-ea"/>
                <a:cs typeface="+mn-cs"/>
                <a:sym typeface="Tahoma" panose="020B0604030504040204" pitchFamily="34" charset="0"/>
              </a:defRPr>
            </a:lvl3pPr>
            <a:lvl4pPr marL="9601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dk1"/>
                </a:solidFill>
                <a:latin typeface="+mn-lt"/>
                <a:ea typeface="+mn-ea"/>
                <a:cs typeface="+mn-cs"/>
                <a:sym typeface="Tahoma" panose="020B0604030504040204" pitchFamily="34" charset="0"/>
              </a:defRPr>
            </a:lvl4pPr>
            <a:lvl5pPr marL="11887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dk1"/>
                </a:solidFill>
                <a:latin typeface="+mn-lt"/>
                <a:ea typeface="+mn-ea"/>
                <a:cs typeface="+mn-cs"/>
                <a:sym typeface="Tahoma" panose="020B0604030504040204" pitchFamily="34" charset="0"/>
              </a:defRPr>
            </a:lvl5pPr>
            <a:lvl6pPr marL="1417320" indent="-228600" algn="r" defTabSz="914400" rtl="1" eaLnBrk="1" latinLnBrk="0" hangingPunct="1">
              <a:spcBef>
                <a:spcPts val="600"/>
              </a:spcBef>
              <a:buSzPct val="80000"/>
              <a:buFont typeface="Arial" pitchFamily="34" charset="0"/>
              <a:buChar char="•"/>
              <a:defRPr sz="1600" kern="1200">
                <a:solidFill>
                  <a:schemeClr val="dk1"/>
                </a:solidFill>
                <a:latin typeface="+mn-lt"/>
                <a:ea typeface="+mn-ea"/>
                <a:cs typeface="+mn-cs"/>
              </a:defRPr>
            </a:lvl6pPr>
            <a:lvl7pPr marL="1645920" indent="-228600" algn="r" defTabSz="914400" rtl="1" eaLnBrk="1" latinLnBrk="0" hangingPunct="1">
              <a:spcBef>
                <a:spcPts val="600"/>
              </a:spcBef>
              <a:buSzPct val="80000"/>
              <a:buFont typeface="Arial" pitchFamily="34" charset="0"/>
              <a:buChar char="•"/>
              <a:defRPr sz="1600" kern="1200">
                <a:solidFill>
                  <a:schemeClr val="dk1"/>
                </a:solidFill>
                <a:latin typeface="+mn-lt"/>
                <a:ea typeface="+mn-ea"/>
                <a:cs typeface="+mn-cs"/>
              </a:defRPr>
            </a:lvl7pPr>
            <a:lvl8pPr marL="1874520" indent="-228600" algn="r" defTabSz="914400" rtl="1" eaLnBrk="1" latinLnBrk="0" hangingPunct="1">
              <a:spcBef>
                <a:spcPts val="600"/>
              </a:spcBef>
              <a:buSzPct val="80000"/>
              <a:buFont typeface="Arial" pitchFamily="34" charset="0"/>
              <a:buChar char="•"/>
              <a:defRPr sz="1600" kern="1200">
                <a:solidFill>
                  <a:schemeClr val="dk1"/>
                </a:solidFill>
                <a:latin typeface="+mn-lt"/>
                <a:ea typeface="+mn-ea"/>
                <a:cs typeface="+mn-cs"/>
              </a:defRPr>
            </a:lvl8pPr>
            <a:lvl9pPr marL="2103120" indent="-228600" algn="r" defTabSz="914400" rtl="1" eaLnBrk="1" latinLnBrk="0" hangingPunct="1">
              <a:spcBef>
                <a:spcPts val="600"/>
              </a:spcBef>
              <a:buSzPct val="80000"/>
              <a:buFont typeface="Arial" pitchFamily="34" charset="0"/>
              <a:buChar char="•"/>
              <a:defRPr sz="1600" kern="1200" baseline="0">
                <a:solidFill>
                  <a:schemeClr val="dk1"/>
                </a:solidFill>
                <a:latin typeface="+mn-lt"/>
                <a:ea typeface="+mn-ea"/>
                <a:cs typeface="+mn-cs"/>
              </a:defRPr>
            </a:lvl9pPr>
          </a:lstStyle>
          <a:p>
            <a:pPr marL="514350" indent="-514350">
              <a:buFont typeface="Arial" pitchFamily="34" charset="0"/>
              <a:buNone/>
            </a:pPr>
            <a:r>
              <a:rPr lang="he-IL" b="1">
                <a:solidFill>
                  <a:schemeClr val="tx1"/>
                </a:solidFill>
              </a:rPr>
              <a:t>משקעים</a:t>
            </a:r>
          </a:p>
          <a:p>
            <a:r>
              <a:rPr lang="he-IL"/>
              <a:t>מהי כמות המשקעים השנתית?</a:t>
            </a:r>
          </a:p>
          <a:p>
            <a:r>
              <a:rPr lang="he-IL"/>
              <a:t>אילו חודשים הם הגשומים ביותר?</a:t>
            </a:r>
          </a:p>
          <a:p>
            <a:r>
              <a:rPr lang="he-IL"/>
              <a:t>האם ישנם חודשים יבשים, ללא גשם?</a:t>
            </a:r>
          </a:p>
          <a:p>
            <a:endParaRPr lang="he-IL" dirty="0"/>
          </a:p>
        </p:txBody>
      </p:sp>
      <p:sp>
        <p:nvSpPr>
          <p:cNvPr id="6" name="Content Placeholder 3">
            <a:extLst>
              <a:ext uri="{FF2B5EF4-FFF2-40B4-BE49-F238E27FC236}">
                <a16:creationId xmlns:a16="http://schemas.microsoft.com/office/drawing/2014/main" id="{F311CA3F-C076-4B6E-9CDB-9715F295639E}"/>
              </a:ext>
            </a:extLst>
          </p:cNvPr>
          <p:cNvSpPr txBox="1">
            <a:spLocks/>
          </p:cNvSpPr>
          <p:nvPr/>
        </p:nvSpPr>
        <p:spPr>
          <a:xfrm>
            <a:off x="1386330" y="3622035"/>
            <a:ext cx="4413176" cy="2857500"/>
          </a:xfrm>
          <a:prstGeom prst="rect">
            <a:avLst/>
          </a:prstGeom>
          <a:noFill/>
          <a:ln w="6350" cap="flat" cmpd="sng" algn="ctr">
            <a:noFill/>
            <a:prstDash val="solid"/>
            <a:miter lim="800000"/>
          </a:ln>
        </p:spPr>
        <p:style>
          <a:lnRef idx="1">
            <a:schemeClr val="accent5"/>
          </a:lnRef>
          <a:fillRef idx="2">
            <a:schemeClr val="accent5"/>
          </a:fillRef>
          <a:effectRef idx="1">
            <a:schemeClr val="accent5"/>
          </a:effectRef>
          <a:fontRef idx="minor">
            <a:schemeClr val="dk1"/>
          </a:fontRef>
        </p:style>
        <p:txBody>
          <a:bodyPr>
            <a:noAutofit/>
          </a:bodyPr>
          <a:lstStyle>
            <a:lvl1pPr marL="274320" indent="-228600" algn="r" defTabSz="914400" rtl="1" eaLnBrk="1" latinLnBrk="0" hangingPunct="1">
              <a:lnSpc>
                <a:spcPct val="90000"/>
              </a:lnSpc>
              <a:spcBef>
                <a:spcPts val="1800"/>
              </a:spcBef>
              <a:buClr>
                <a:schemeClr val="tx1"/>
              </a:buClr>
              <a:buSzPct val="80000"/>
              <a:buFont typeface="Arial" pitchFamily="34" charset="0"/>
              <a:buChar char="•"/>
              <a:defRPr sz="2400" kern="1200">
                <a:solidFill>
                  <a:schemeClr val="dk1"/>
                </a:solidFill>
                <a:latin typeface="+mn-lt"/>
                <a:ea typeface="+mn-ea"/>
                <a:cs typeface="+mn-cs"/>
                <a:sym typeface="Tahoma" panose="020B0604030504040204" pitchFamily="34" charset="0"/>
              </a:defRPr>
            </a:lvl1pPr>
            <a:lvl2pPr marL="502920" indent="-228600" algn="r" defTabSz="914400" rtl="1" eaLnBrk="1" latinLnBrk="0" hangingPunct="1">
              <a:lnSpc>
                <a:spcPct val="90000"/>
              </a:lnSpc>
              <a:spcBef>
                <a:spcPts val="600"/>
              </a:spcBef>
              <a:buClr>
                <a:schemeClr val="tx1"/>
              </a:buClr>
              <a:buSzPct val="80000"/>
              <a:buFont typeface="Arial" pitchFamily="34" charset="0"/>
              <a:buChar char="•"/>
              <a:defRPr sz="2000" kern="1200">
                <a:solidFill>
                  <a:schemeClr val="dk1"/>
                </a:solidFill>
                <a:latin typeface="+mn-lt"/>
                <a:ea typeface="+mn-ea"/>
                <a:cs typeface="+mn-cs"/>
                <a:sym typeface="Tahoma" panose="020B0604030504040204" pitchFamily="34" charset="0"/>
              </a:defRPr>
            </a:lvl2pPr>
            <a:lvl3pPr marL="731520" indent="-228600" algn="r" defTabSz="914400" rtl="1" eaLnBrk="1" latinLnBrk="0" hangingPunct="1">
              <a:lnSpc>
                <a:spcPct val="90000"/>
              </a:lnSpc>
              <a:spcBef>
                <a:spcPts val="600"/>
              </a:spcBef>
              <a:buClr>
                <a:schemeClr val="tx1"/>
              </a:buClr>
              <a:buSzPct val="80000"/>
              <a:buFont typeface="Arial" pitchFamily="34" charset="0"/>
              <a:buChar char="•"/>
              <a:defRPr sz="1800" kern="1200">
                <a:solidFill>
                  <a:schemeClr val="dk1"/>
                </a:solidFill>
                <a:latin typeface="+mn-lt"/>
                <a:ea typeface="+mn-ea"/>
                <a:cs typeface="+mn-cs"/>
                <a:sym typeface="Tahoma" panose="020B0604030504040204" pitchFamily="34" charset="0"/>
              </a:defRPr>
            </a:lvl3pPr>
            <a:lvl4pPr marL="9601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dk1"/>
                </a:solidFill>
                <a:latin typeface="+mn-lt"/>
                <a:ea typeface="+mn-ea"/>
                <a:cs typeface="+mn-cs"/>
                <a:sym typeface="Tahoma" panose="020B0604030504040204" pitchFamily="34" charset="0"/>
              </a:defRPr>
            </a:lvl4pPr>
            <a:lvl5pPr marL="1188720" indent="-228600" algn="r" defTabSz="914400" rtl="1" eaLnBrk="1" latinLnBrk="0" hangingPunct="1">
              <a:lnSpc>
                <a:spcPct val="90000"/>
              </a:lnSpc>
              <a:spcBef>
                <a:spcPts val="600"/>
              </a:spcBef>
              <a:buClr>
                <a:schemeClr val="tx1"/>
              </a:buClr>
              <a:buSzPct val="80000"/>
              <a:buFont typeface="Arial" pitchFamily="34" charset="0"/>
              <a:buChar char="•"/>
              <a:defRPr sz="1600" kern="1200">
                <a:solidFill>
                  <a:schemeClr val="dk1"/>
                </a:solidFill>
                <a:latin typeface="+mn-lt"/>
                <a:ea typeface="+mn-ea"/>
                <a:cs typeface="+mn-cs"/>
                <a:sym typeface="Tahoma" panose="020B0604030504040204" pitchFamily="34" charset="0"/>
              </a:defRPr>
            </a:lvl5pPr>
            <a:lvl6pPr marL="1417320" indent="-228600" algn="r" defTabSz="914400" rtl="1" eaLnBrk="1" latinLnBrk="0" hangingPunct="1">
              <a:spcBef>
                <a:spcPts val="600"/>
              </a:spcBef>
              <a:buSzPct val="80000"/>
              <a:buFont typeface="Arial" pitchFamily="34" charset="0"/>
              <a:buChar char="•"/>
              <a:defRPr sz="1600" kern="1200">
                <a:solidFill>
                  <a:schemeClr val="dk1"/>
                </a:solidFill>
                <a:latin typeface="+mn-lt"/>
                <a:ea typeface="+mn-ea"/>
                <a:cs typeface="+mn-cs"/>
              </a:defRPr>
            </a:lvl6pPr>
            <a:lvl7pPr marL="1645920" indent="-228600" algn="r" defTabSz="914400" rtl="1" eaLnBrk="1" latinLnBrk="0" hangingPunct="1">
              <a:spcBef>
                <a:spcPts val="600"/>
              </a:spcBef>
              <a:buSzPct val="80000"/>
              <a:buFont typeface="Arial" pitchFamily="34" charset="0"/>
              <a:buChar char="•"/>
              <a:defRPr sz="1600" kern="1200">
                <a:solidFill>
                  <a:schemeClr val="dk1"/>
                </a:solidFill>
                <a:latin typeface="+mn-lt"/>
                <a:ea typeface="+mn-ea"/>
                <a:cs typeface="+mn-cs"/>
              </a:defRPr>
            </a:lvl7pPr>
            <a:lvl8pPr marL="1874520" indent="-228600" algn="r" defTabSz="914400" rtl="1" eaLnBrk="1" latinLnBrk="0" hangingPunct="1">
              <a:spcBef>
                <a:spcPts val="600"/>
              </a:spcBef>
              <a:buSzPct val="80000"/>
              <a:buFont typeface="Arial" pitchFamily="34" charset="0"/>
              <a:buChar char="•"/>
              <a:defRPr sz="1600" kern="1200">
                <a:solidFill>
                  <a:schemeClr val="dk1"/>
                </a:solidFill>
                <a:latin typeface="+mn-lt"/>
                <a:ea typeface="+mn-ea"/>
                <a:cs typeface="+mn-cs"/>
              </a:defRPr>
            </a:lvl8pPr>
            <a:lvl9pPr marL="2103120" indent="-228600" algn="r" defTabSz="914400" rtl="1" eaLnBrk="1" latinLnBrk="0" hangingPunct="1">
              <a:spcBef>
                <a:spcPts val="600"/>
              </a:spcBef>
              <a:buSzPct val="80000"/>
              <a:buFont typeface="Arial" pitchFamily="34" charset="0"/>
              <a:buChar char="•"/>
              <a:defRPr sz="1600" kern="1200" baseline="0">
                <a:solidFill>
                  <a:schemeClr val="dk1"/>
                </a:solidFill>
                <a:latin typeface="+mn-lt"/>
                <a:ea typeface="+mn-ea"/>
                <a:cs typeface="+mn-cs"/>
              </a:defRPr>
            </a:lvl9pPr>
          </a:lstStyle>
          <a:p>
            <a:pPr marL="514350" indent="-514350">
              <a:buFont typeface="Arial" pitchFamily="34" charset="0"/>
              <a:buNone/>
            </a:pPr>
            <a:r>
              <a:rPr lang="he-IL" b="1">
                <a:solidFill>
                  <a:schemeClr val="tx1"/>
                </a:solidFill>
              </a:rPr>
              <a:t>טמפרטורות</a:t>
            </a:r>
          </a:p>
          <a:p>
            <a:r>
              <a:rPr lang="he-IL"/>
              <a:t>מהי טמפרטורת המקסימום? </a:t>
            </a:r>
          </a:p>
          <a:p>
            <a:r>
              <a:rPr lang="he-IL"/>
              <a:t>מהי טמפרטורת המינימום?</a:t>
            </a:r>
          </a:p>
          <a:p>
            <a:r>
              <a:rPr lang="he-IL"/>
              <a:t>מהו משרע הטמפרטורות?</a:t>
            </a:r>
          </a:p>
          <a:p>
            <a:r>
              <a:rPr lang="he-IL"/>
              <a:t>האם הטמפרטורות יורדות מתחת ל-0 מעלות?</a:t>
            </a:r>
          </a:p>
          <a:p>
            <a:pPr marL="0" indent="0">
              <a:buFont typeface="Arial" pitchFamily="34" charset="0"/>
              <a:buNone/>
            </a:pPr>
            <a:endParaRPr lang="he-IL"/>
          </a:p>
          <a:p>
            <a:pPr marL="0" indent="0">
              <a:buFont typeface="Arial" pitchFamily="34" charset="0"/>
              <a:buNone/>
            </a:pPr>
            <a:endParaRPr lang="he-IL"/>
          </a:p>
          <a:p>
            <a:pPr marL="0" indent="0">
              <a:buFont typeface="Arial" pitchFamily="34" charset="0"/>
              <a:buNone/>
            </a:pPr>
            <a:r>
              <a:rPr lang="he-IL" b="1">
                <a:solidFill>
                  <a:schemeClr val="tx1"/>
                </a:solidFill>
              </a:rPr>
              <a:t>זיהוי אקלימי</a:t>
            </a:r>
          </a:p>
          <a:p>
            <a:endParaRPr lang="he-IL" dirty="0"/>
          </a:p>
        </p:txBody>
      </p:sp>
      <p:pic>
        <p:nvPicPr>
          <p:cNvPr id="7" name="Picture 2" descr="http://rishpon.org.il/wp-content/uploads/2012/11/rain_measure_1-300x250.png">
            <a:extLst>
              <a:ext uri="{FF2B5EF4-FFF2-40B4-BE49-F238E27FC236}">
                <a16:creationId xmlns:a16="http://schemas.microsoft.com/office/drawing/2014/main" id="{50DB9D0E-6FE5-46E3-A968-0C4648A83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5467" y="1402710"/>
            <a:ext cx="216024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hydrogrow.co.il/media/shops/795/products/p185293m/imgx/%D7%9E%D7%93%20%D7%98%D7%9E%D7%A4%D7%A8%D7%98%D7%95%D7%A8%D7%94%20%D7%A2%D7%A5.jpg">
            <a:extLst>
              <a:ext uri="{FF2B5EF4-FFF2-40B4-BE49-F238E27FC236}">
                <a16:creationId xmlns:a16="http://schemas.microsoft.com/office/drawing/2014/main" id="{8B14C1CB-C57F-4758-88BE-E650E93BB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651" y="4732536"/>
            <a:ext cx="2561861" cy="19213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229F0BB8-7A8C-42B6-B482-0C2560B5F566}"/>
              </a:ext>
            </a:extLst>
          </p:cNvPr>
          <p:cNvSpPr/>
          <p:nvPr/>
        </p:nvSpPr>
        <p:spPr>
          <a:xfrm>
            <a:off x="9766820" y="5623100"/>
            <a:ext cx="1737976" cy="400110"/>
          </a:xfrm>
          <a:prstGeom prst="rect">
            <a:avLst/>
          </a:prstGeom>
          <a:solidFill>
            <a:srgbClr val="FFC000"/>
          </a:solidFill>
        </p:spPr>
        <p:txBody>
          <a:bodyPr wrap="none">
            <a:spAutoFit/>
          </a:bodyPr>
          <a:lstStyle/>
          <a:p>
            <a:r>
              <a:rPr lang="he-IL" sz="2000" b="1" dirty="0">
                <a:latin typeface="Tahoma" panose="020B0604030504040204" pitchFamily="34" charset="0"/>
                <a:ea typeface="Tahoma" panose="020B0604030504040204" pitchFamily="34" charset="0"/>
                <a:cs typeface="Tahoma" panose="020B0604030504040204" pitchFamily="34" charset="0"/>
              </a:rPr>
              <a:t>זיהוי אקלימי</a:t>
            </a:r>
          </a:p>
        </p:txBody>
      </p:sp>
    </p:spTree>
    <p:extLst>
      <p:ext uri="{BB962C8B-B14F-4D97-AF65-F5344CB8AC3E}">
        <p14:creationId xmlns:p14="http://schemas.microsoft.com/office/powerpoint/2010/main" val="2584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he-IL" b="1" dirty="0">
                <a:cs typeface="+mn-cs"/>
              </a:rPr>
              <a:t>קלימוגרף – ניתוח קלימוגרף</a:t>
            </a:r>
          </a:p>
        </p:txBody>
      </p:sp>
      <p:graphicFrame>
        <p:nvGraphicFramePr>
          <p:cNvPr id="2050" name="Object 2"/>
          <p:cNvGraphicFramePr>
            <a:graphicFrameLocks noGrp="1" noChangeAspect="1"/>
          </p:cNvGraphicFramePr>
          <p:nvPr>
            <p:ph idx="1"/>
          </p:nvPr>
        </p:nvGraphicFramePr>
        <p:xfrm>
          <a:off x="1951008" y="1500174"/>
          <a:ext cx="8358246" cy="4929222"/>
        </p:xfrm>
        <a:graphic>
          <a:graphicData uri="http://schemas.openxmlformats.org/presentationml/2006/ole">
            <mc:AlternateContent xmlns:mc="http://schemas.openxmlformats.org/markup-compatibility/2006">
              <mc:Choice xmlns:v="urn:schemas-microsoft-com:vml" Requires="v">
                <p:oleObj spid="_x0000_s3113" name="תרשים" r:id="rId3" imgW="4333875" imgH="2867025" progId="Excel.Sheet.8">
                  <p:embed/>
                </p:oleObj>
              </mc:Choice>
              <mc:Fallback>
                <p:oleObj name="תרשים" r:id="rId3" imgW="4333875" imgH="2867025" progId="Excel.Sheet.8">
                  <p:embed/>
                  <p:pic>
                    <p:nvPicPr>
                      <p:cNvPr id="205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1008" y="1500174"/>
                        <a:ext cx="8358246" cy="49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2404" y="764704"/>
            <a:ext cx="4228727" cy="761553"/>
          </a:xfrm>
          <a:blipFill>
            <a:blip r:embed="rId2"/>
            <a:tile tx="0" ty="0" sx="100000" sy="100000" flip="none" algn="tl"/>
          </a:blipFill>
        </p:spPr>
        <p:txBody>
          <a:bodyPr/>
          <a:lstStyle/>
          <a:p>
            <a:r>
              <a:rPr lang="he-IL" b="1" dirty="0">
                <a:cs typeface="+mn-cs"/>
              </a:rPr>
              <a:t>מזג אוויר ואקלים</a:t>
            </a:r>
          </a:p>
        </p:txBody>
      </p:sp>
      <p:sp>
        <p:nvSpPr>
          <p:cNvPr id="3" name="Content Placeholder 2"/>
          <p:cNvSpPr>
            <a:spLocks noGrp="1"/>
          </p:cNvSpPr>
          <p:nvPr>
            <p:ph idx="1"/>
          </p:nvPr>
        </p:nvSpPr>
        <p:spPr>
          <a:xfrm>
            <a:off x="621804" y="2454627"/>
            <a:ext cx="11193760" cy="4343400"/>
          </a:xfrm>
        </p:spPr>
        <p:txBody>
          <a:bodyPr>
            <a:normAutofit/>
          </a:bodyPr>
          <a:lstStyle/>
          <a:p>
            <a:pPr marL="45720" indent="0">
              <a:buNone/>
            </a:pPr>
            <a:r>
              <a:rPr lang="he-IL" b="1" dirty="0">
                <a:solidFill>
                  <a:srgbClr val="FF0000"/>
                </a:solidFill>
              </a:rPr>
              <a:t>מה ההבדל בין מזג אוויר לאקלים?</a:t>
            </a:r>
          </a:p>
          <a:p>
            <a:r>
              <a:rPr lang="he-IL" dirty="0">
                <a:solidFill>
                  <a:srgbClr val="0070C0"/>
                </a:solidFill>
              </a:rPr>
              <a:t>"מזג אוויר" </a:t>
            </a:r>
            <a:r>
              <a:rPr lang="he-IL" dirty="0"/>
              <a:t>מתייחס לכלל המשתנים האטמוספריים, המטאורולוגיים השונים (דוגמת טמפרטורה, לחות, רוח, משקעים וכדומה) המתרחשים ומשתנים בטווח זמן קצר יחסית (</a:t>
            </a:r>
            <a:r>
              <a:rPr lang="he-IL" dirty="0">
                <a:solidFill>
                  <a:srgbClr val="0070C0"/>
                </a:solidFill>
              </a:rPr>
              <a:t>שעות, ימים או מספר שבועות</a:t>
            </a:r>
            <a:r>
              <a:rPr lang="he-IL" dirty="0"/>
              <a:t>).  </a:t>
            </a:r>
          </a:p>
          <a:p>
            <a:r>
              <a:rPr lang="he-IL" dirty="0"/>
              <a:t>המושג </a:t>
            </a:r>
            <a:r>
              <a:rPr lang="he-IL" dirty="0">
                <a:solidFill>
                  <a:srgbClr val="0070C0"/>
                </a:solidFill>
              </a:rPr>
              <a:t>"אקלים" </a:t>
            </a:r>
            <a:r>
              <a:rPr lang="he-IL" dirty="0"/>
              <a:t>מתייחס למכלול התנאים האטמוספריים מטאורולוגיים המאפיינים אזור מסוים </a:t>
            </a:r>
            <a:r>
              <a:rPr lang="he-IL" dirty="0">
                <a:solidFill>
                  <a:srgbClr val="0070C0"/>
                </a:solidFill>
              </a:rPr>
              <a:t>לאורך זמן רב</a:t>
            </a:r>
            <a:r>
              <a:rPr lang="he-IL" dirty="0"/>
              <a:t>.  </a:t>
            </a:r>
            <a:br>
              <a:rPr lang="he-IL" dirty="0"/>
            </a:br>
            <a:r>
              <a:rPr lang="he-IL" b="1" dirty="0">
                <a:solidFill>
                  <a:srgbClr val="0070C0"/>
                </a:solidFill>
              </a:rPr>
              <a:t>תחזית מזג האוויר</a:t>
            </a:r>
            <a:r>
              <a:rPr lang="he-IL" dirty="0"/>
              <a:t>. מזג האוויר משתנה מיום ליום ומשעה לשעה וחיזויו מאפשר לתכנן פעולות והתנהגות במגוון תחומים.</a:t>
            </a:r>
            <a:r>
              <a:rPr lang="he-IL" b="1" dirty="0"/>
              <a:t> </a:t>
            </a:r>
            <a:endParaRPr lang="en-US" dirty="0"/>
          </a:p>
          <a:p>
            <a:endParaRPr lang="he-IL" dirty="0"/>
          </a:p>
          <a:p>
            <a:endParaRPr lang="he-IL" dirty="0"/>
          </a:p>
        </p:txBody>
      </p:sp>
      <p:pic>
        <p:nvPicPr>
          <p:cNvPr id="4" name="Picture 2" descr="https://encrypted-tbn1.gstatic.com/images?q=tbn:ANd9GcTbBMTt0f1OsUqm3zTjtC9oVRZ8axX1vZl97hJ97bPZfOiGkW0ZBGAqsMg">
            <a:extLst>
              <a:ext uri="{FF2B5EF4-FFF2-40B4-BE49-F238E27FC236}">
                <a16:creationId xmlns:a16="http://schemas.microsoft.com/office/drawing/2014/main" id="{FC81EA6C-64C1-4A9F-8B56-647DF859C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43" y="271028"/>
            <a:ext cx="5023704" cy="1941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a:bodyPr>
          <a:lstStyle/>
          <a:p>
            <a:r>
              <a:rPr lang="he-IL" b="1" dirty="0">
                <a:cs typeface="+mn-cs"/>
              </a:rPr>
              <a:t>ניתוח קלימוגרף – ריאד ערב הסעודית</a:t>
            </a:r>
          </a:p>
        </p:txBody>
      </p:sp>
      <p:sp>
        <p:nvSpPr>
          <p:cNvPr id="3" name="Content Placeholder 2"/>
          <p:cNvSpPr>
            <a:spLocks noGrp="1"/>
          </p:cNvSpPr>
          <p:nvPr>
            <p:ph idx="1"/>
          </p:nvPr>
        </p:nvSpPr>
        <p:spPr/>
        <p:txBody>
          <a:bodyPr>
            <a:normAutofit fontScale="70000" lnSpcReduction="20000"/>
          </a:bodyPr>
          <a:lstStyle/>
          <a:p>
            <a:r>
              <a:rPr lang="he-IL" b="1" u="sng" dirty="0">
                <a:solidFill>
                  <a:srgbClr val="FF0000"/>
                </a:solidFill>
              </a:rPr>
              <a:t>משקעים</a:t>
            </a:r>
          </a:p>
          <a:p>
            <a:r>
              <a:rPr lang="he-IL" dirty="0"/>
              <a:t>כמות המשקעים השנתית- במידה ואינה רשומה יש לחבר את כמות המשקעים היורדת בכל חודש</a:t>
            </a:r>
          </a:p>
          <a:p>
            <a:r>
              <a:rPr lang="he-IL" dirty="0"/>
              <a:t>על פי החישוב יורדים בסביבות 110 מ"מ גשם בשנה</a:t>
            </a:r>
          </a:p>
          <a:p>
            <a:r>
              <a:rPr lang="he-IL" dirty="0"/>
              <a:t>המשקעים אינם יורדים בכל חודשי השנה, ישנם חודשים גשומים וישנם יבשים.בין יוני לאוקטובר יבש</a:t>
            </a:r>
          </a:p>
          <a:p>
            <a:r>
              <a:rPr lang="he-IL" b="1" u="sng" dirty="0">
                <a:solidFill>
                  <a:srgbClr val="FF0000"/>
                </a:solidFill>
              </a:rPr>
              <a:t>טמפרטורה</a:t>
            </a:r>
          </a:p>
          <a:p>
            <a:r>
              <a:rPr lang="he-IL" dirty="0"/>
              <a:t>טמפרטורת המכסימום היא בחודש יולי כ-36 מעלות</a:t>
            </a:r>
          </a:p>
          <a:p>
            <a:r>
              <a:rPr lang="he-IL" dirty="0"/>
              <a:t>טמפרטורת המינימום היא בחודש  ינואר כ-12 מעלות</a:t>
            </a:r>
          </a:p>
          <a:p>
            <a:r>
              <a:rPr lang="he-IL" dirty="0"/>
              <a:t>המשרע הוא: הפרש טמפרטורת המכסימום- המינימום.</a:t>
            </a:r>
          </a:p>
          <a:p>
            <a:r>
              <a:rPr lang="he-IL" dirty="0"/>
              <a:t> 36-12= 24 מעלות</a:t>
            </a:r>
          </a:p>
          <a:p>
            <a:r>
              <a:rPr lang="he-IL" b="1" u="sng" dirty="0">
                <a:solidFill>
                  <a:srgbClr val="FF0000"/>
                </a:solidFill>
              </a:rPr>
              <a:t>אזור אקלים: מדברי</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E83BB3EC-3963-43A6-9BFD-8F52FDA9B76B}"/>
              </a:ext>
            </a:extLst>
          </p:cNvPr>
          <p:cNvPicPr>
            <a:picLocks noChangeAspect="1"/>
          </p:cNvPicPr>
          <p:nvPr/>
        </p:nvPicPr>
        <p:blipFill>
          <a:blip r:embed="rId2"/>
          <a:stretch>
            <a:fillRect/>
          </a:stretch>
        </p:blipFill>
        <p:spPr>
          <a:xfrm>
            <a:off x="2061964" y="581666"/>
            <a:ext cx="7765454" cy="5694667"/>
          </a:xfrm>
          <a:prstGeom prst="rect">
            <a:avLst/>
          </a:prstGeom>
        </p:spPr>
      </p:pic>
    </p:spTree>
    <p:extLst>
      <p:ext uri="{BB962C8B-B14F-4D97-AF65-F5344CB8AC3E}">
        <p14:creationId xmlns:p14="http://schemas.microsoft.com/office/powerpoint/2010/main" val="417167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300" y="274638"/>
            <a:ext cx="5122912" cy="994122"/>
          </a:xfrm>
          <a:blipFill>
            <a:blip r:embed="rId2"/>
            <a:tile tx="0" ty="0" sx="100000" sy="100000" flip="none" algn="tl"/>
          </a:blipFill>
        </p:spPr>
        <p:txBody>
          <a:bodyPr/>
          <a:lstStyle/>
          <a:p>
            <a:pPr algn="r"/>
            <a:r>
              <a:rPr lang="he-IL" b="1" dirty="0">
                <a:cs typeface="+mn-cs"/>
              </a:rPr>
              <a:t>מזג אוויר ואקלים </a:t>
            </a:r>
          </a:p>
        </p:txBody>
      </p:sp>
      <p:sp>
        <p:nvSpPr>
          <p:cNvPr id="3" name="Content Placeholder 2"/>
          <p:cNvSpPr>
            <a:spLocks noGrp="1"/>
          </p:cNvSpPr>
          <p:nvPr>
            <p:ph idx="1"/>
          </p:nvPr>
        </p:nvSpPr>
        <p:spPr>
          <a:xfrm>
            <a:off x="1970198" y="1988840"/>
            <a:ext cx="9753600" cy="4343400"/>
          </a:xfrm>
        </p:spPr>
        <p:txBody>
          <a:bodyPr>
            <a:normAutofit fontScale="70000" lnSpcReduction="20000"/>
          </a:bodyPr>
          <a:lstStyle/>
          <a:p>
            <a:endParaRPr lang="he-IL" dirty="0"/>
          </a:p>
          <a:p>
            <a:endParaRPr lang="he-IL" dirty="0"/>
          </a:p>
          <a:p>
            <a:r>
              <a:rPr lang="he-IL" b="1" dirty="0"/>
              <a:t>לפניכם מספר משפטים. כל אחד מהם מתאר מזג אוויר או אקלים. </a:t>
            </a:r>
          </a:p>
          <a:p>
            <a:r>
              <a:rPr lang="he-IL" b="1" dirty="0"/>
              <a:t>קבעו לגבי כל משפט מה הוא מתאר, ונמקו.</a:t>
            </a:r>
            <a:endParaRPr lang="en-US" b="1" dirty="0"/>
          </a:p>
          <a:p>
            <a:pPr>
              <a:buNone/>
            </a:pPr>
            <a:r>
              <a:rPr lang="he-IL" dirty="0"/>
              <a:t> </a:t>
            </a:r>
            <a:endParaRPr lang="en-US" dirty="0"/>
          </a:p>
          <a:p>
            <a:pPr marL="514350" indent="-514350">
              <a:buFont typeface="+mj-lt"/>
              <a:buAutoNum type="arabicPeriod"/>
            </a:pPr>
            <a:r>
              <a:rPr lang="he-IL" dirty="0"/>
              <a:t>אתמול ירדו 20 מ"מ גשם בקריית גת.</a:t>
            </a:r>
            <a:endParaRPr lang="en-US" dirty="0"/>
          </a:p>
          <a:p>
            <a:pPr marL="514350" indent="-514350">
              <a:buFont typeface="+mj-lt"/>
              <a:buAutoNum type="arabicPeriod"/>
            </a:pPr>
            <a:r>
              <a:rPr lang="he-IL" dirty="0"/>
              <a:t>כמות המשקעים השנתית היורדת במישור החוף היא כ- 500 מ"מ גשם בשנה.</a:t>
            </a:r>
            <a:endParaRPr lang="en-US" dirty="0"/>
          </a:p>
          <a:p>
            <a:pPr marL="514350" indent="-514350">
              <a:buFont typeface="+mj-lt"/>
              <a:buAutoNum type="arabicPeriod"/>
            </a:pPr>
            <a:r>
              <a:rPr lang="he-IL" dirty="0"/>
              <a:t>בתל אביב יהיה מחר חם מאוד ולח מאוד.</a:t>
            </a:r>
            <a:endParaRPr lang="en-US" dirty="0"/>
          </a:p>
          <a:p>
            <a:pPr marL="514350" indent="-514350">
              <a:buFont typeface="+mj-lt"/>
              <a:buAutoNum type="arabicPeriod"/>
            </a:pPr>
            <a:r>
              <a:rPr lang="he-IL" dirty="0"/>
              <a:t>הטמפרטורות האופייניות להרי הגליל העליון נמוכות בחורף בהרבה ממישור החוף.</a:t>
            </a:r>
            <a:endParaRPr lang="en-US" dirty="0"/>
          </a:p>
          <a:p>
            <a:pPr marL="514350" indent="-514350">
              <a:buFont typeface="+mj-lt"/>
              <a:buAutoNum type="arabicPeriod"/>
            </a:pPr>
            <a:r>
              <a:rPr lang="he-IL" dirty="0"/>
              <a:t>אתם מתארים לחבר שאמור להגיע לביקור בישראל בעונת החורף אילו בגדים להביא </a:t>
            </a:r>
            <a:r>
              <a:rPr lang="he-IL" dirty="0" err="1"/>
              <a:t>עימו</a:t>
            </a:r>
            <a:r>
              <a:rPr lang="he-IL" dirty="0"/>
              <a:t>.</a:t>
            </a:r>
          </a:p>
        </p:txBody>
      </p:sp>
      <p:pic>
        <p:nvPicPr>
          <p:cNvPr id="4" name="תמונה 3"/>
          <p:cNvPicPr>
            <a:picLocks noChangeAspect="1"/>
          </p:cNvPicPr>
          <p:nvPr/>
        </p:nvPicPr>
        <p:blipFill>
          <a:blip r:embed="rId3"/>
          <a:srcRect/>
          <a:stretch>
            <a:fillRect/>
          </a:stretch>
        </p:blipFill>
        <p:spPr bwMode="auto">
          <a:xfrm>
            <a:off x="261764" y="210670"/>
            <a:ext cx="3888432" cy="2920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a:extLst>
              <a:ext uri="{FF2B5EF4-FFF2-40B4-BE49-F238E27FC236}">
                <a16:creationId xmlns:a16="http://schemas.microsoft.com/office/drawing/2014/main" id="{E211B5DC-AAF5-43E2-AE66-77983189B873}"/>
              </a:ext>
            </a:extLst>
          </p:cNvPr>
          <p:cNvGraphicFramePr>
            <a:graphicFrameLocks noGrp="1"/>
          </p:cNvGraphicFramePr>
          <p:nvPr>
            <p:extLst>
              <p:ext uri="{D42A27DB-BD31-4B8C-83A1-F6EECF244321}">
                <p14:modId xmlns:p14="http://schemas.microsoft.com/office/powerpoint/2010/main" val="3933481118"/>
              </p:ext>
            </p:extLst>
          </p:nvPr>
        </p:nvGraphicFramePr>
        <p:xfrm>
          <a:off x="1575272" y="280077"/>
          <a:ext cx="9352358" cy="6020958"/>
        </p:xfrm>
        <a:graphic>
          <a:graphicData uri="http://schemas.openxmlformats.org/drawingml/2006/table">
            <a:tbl>
              <a:tblPr rtl="1"/>
              <a:tblGrid>
                <a:gridCol w="7171077">
                  <a:extLst>
                    <a:ext uri="{9D8B030D-6E8A-4147-A177-3AD203B41FA5}">
                      <a16:colId xmlns:a16="http://schemas.microsoft.com/office/drawing/2014/main" val="20000"/>
                    </a:ext>
                  </a:extLst>
                </a:gridCol>
                <a:gridCol w="2181281">
                  <a:extLst>
                    <a:ext uri="{9D8B030D-6E8A-4147-A177-3AD203B41FA5}">
                      <a16:colId xmlns:a16="http://schemas.microsoft.com/office/drawing/2014/main" val="20001"/>
                    </a:ext>
                  </a:extLst>
                </a:gridCol>
              </a:tblGrid>
              <a:tr h="57511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המשפטים</a:t>
                      </a:r>
                      <a:endParaRPr kumimoji="0" 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9E4FF"/>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מזג אוויר</a:t>
                      </a:r>
                      <a:r>
                        <a:rPr kumimoji="0" lang="he-IL"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 </a:t>
                      </a:r>
                      <a:endParaRPr kumimoji="0" 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או </a:t>
                      </a:r>
                      <a:r>
                        <a:rPr kumimoji="0" lang="he-IL" sz="20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אקלים</a:t>
                      </a:r>
                      <a:r>
                        <a:rPr kumimoji="0" lang="he-IL"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a:t>
                      </a:r>
                      <a:endParaRPr kumimoji="0" 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E2FF"/>
                    </a:solidFill>
                  </a:tcPr>
                </a:tc>
                <a:extLst>
                  <a:ext uri="{0D108BD9-81ED-4DB2-BD59-A6C34878D82A}">
                    <a16:rowId xmlns:a16="http://schemas.microsoft.com/office/drawing/2014/main" val="10000"/>
                  </a:ext>
                </a:extLst>
              </a:tr>
              <a:tr h="776402">
                <a:tc>
                  <a:txBody>
                    <a:bodyPr/>
                    <a:lstStyle/>
                    <a:p>
                      <a:pPr marL="0" marR="0" lvl="0" indent="0" algn="r" defTabSz="914400" rtl="1" eaLnBrk="1" fontAlgn="base" latinLnBrk="0" hangingPunct="1">
                        <a:lnSpc>
                          <a:spcPct val="150000"/>
                        </a:lnSpc>
                        <a:spcBef>
                          <a:spcPct val="0"/>
                        </a:spcBef>
                        <a:spcAft>
                          <a:spcPts val="1000"/>
                        </a:spcAft>
                        <a:buClrTx/>
                        <a:buSzTx/>
                        <a:buFont typeface="Times New Roman" pitchFamily="18" charset="0"/>
                        <a:buNone/>
                        <a:tabLst>
                          <a:tab pos="290513" algn="l"/>
                          <a:tab pos="509588" algn="l"/>
                        </a:tabLst>
                      </a:pP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במישור החוף יורדים, בדרך כלל, כ-500 מילימטרים גשם בשנה. </a:t>
                      </a:r>
                      <a:endPar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0" eaLnBrk="1" fontAlgn="base" latinLnBrk="0" hangingPunct="1">
                        <a:lnSpc>
                          <a:spcPct val="150000"/>
                        </a:lnSpc>
                        <a:spcBef>
                          <a:spcPct val="0"/>
                        </a:spcBef>
                        <a:spcAft>
                          <a:spcPct val="0"/>
                        </a:spcAft>
                        <a:buClrTx/>
                        <a:buSzTx/>
                        <a:buFontTx/>
                        <a:buNone/>
                        <a:tabLst/>
                      </a:pPr>
                      <a:endParaRPr kumimoji="0" lang="he-IL" sz="1000" b="0" i="0" u="none" strike="noStrike" cap="none" normalizeH="0" baseline="0">
                        <a:ln>
                          <a:noFill/>
                        </a:ln>
                        <a:solidFill>
                          <a:schemeClr val="tx1"/>
                        </a:solidFill>
                        <a:effectLst/>
                        <a:latin typeface="Arial" pitchFamily="34" charset="0"/>
                        <a:ea typeface="Times New Roman" pitchFamily="18" charset="0"/>
                        <a:cs typeface="Levenim MT" pitchFamily="2" charset="-79"/>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7969">
                <a:tc>
                  <a:txBody>
                    <a:bodyPr/>
                    <a:lstStyle/>
                    <a:p>
                      <a:pPr marL="0" marR="0" lvl="0" indent="0" algn="r" defTabSz="914400" rtl="1" eaLnBrk="1" fontAlgn="base" latinLnBrk="0" hangingPunct="1">
                        <a:lnSpc>
                          <a:spcPct val="150000"/>
                        </a:lnSpc>
                        <a:spcBef>
                          <a:spcPct val="0"/>
                        </a:spcBef>
                        <a:spcAft>
                          <a:spcPts val="1000"/>
                        </a:spcAft>
                        <a:buClrTx/>
                        <a:buSzTx/>
                        <a:buFont typeface="Times New Roman" pitchFamily="18" charset="0"/>
                        <a:buNone/>
                        <a:tabLst>
                          <a:tab pos="290513" algn="l"/>
                          <a:tab pos="509588" algn="l"/>
                        </a:tabLst>
                      </a:pP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אתמול ירדו 20 מילימטרים גשם בקריית שמונה. </a:t>
                      </a:r>
                      <a:endPar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50000"/>
                        </a:lnSpc>
                        <a:spcBef>
                          <a:spcPct val="0"/>
                        </a:spcBef>
                        <a:spcAft>
                          <a:spcPct val="0"/>
                        </a:spcAft>
                        <a:buClrTx/>
                        <a:buSzTx/>
                        <a:buFontTx/>
                        <a:buNone/>
                        <a:tabLst/>
                      </a:pPr>
                      <a:endParaRPr kumimoji="0" lang="he-IL" sz="1100" b="0" i="0" u="none" strike="noStrike" cap="none" normalizeH="0" baseline="0">
                        <a:ln>
                          <a:noFill/>
                        </a:ln>
                        <a:solidFill>
                          <a:schemeClr val="tx1"/>
                        </a:solidFill>
                        <a:effectLst/>
                        <a:latin typeface="Times New Roman" pitchFamily="18" charset="0"/>
                        <a:cs typeface="Times New Roman" pitchFamily="18"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7969">
                <a:tc>
                  <a:txBody>
                    <a:bodyPr/>
                    <a:lstStyle/>
                    <a:p>
                      <a:pPr marL="0" marR="0" lvl="0" indent="0" algn="r" defTabSz="914400" rtl="1" eaLnBrk="1" fontAlgn="base" latinLnBrk="0" hangingPunct="1">
                        <a:lnSpc>
                          <a:spcPct val="150000"/>
                        </a:lnSpc>
                        <a:spcBef>
                          <a:spcPct val="0"/>
                        </a:spcBef>
                        <a:spcAft>
                          <a:spcPts val="1000"/>
                        </a:spcAft>
                        <a:buClrTx/>
                        <a:buSzTx/>
                        <a:buFont typeface="Times New Roman" pitchFamily="18" charset="0"/>
                        <a:buNone/>
                        <a:tabLst>
                          <a:tab pos="290513" algn="l"/>
                          <a:tab pos="509588" algn="l"/>
                        </a:tabLst>
                      </a:pP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מחר תחול ירידה ניכרת בטמפרטורות, והלחות תעלה. </a:t>
                      </a:r>
                      <a:endPar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50000"/>
                        </a:lnSpc>
                        <a:spcBef>
                          <a:spcPct val="0"/>
                        </a:spcBef>
                        <a:spcAft>
                          <a:spcPct val="0"/>
                        </a:spcAft>
                        <a:buClrTx/>
                        <a:buSzTx/>
                        <a:buFontTx/>
                        <a:buNone/>
                        <a:tabLst/>
                      </a:pPr>
                      <a:endParaRPr kumimoji="0" lang="he-IL" sz="1100" b="0" i="0" u="none" strike="noStrike" cap="none" normalizeH="0" baseline="0" dirty="0">
                        <a:ln>
                          <a:noFill/>
                        </a:ln>
                        <a:solidFill>
                          <a:schemeClr val="tx1"/>
                        </a:solidFill>
                        <a:effectLst/>
                        <a:latin typeface="Times New Roman" pitchFamily="18" charset="0"/>
                        <a:cs typeface="Times New Roman" pitchFamily="18"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6402">
                <a:tc>
                  <a:txBody>
                    <a:bodyPr/>
                    <a:lstStyle/>
                    <a:p>
                      <a:pPr marL="0" marR="0" lvl="0" indent="0" algn="r" defTabSz="914400" rtl="1" eaLnBrk="1" fontAlgn="base" latinLnBrk="0" hangingPunct="1">
                        <a:lnSpc>
                          <a:spcPct val="150000"/>
                        </a:lnSpc>
                        <a:spcBef>
                          <a:spcPct val="0"/>
                        </a:spcBef>
                        <a:spcAft>
                          <a:spcPts val="1000"/>
                        </a:spcAft>
                        <a:buClrTx/>
                        <a:buSzTx/>
                        <a:buFont typeface="Times New Roman" pitchFamily="18" charset="0"/>
                        <a:buNone/>
                        <a:tabLst>
                          <a:tab pos="290513" algn="l"/>
                          <a:tab pos="509588" algn="l"/>
                        </a:tabLst>
                      </a:pP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בדרך כלל הטמפרטורות בהרי הגליל נמוכות יותר מאשר בעמקים. </a:t>
                      </a:r>
                      <a:endPar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1" eaLnBrk="1" fontAlgn="base" latinLnBrk="0" hangingPunct="1">
                        <a:lnSpc>
                          <a:spcPct val="150000"/>
                        </a:lnSpc>
                        <a:spcBef>
                          <a:spcPct val="0"/>
                        </a:spcBef>
                        <a:spcAft>
                          <a:spcPct val="0"/>
                        </a:spcAft>
                        <a:buClrTx/>
                        <a:buSzTx/>
                        <a:buFontTx/>
                        <a:buNone/>
                        <a:tabLst/>
                      </a:pPr>
                      <a:endParaRPr kumimoji="0" lang="he-IL" sz="1100" b="0" i="0" u="none" strike="noStrike" cap="none" normalizeH="0" baseline="0">
                        <a:ln>
                          <a:noFill/>
                        </a:ln>
                        <a:solidFill>
                          <a:schemeClr val="tx1"/>
                        </a:solidFill>
                        <a:effectLst/>
                        <a:latin typeface="Times New Roman" pitchFamily="18" charset="0"/>
                        <a:cs typeface="Times New Roman" pitchFamily="18"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1978">
                <a:tc>
                  <a:txBody>
                    <a:bodyPr/>
                    <a:lstStyle/>
                    <a:p>
                      <a:pPr marL="0" marR="0" lvl="0" indent="0" algn="r" defTabSz="914400" rtl="1" eaLnBrk="1" fontAlgn="base" latinLnBrk="0" hangingPunct="1">
                        <a:lnSpc>
                          <a:spcPct val="150000"/>
                        </a:lnSpc>
                        <a:spcBef>
                          <a:spcPct val="0"/>
                        </a:spcBef>
                        <a:spcAft>
                          <a:spcPts val="1000"/>
                        </a:spcAft>
                        <a:buClrTx/>
                        <a:buSzTx/>
                        <a:buFont typeface="Times New Roman" pitchFamily="18" charset="0"/>
                        <a:buNone/>
                        <a:tabLst>
                          <a:tab pos="290513" algn="l"/>
                          <a:tab pos="509588" algn="l"/>
                        </a:tabLst>
                      </a:pP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מחר יעלו הטמפרטורות, וייעשה מעונן חלקית. </a:t>
                      </a:r>
                      <a:endPar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0" eaLnBrk="1" fontAlgn="base" latinLnBrk="0" hangingPunct="1">
                        <a:lnSpc>
                          <a:spcPct val="150000"/>
                        </a:lnSpc>
                        <a:spcBef>
                          <a:spcPct val="0"/>
                        </a:spcBef>
                        <a:spcAft>
                          <a:spcPct val="0"/>
                        </a:spcAft>
                        <a:buClrTx/>
                        <a:buSzTx/>
                        <a:buFontTx/>
                        <a:buNone/>
                        <a:tabLst/>
                      </a:pPr>
                      <a:endParaRPr kumimoji="0" lang="he-IL" sz="1000" b="0" i="0" u="none" strike="noStrike" cap="none" normalizeH="0" baseline="0">
                        <a:ln>
                          <a:noFill/>
                        </a:ln>
                        <a:solidFill>
                          <a:schemeClr val="tx1"/>
                        </a:solidFill>
                        <a:effectLst/>
                        <a:latin typeface="Arial" pitchFamily="34" charset="0"/>
                        <a:ea typeface="Times New Roman" pitchFamily="18" charset="0"/>
                        <a:cs typeface="Levenim MT" pitchFamily="2" charset="-79"/>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6795">
                <a:tc>
                  <a:txBody>
                    <a:bodyPr/>
                    <a:lstStyle/>
                    <a:p>
                      <a:pPr marL="0" marR="0" lvl="0" indent="0" algn="r" defTabSz="914400" rtl="1" eaLnBrk="1" fontAlgn="base" latinLnBrk="0" hangingPunct="1">
                        <a:lnSpc>
                          <a:spcPct val="100000"/>
                        </a:lnSpc>
                        <a:spcBef>
                          <a:spcPct val="0"/>
                        </a:spcBef>
                        <a:spcAft>
                          <a:spcPts val="1000"/>
                        </a:spcAft>
                        <a:buClrTx/>
                        <a:buSzTx/>
                        <a:buFont typeface="Times New Roman" pitchFamily="18" charset="0"/>
                        <a:buNone/>
                        <a:tabLst>
                          <a:tab pos="509588" algn="l"/>
                        </a:tabLst>
                      </a:pP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בהרי הגליל, הטמפרטורות האופייניות נמוכות יותר מאשר בעמקים.</a:t>
                      </a:r>
                      <a:endPar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0" eaLnBrk="1" fontAlgn="base" latinLnBrk="0" hangingPunct="1">
                        <a:lnSpc>
                          <a:spcPct val="150000"/>
                        </a:lnSpc>
                        <a:spcBef>
                          <a:spcPct val="0"/>
                        </a:spcBef>
                        <a:spcAft>
                          <a:spcPct val="0"/>
                        </a:spcAft>
                        <a:buClrTx/>
                        <a:buSzTx/>
                        <a:buFontTx/>
                        <a:buNone/>
                        <a:tabLst/>
                      </a:pPr>
                      <a:endParaRPr kumimoji="0" lang="he-IL" sz="1000" b="0" i="0" u="none" strike="noStrike" cap="none" normalizeH="0" baseline="0">
                        <a:ln>
                          <a:noFill/>
                        </a:ln>
                        <a:solidFill>
                          <a:schemeClr val="tx1"/>
                        </a:solidFill>
                        <a:effectLst/>
                        <a:latin typeface="Arial" pitchFamily="34" charset="0"/>
                        <a:ea typeface="Times New Roman" pitchFamily="18" charset="0"/>
                        <a:cs typeface="Levenim MT" pitchFamily="2" charset="-79"/>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143843">
                <a:tc>
                  <a:txBody>
                    <a:bodyPr/>
                    <a:lstStyle/>
                    <a:p>
                      <a:pPr marL="0" marR="0" lvl="0" indent="0" algn="r" defTabSz="914400" rtl="1" eaLnBrk="1" fontAlgn="base" latinLnBrk="0" hangingPunct="1">
                        <a:lnSpc>
                          <a:spcPct val="100000"/>
                        </a:lnSpc>
                        <a:spcBef>
                          <a:spcPct val="0"/>
                        </a:spcBef>
                        <a:spcAft>
                          <a:spcPts val="1000"/>
                        </a:spcAft>
                        <a:buClrTx/>
                        <a:buSzTx/>
                        <a:buFont typeface="Times New Roman" pitchFamily="18" charset="0"/>
                        <a:buNone/>
                        <a:tabLst>
                          <a:tab pos="509588" algn="l"/>
                        </a:tabLst>
                      </a:pP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באילת יהיה מחר חם מאוד – הטמפרטורות יגיעו </a:t>
                      </a:r>
                      <a:br>
                        <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kumimoji="0" lang="he-IL"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ל-40 מעלות צלזיוס.</a:t>
                      </a:r>
                      <a:endParaRPr kumimoji="0" lang="en-US" sz="18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52388" marR="0" lvl="0" indent="0" algn="r" defTabSz="914400" rtl="0" eaLnBrk="1" fontAlgn="base" latinLnBrk="0" hangingPunct="1">
                        <a:lnSpc>
                          <a:spcPct val="150000"/>
                        </a:lnSpc>
                        <a:spcBef>
                          <a:spcPct val="0"/>
                        </a:spcBef>
                        <a:spcAft>
                          <a:spcPct val="0"/>
                        </a:spcAft>
                        <a:buClrTx/>
                        <a:buSzTx/>
                        <a:buFontTx/>
                        <a:buNone/>
                        <a:tabLst/>
                      </a:pPr>
                      <a:endParaRPr kumimoji="0" lang="he-IL" sz="1000" b="0" i="0" u="none" strike="noStrike" cap="none" normalizeH="0" baseline="0" dirty="0">
                        <a:ln>
                          <a:noFill/>
                        </a:ln>
                        <a:solidFill>
                          <a:schemeClr val="tx1"/>
                        </a:solidFill>
                        <a:effectLst/>
                        <a:latin typeface="Arial" pitchFamily="34" charset="0"/>
                        <a:ea typeface="Times New Roman" pitchFamily="18" charset="0"/>
                        <a:cs typeface="Levenim MT" pitchFamily="2" charset="-79"/>
                      </a:endParaRPr>
                    </a:p>
                  </a:txBody>
                  <a:tcPr marL="62963" marR="629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116632"/>
            <a:ext cx="10977559" cy="1325562"/>
          </a:xfrm>
          <a:solidFill>
            <a:schemeClr val="accent5">
              <a:lumMod val="20000"/>
              <a:lumOff val="80000"/>
            </a:schemeClr>
          </a:solidFill>
        </p:spPr>
        <p:txBody>
          <a:bodyPr>
            <a:normAutofit/>
          </a:bodyPr>
          <a:lstStyle/>
          <a:p>
            <a:r>
              <a:rPr lang="he-IL" sz="3600" b="1" dirty="0">
                <a:ea typeface="Tahoma" panose="020B0604030504040204" pitchFamily="34" charset="0"/>
              </a:rPr>
              <a:t>מה התלמיד צריך לדעת? אילו מיומנויות מפה עליו להכיר וליישם? </a:t>
            </a:r>
          </a:p>
        </p:txBody>
      </p:sp>
      <p:sp>
        <p:nvSpPr>
          <p:cNvPr id="3" name="Content Placeholder 2"/>
          <p:cNvSpPr>
            <a:spLocks noGrp="1"/>
          </p:cNvSpPr>
          <p:nvPr>
            <p:ph idx="1"/>
          </p:nvPr>
        </p:nvSpPr>
        <p:spPr>
          <a:xfrm>
            <a:off x="1557908" y="2060848"/>
            <a:ext cx="9753600" cy="2304256"/>
          </a:xfrm>
          <a:ln w="57150">
            <a:solidFill>
              <a:srgbClr val="7030A0"/>
            </a:solidFill>
          </a:ln>
        </p:spPr>
        <p:txBody>
          <a:bodyPr>
            <a:normAutofit/>
          </a:bodyPr>
          <a:lstStyle/>
          <a:p>
            <a:pPr marL="514350" indent="-514350">
              <a:buFont typeface="+mj-lt"/>
              <a:buAutoNum type="arabicPeriod"/>
            </a:pPr>
            <a:r>
              <a:rPr lang="he-IL" dirty="0"/>
              <a:t>היכרות עם מפת העולם האקלימית</a:t>
            </a:r>
          </a:p>
          <a:p>
            <a:pPr marL="514350" indent="-514350">
              <a:buFont typeface="+mj-lt"/>
              <a:buAutoNum type="arabicPeriod"/>
            </a:pPr>
            <a:r>
              <a:rPr lang="he-IL" dirty="0"/>
              <a:t>זיהוי סימנים מוסכמים, תאור אזורי אקלים על פי נתוני המפה.</a:t>
            </a:r>
          </a:p>
          <a:p>
            <a:pPr marL="514350" indent="-514350">
              <a:buFont typeface="+mj-lt"/>
              <a:buAutoNum type="arabicPeriod"/>
            </a:pPr>
            <a:r>
              <a:rPr lang="he-IL" dirty="0"/>
              <a:t>לדעת מהו </a:t>
            </a:r>
            <a:r>
              <a:rPr lang="he-IL" dirty="0" err="1"/>
              <a:t>קלימוגרף</a:t>
            </a:r>
            <a:r>
              <a:rPr lang="he-IL" dirty="0"/>
              <a:t> , לתאר ולנתח אותו.</a:t>
            </a:r>
          </a:p>
          <a:p>
            <a:pPr marL="514350" indent="-514350">
              <a:buFont typeface="+mj-lt"/>
              <a:buAutoNum type="arabicPeriod"/>
            </a:pPr>
            <a:r>
              <a:rPr lang="he-IL" dirty="0"/>
              <a:t>להכיר, להבין את גורמי האקלים וליישמם בשאלה. </a:t>
            </a:r>
          </a:p>
        </p:txBody>
      </p:sp>
      <p:graphicFrame>
        <p:nvGraphicFramePr>
          <p:cNvPr id="117762" name="Object 5"/>
          <p:cNvGraphicFramePr>
            <a:graphicFrameLocks noChangeAspect="1"/>
          </p:cNvGraphicFramePr>
          <p:nvPr>
            <p:extLst>
              <p:ext uri="{D42A27DB-BD31-4B8C-83A1-F6EECF244321}">
                <p14:modId xmlns:p14="http://schemas.microsoft.com/office/powerpoint/2010/main" val="2724834530"/>
              </p:ext>
            </p:extLst>
          </p:nvPr>
        </p:nvGraphicFramePr>
        <p:xfrm>
          <a:off x="375066" y="4581128"/>
          <a:ext cx="1686898" cy="2016224"/>
        </p:xfrm>
        <a:graphic>
          <a:graphicData uri="http://schemas.openxmlformats.org/presentationml/2006/ole">
            <mc:AlternateContent xmlns:mc="http://schemas.openxmlformats.org/markup-compatibility/2006">
              <mc:Choice xmlns:v="urn:schemas-microsoft-com:vml" Requires="v">
                <p:oleObj spid="_x0000_s1074" name="Clip" r:id="rId3" imgW="4016999" imgH="3945437" progId="">
                  <p:embed/>
                </p:oleObj>
              </mc:Choice>
              <mc:Fallback>
                <p:oleObj name="Clip" r:id="rId3" imgW="4016999" imgH="3945437" progId="">
                  <p:embed/>
                  <p:pic>
                    <p:nvPicPr>
                      <p:cNvPr id="117762" name="Object 5"/>
                      <p:cNvPicPr>
                        <a:picLocks noChangeAspect="1" noChangeArrowheads="1"/>
                      </p:cNvPicPr>
                      <p:nvPr/>
                    </p:nvPicPr>
                    <p:blipFill>
                      <a:blip r:embed="rId4">
                        <a:extLst>
                          <a:ext uri="{28A0092B-C50C-407E-A947-70E740481C1C}">
                            <a14:useLocalDpi xmlns:a14="http://schemas.microsoft.com/office/drawing/2010/main" val="0"/>
                          </a:ext>
                        </a:extLst>
                      </a:blip>
                      <a:srcRect l="44395"/>
                      <a:stretch>
                        <a:fillRect/>
                      </a:stretch>
                    </p:blipFill>
                    <p:spPr bwMode="auto">
                      <a:xfrm>
                        <a:off x="375066" y="4581128"/>
                        <a:ext cx="1686898" cy="2016224"/>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מצגת בנושא העולם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1446_TF02804891" id="{946F9820-7A00-4665-84EF-67B1AFB66101}" vid="{7898AFBB-B86B-4587-B9FB-EBFA6E62921F}"/>
    </a:ext>
  </a:extLst>
</a:theme>
</file>

<file path=ppt/theme/theme2.xml><?xml version="1.0" encoding="utf-8"?>
<a:theme xmlns:a="http://schemas.openxmlformats.org/drawingml/2006/main" name="ערכת נושא של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ערכת נושא של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סידרת מפות העולם, מצגת בנושא העולם (מסך רחב)</Template>
  <TotalTime>631</TotalTime>
  <Words>1844</Words>
  <Application>Microsoft Office PowerPoint</Application>
  <PresentationFormat>מותאם אישית</PresentationFormat>
  <Paragraphs>363</Paragraphs>
  <Slides>61</Slides>
  <Notes>9</Notes>
  <HiddenSlides>0</HiddenSlides>
  <MMClips>0</MMClips>
  <ScaleCrop>false</ScaleCrop>
  <HeadingPairs>
    <vt:vector size="8" baseType="variant">
      <vt:variant>
        <vt:lpstr>גופנים בשימוש</vt:lpstr>
      </vt:variant>
      <vt:variant>
        <vt:i4>12</vt:i4>
      </vt:variant>
      <vt:variant>
        <vt:lpstr>ערכת נושא</vt:lpstr>
      </vt:variant>
      <vt:variant>
        <vt:i4>1</vt:i4>
      </vt:variant>
      <vt:variant>
        <vt:lpstr>שרתי OLE מוטבעים</vt:lpstr>
      </vt:variant>
      <vt:variant>
        <vt:i4>2</vt:i4>
      </vt:variant>
      <vt:variant>
        <vt:lpstr>כותרות שקופיות</vt:lpstr>
      </vt:variant>
      <vt:variant>
        <vt:i4>61</vt:i4>
      </vt:variant>
    </vt:vector>
  </HeadingPairs>
  <TitlesOfParts>
    <vt:vector size="76" baseType="lpstr">
      <vt:lpstr>Arial</vt:lpstr>
      <vt:lpstr>Calibri</vt:lpstr>
      <vt:lpstr>Century Gothic</vt:lpstr>
      <vt:lpstr>David</vt:lpstr>
      <vt:lpstr>Gisha</vt:lpstr>
      <vt:lpstr>Guttman Yad-Brush</vt:lpstr>
      <vt:lpstr>Levenim MT</vt:lpstr>
      <vt:lpstr>Monotype Sorts</vt:lpstr>
      <vt:lpstr>Rockwell</vt:lpstr>
      <vt:lpstr>Tahoma</vt:lpstr>
      <vt:lpstr>Times New Roman</vt:lpstr>
      <vt:lpstr>Wingdings</vt:lpstr>
      <vt:lpstr>מצגת בנושא העולם 16x9</vt:lpstr>
      <vt:lpstr>Clip</vt:lpstr>
      <vt:lpstr>תרשים</vt:lpstr>
      <vt:lpstr>יחידת לימוד עשירית באקלים</vt:lpstr>
      <vt:lpstr>מושגים באקלים </vt:lpstr>
      <vt:lpstr>מושגים</vt:lpstr>
      <vt:lpstr>מזג אוויר ואקלים? </vt:lpstr>
      <vt:lpstr>מאפיינים משותפים לאקלים ולמזג אוויר</vt:lpstr>
      <vt:lpstr>מזג אוויר ואקלים</vt:lpstr>
      <vt:lpstr>מזג אוויר ואקלים </vt:lpstr>
      <vt:lpstr>מצגת של PowerPoint‏</vt:lpstr>
      <vt:lpstr>מה התלמיד צריך לדעת? אילו מיומנויות מפה עליו להכיר וליישם? </vt:lpstr>
      <vt:lpstr>מצגת של PowerPoint‏</vt:lpstr>
      <vt:lpstr>מצגת של PowerPoint‏</vt:lpstr>
      <vt:lpstr>מצגת של PowerPoint‏</vt:lpstr>
      <vt:lpstr>אזורי האקלים באטלס אוניברסיטאי</vt:lpstr>
      <vt:lpstr>חלוקת אזורי אקלים על פי קפן</vt:lpstr>
      <vt:lpstr>השפעת האקלים </vt:lpstr>
      <vt:lpstr>אקלים אזור </vt:lpstr>
      <vt:lpstr> אקלים טרופי </vt:lpstr>
      <vt:lpstr> אקלים טרופי </vt:lpstr>
      <vt:lpstr>המשותף לאקלים טרופי לסוגיו השונים</vt:lpstr>
      <vt:lpstr>ההבדל בין האקלים טרופי לסוגיו</vt:lpstr>
      <vt:lpstr> משתרע בין קווי רוחב 20-40 משני צידי המשווה. </vt:lpstr>
      <vt:lpstr>מצגת של PowerPoint‏</vt:lpstr>
      <vt:lpstr>מצגת של PowerPoint‏</vt:lpstr>
      <vt:lpstr>מצגת של PowerPoint‏</vt:lpstr>
      <vt:lpstr>מצגת של PowerPoint‏</vt:lpstr>
      <vt:lpstr>מאפייני האקלים הערבתי והמדברי</vt:lpstr>
      <vt:lpstr>מצגת של PowerPoint‏</vt:lpstr>
      <vt:lpstr> משתרע בין קווי רוחב 40-60 משני צידי המשווה.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קרינת השמש והשפעתה על סוגי האקלים</vt:lpstr>
      <vt:lpstr>גורמים להיווצרות אזורי אקלים עולמיים</vt:lpstr>
      <vt:lpstr>גורמי אקלים – רמפ"ז</vt:lpstr>
      <vt:lpstr>רמפ"ז – גורמי אקלים</vt:lpstr>
      <vt:lpstr>מצגת של PowerPoint‏</vt:lpstr>
      <vt:lpstr>גורמי אקלים – הסבר קצר</vt:lpstr>
      <vt:lpstr>גורמי אקלים- הסבר קצר </vt:lpstr>
      <vt:lpstr>רוחב גיאוגרפי- פרוט </vt:lpstr>
      <vt:lpstr>רוחב גיאוגרפי</vt:lpstr>
      <vt:lpstr>קו רוחב- הסבר </vt:lpstr>
      <vt:lpstr>מצגת של PowerPoint‏</vt:lpstr>
      <vt:lpstr>מרחק מהים</vt:lpstr>
      <vt:lpstr>פני השטח/עלייה בגובה</vt:lpstr>
      <vt:lpstr>אקלים הרים רמים </vt:lpstr>
      <vt:lpstr> פנות   </vt:lpstr>
      <vt:lpstr>מצגת של PowerPoint‏</vt:lpstr>
      <vt:lpstr>השפעת זרמי הים</vt:lpstr>
      <vt:lpstr>מצגת של PowerPoint‏</vt:lpstr>
      <vt:lpstr>קלימוגרף  </vt:lpstr>
      <vt:lpstr>מה ניתן ללמוד מקלימוגרפים?</vt:lpstr>
      <vt:lpstr>ניתוח קלימוגרף  </vt:lpstr>
      <vt:lpstr>קלימוגרף – ניתוח קלימוגרף</vt:lpstr>
      <vt:lpstr>ניתוח קלימוגרף – ריאד ערב הסעודית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יחידת לימוד אקלים</dc:title>
  <dc:creator>eilat</dc:creator>
  <cp:lastModifiedBy>eilat</cp:lastModifiedBy>
  <cp:revision>51</cp:revision>
  <dcterms:created xsi:type="dcterms:W3CDTF">2020-01-09T15:05:04Z</dcterms:created>
  <dcterms:modified xsi:type="dcterms:W3CDTF">2020-02-07T05:33:08Z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