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4" r:id="rId3"/>
    <p:sldId id="312" r:id="rId4"/>
    <p:sldId id="318" r:id="rId5"/>
    <p:sldId id="321" r:id="rId6"/>
    <p:sldId id="386" r:id="rId7"/>
    <p:sldId id="325" r:id="rId8"/>
    <p:sldId id="326" r:id="rId9"/>
    <p:sldId id="382" r:id="rId10"/>
    <p:sldId id="384" r:id="rId11"/>
    <p:sldId id="258" r:id="rId12"/>
    <p:sldId id="315" r:id="rId13"/>
    <p:sldId id="261" r:id="rId14"/>
    <p:sldId id="387" r:id="rId15"/>
    <p:sldId id="265" r:id="rId16"/>
    <p:sldId id="327" r:id="rId17"/>
  </p:sldIdLst>
  <p:sldSz cx="12188825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5294" autoAdjust="0"/>
  </p:normalViewPr>
  <p:slideViewPr>
    <p:cSldViewPr>
      <p:cViewPr varScale="1">
        <p:scale>
          <a:sx n="73" d="100"/>
          <a:sy n="73" d="100"/>
        </p:scale>
        <p:origin x="618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7384D8E7-9944-41DE-9A93-D2A30F845CEC}" type="datetime1">
              <a:rPr lang="he-IL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algn="l" rtl="1"/>
              <a:t>ט'/שבט/תש"פ</a:t>
            </a:fld>
            <a:endParaRPr lang="he-IL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A446DCAE-1661-43FF-8A44-43DAFDC1FD90}" type="slidenum">
              <a:rPr lang="he-IL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92CD10A9-D286-4F36-9242-C8719B40F469}" type="datetime1">
              <a:rPr lang="he-IL" smtClean="0"/>
              <a:pPr/>
              <a:t>ט'/שבט/תש"פ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l"/>
            <a:fld id="{69C971FF-EF28-4195-A575-329446EFAA55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>
            <a:lumMod val="50000"/>
          </a:schemeClr>
        </a:solidFill>
        <a:latin typeface="Tahoma" panose="020B0604030504040204" pitchFamily="34" charset="0"/>
        <a:ea typeface="+mn-ea"/>
        <a:cs typeface="Tahoma" panose="020B0604030504040204" pitchFamily="34" charset="0"/>
        <a:sym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>
            <a:lumMod val="50000"/>
          </a:schemeClr>
        </a:solidFill>
        <a:latin typeface="Tahoma" panose="020B0604030504040204" pitchFamily="34" charset="0"/>
        <a:ea typeface="+mn-ea"/>
        <a:cs typeface="Tahoma" panose="020B0604030504040204" pitchFamily="34" charset="0"/>
        <a:sym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>
            <a:lumMod val="50000"/>
          </a:schemeClr>
        </a:solidFill>
        <a:latin typeface="Tahoma" panose="020B0604030504040204" pitchFamily="34" charset="0"/>
        <a:ea typeface="+mn-ea"/>
        <a:cs typeface="Tahoma" panose="020B0604030504040204" pitchFamily="34" charset="0"/>
        <a:sym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>
            <a:lumMod val="50000"/>
          </a:schemeClr>
        </a:solidFill>
        <a:latin typeface="Tahoma" panose="020B0604030504040204" pitchFamily="34" charset="0"/>
        <a:ea typeface="+mn-ea"/>
        <a:cs typeface="Tahoma" panose="020B0604030504040204" pitchFamily="34" charset="0"/>
        <a:sym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>
            <a:lumMod val="50000"/>
          </a:schemeClr>
        </a:solidFill>
        <a:latin typeface="Tahoma" panose="020B0604030504040204" pitchFamily="34" charset="0"/>
        <a:ea typeface="+mn-ea"/>
        <a:cs typeface="Tahoma" panose="020B0604030504040204" pitchFamily="34" charset="0"/>
        <a:sym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9C971FF-EF28-4195-A575-329446EFAA55}" type="slidenum">
              <a:rPr lang="he-IL" smtClean="0"/>
              <a:pPr algn="l"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0978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מציין מיקום של תמונת שקופית 1">
            <a:extLst>
              <a:ext uri="{FF2B5EF4-FFF2-40B4-BE49-F238E27FC236}">
                <a16:creationId xmlns:a16="http://schemas.microsoft.com/office/drawing/2014/main" id="{659C4C22-847A-4769-B854-EFB18741FE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מציין מיקום של הערות 2">
            <a:extLst>
              <a:ext uri="{FF2B5EF4-FFF2-40B4-BE49-F238E27FC236}">
                <a16:creationId xmlns:a16="http://schemas.microsoft.com/office/drawing/2014/main" id="{CD9BF416-DA8A-4309-A69D-31F0624540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en-US"/>
          </a:p>
        </p:txBody>
      </p:sp>
      <p:sp>
        <p:nvSpPr>
          <p:cNvPr id="49156" name="מציין מיקום של מספר שקופית 3">
            <a:extLst>
              <a:ext uri="{FF2B5EF4-FFF2-40B4-BE49-F238E27FC236}">
                <a16:creationId xmlns:a16="http://schemas.microsoft.com/office/drawing/2014/main" id="{7FD73BA5-6762-4FF5-B8C4-0B7D79931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A9E410-FCAD-487E-9C62-DFC0E8E3934F}" type="slidenum">
              <a:rPr lang="he-IL" altLang="en-US"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en-US">
              <a:latin typeface="Times New Roman" panose="02020603050405020304" pitchFamily="18" charset="0"/>
              <a:cs typeface="David" panose="020E0502060401010101" pitchFamily="34" charset="-79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מציין מיקום של תמונת שקופית 1">
            <a:extLst>
              <a:ext uri="{FF2B5EF4-FFF2-40B4-BE49-F238E27FC236}">
                <a16:creationId xmlns:a16="http://schemas.microsoft.com/office/drawing/2014/main" id="{71DACFAA-6BE9-47C8-ADAD-2FDCBC18CB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מציין מיקום של הערות 2">
            <a:extLst>
              <a:ext uri="{FF2B5EF4-FFF2-40B4-BE49-F238E27FC236}">
                <a16:creationId xmlns:a16="http://schemas.microsoft.com/office/drawing/2014/main" id="{19CBCA1E-497E-43C8-A49A-F8371E411A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e-IL" alt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21A6863-89FA-4CB0-AD6A-1E4DDB4F3E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4F8A63-48C8-472A-A698-8791D01C2C4F}" type="slidenum">
              <a:rPr lang="he-IL" altLang="en-US"/>
              <a:pPr eaLnBrk="1" hangingPunct="1"/>
              <a:t>13</a:t>
            </a:fld>
            <a:endParaRPr lang="he-IL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מציין מיקום של תמונת שקופית 1">
            <a:extLst>
              <a:ext uri="{FF2B5EF4-FFF2-40B4-BE49-F238E27FC236}">
                <a16:creationId xmlns:a16="http://schemas.microsoft.com/office/drawing/2014/main" id="{58FEF5BD-ECA1-4921-AD5C-85F12CDD1D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מציין מיקום של הערות 2">
            <a:extLst>
              <a:ext uri="{FF2B5EF4-FFF2-40B4-BE49-F238E27FC236}">
                <a16:creationId xmlns:a16="http://schemas.microsoft.com/office/drawing/2014/main" id="{1FC07BCF-77DC-4BBA-95A6-A50D93073D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e-IL" alt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618730F-8677-4671-A0B7-CC9798F52C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26F675-AE9E-40FA-B5ED-C562C37D2FAD}" type="slidenum">
              <a:rPr lang="he-IL" altLang="en-US"/>
              <a:pPr eaLnBrk="1" hangingPunct="1"/>
              <a:t>15</a:t>
            </a:fld>
            <a:endParaRPr lang="he-IL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צורה חופשית 6" descr="מפת העולם"/>
          <p:cNvSpPr>
            <a:spLocks noEditPoints="1"/>
          </p:cNvSpPr>
          <p:nvPr/>
        </p:nvSpPr>
        <p:spPr bwMode="gray">
          <a:xfrm>
            <a:off x="3175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he-IL" dirty="0">
              <a:solidFill>
                <a:schemeClr val="lt1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1217612" y="1828799"/>
            <a:ext cx="9753600" cy="3048001"/>
          </a:xfrm>
        </p:spPr>
        <p:txBody>
          <a:bodyPr rtlCol="1">
            <a:normAutofit/>
          </a:bodyPr>
          <a:lstStyle>
            <a:lvl1pPr algn="r" rtl="1">
              <a:defRPr sz="4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 hasCustomPrompt="1"/>
          </p:nvPr>
        </p:nvSpPr>
        <p:spPr>
          <a:xfrm>
            <a:off x="3122611" y="5029200"/>
            <a:ext cx="7848600" cy="11430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1217611" y="274638"/>
            <a:ext cx="9753600" cy="1325562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7611" y="1828800"/>
            <a:ext cx="9753600" cy="4343400"/>
          </a:xfrm>
        </p:spPr>
        <p:txBody>
          <a:bodyPr vert="eaVert"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algn="r" rtl="1">
              <a:defRPr/>
            </a:lvl6pPr>
            <a:lvl7pPr algn="r" rtl="1">
              <a:defRPr baseline="0"/>
            </a:lvl7pPr>
            <a:lvl8pPr algn="r" rtl="1">
              <a:defRPr baseline="0"/>
            </a:lvl8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2640754" y="6448427"/>
            <a:ext cx="1396259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D66CADFC-B265-4037-BAEA-129238633975}" type="datetime1">
              <a:rPr lang="he-IL" smtClean="0"/>
              <a:pPr/>
              <a:t>ט'/שבט/תש"פ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217612" y="6448427"/>
            <a:ext cx="1143001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F36C87F6-986D-49E6-AF40-1B3A1EE8064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1217612" y="685800"/>
            <a:ext cx="2134315" cy="5486400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 hasCustomPrompt="1"/>
          </p:nvPr>
        </p:nvSpPr>
        <p:spPr>
          <a:xfrm>
            <a:off x="3555074" y="685800"/>
            <a:ext cx="7416138" cy="5486400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 rtl="1"/>
            <a:r>
              <a:rPr lang="he-IL" dirty="0"/>
              <a:t>לחץ כדי לערוך סגנונות טקסט של תבנית בסיס</a:t>
            </a:r>
          </a:p>
          <a:p>
            <a:pPr lvl="1" rtl="1"/>
            <a:r>
              <a:rPr lang="he-IL" dirty="0"/>
              <a:t>רמה שניה</a:t>
            </a:r>
          </a:p>
          <a:p>
            <a:pPr lvl="2" rtl="1"/>
            <a:r>
              <a:rPr lang="he-IL" dirty="0"/>
              <a:t>רמה שלישית</a:t>
            </a:r>
          </a:p>
          <a:p>
            <a:pPr lvl="3" rtl="1"/>
            <a:r>
              <a:rPr lang="he-IL" dirty="0"/>
              <a:t>רמה רביעית</a:t>
            </a:r>
          </a:p>
          <a:p>
            <a:pPr lvl="4" rtl="1"/>
            <a:r>
              <a:rPr lang="he-IL" dirty="0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2640754" y="6448427"/>
            <a:ext cx="1396259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D48E2ACC-DC3C-47E9-ADA5-839535F6BA59}" type="datetime1">
              <a:rPr lang="he-IL" smtClean="0"/>
              <a:pPr/>
              <a:t>ט'/שבט/תש"פ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217612" y="6448427"/>
            <a:ext cx="1143001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F36C87F6-986D-49E6-AF40-1B3A1EE8064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1217611" y="274638"/>
            <a:ext cx="9753600" cy="1325562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 hasCustomPrompt="1"/>
          </p:nvPr>
        </p:nvSpPr>
        <p:spPr>
          <a:xfrm>
            <a:off x="1217611" y="1828800"/>
            <a:ext cx="9753600" cy="43434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algn="r" rtl="1">
              <a:defRPr/>
            </a:lvl6pPr>
            <a:lvl7pPr algn="r" rtl="1">
              <a:defRPr baseline="0"/>
            </a:lvl7pPr>
            <a:lvl8pPr algn="r" rtl="1">
              <a:defRPr baseline="0"/>
            </a:lvl8pPr>
            <a:lvl9pPr algn="r" rtl="1">
              <a:defRPr baseline="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2640754" y="6448427"/>
            <a:ext cx="1396259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C4C63EE3-10B5-4584-9D91-DAD8D5FE2159}" type="datetime1">
              <a:rPr lang="he-IL" smtClean="0"/>
              <a:pPr/>
              <a:t>ט'/שבט/תש"פ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217612" y="6448427"/>
            <a:ext cx="1143001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F36C87F6-986D-49E6-AF40-1B3A1EE8064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1217611" y="3429000"/>
            <a:ext cx="9753600" cy="2362199"/>
          </a:xfrm>
        </p:spPr>
        <p:txBody>
          <a:bodyPr rtlCol="1" anchor="b">
            <a:normAutofit/>
          </a:bodyPr>
          <a:lstStyle>
            <a:lvl1pPr algn="r" rtl="1">
              <a:defRPr sz="4400" b="0" cap="all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 hasCustomPrompt="1"/>
          </p:nvPr>
        </p:nvSpPr>
        <p:spPr>
          <a:xfrm>
            <a:off x="3122612" y="685801"/>
            <a:ext cx="7853063" cy="1142999"/>
          </a:xfrm>
        </p:spPr>
        <p:txBody>
          <a:bodyPr rtlCol="1" anchor="t"/>
          <a:lstStyle>
            <a:lvl1pPr marL="0" indent="0" algn="r" rtl="1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2640754" y="6448427"/>
            <a:ext cx="1396259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00DAB21A-6FD9-4187-A955-969A12AF983A}" type="datetime1">
              <a:rPr lang="he-IL" smtClean="0"/>
              <a:pPr/>
              <a:t>ט'/שבט/תש"פ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217612" y="6448427"/>
            <a:ext cx="1143001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F36C87F6-986D-49E6-AF40-1B3A1EE8064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1217611" y="274638"/>
            <a:ext cx="9753600" cy="1325562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 hasCustomPrompt="1"/>
          </p:nvPr>
        </p:nvSpPr>
        <p:spPr>
          <a:xfrm>
            <a:off x="6246812" y="1828800"/>
            <a:ext cx="4708734" cy="4343400"/>
          </a:xfrm>
        </p:spPr>
        <p:txBody>
          <a:bodyPr rtlCol="1">
            <a:normAutofit/>
          </a:bodyPr>
          <a:lstStyle>
            <a:lvl1pPr algn="r" rtl="1">
              <a:defRPr sz="2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 sz="16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 sz="16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algn="r" rtl="1">
              <a:defRPr sz="1600"/>
            </a:lvl6pPr>
            <a:lvl7pPr algn="r" rtl="1">
              <a:defRPr sz="1600" baseline="0"/>
            </a:lvl7pPr>
            <a:lvl8pPr algn="r" rtl="1">
              <a:defRPr sz="1600" baseline="0"/>
            </a:lvl8pPr>
            <a:lvl9pPr algn="r" rtl="1">
              <a:defRPr sz="1600" baseline="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>
            <a:off x="1217612" y="1828800"/>
            <a:ext cx="4708734" cy="4343400"/>
          </a:xfrm>
        </p:spPr>
        <p:txBody>
          <a:bodyPr rtlCol="1">
            <a:normAutofit/>
          </a:bodyPr>
          <a:lstStyle>
            <a:lvl1pPr algn="r" rtl="1">
              <a:defRPr sz="2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 sz="16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 sz="16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  <a:endParaRPr lang="he-IL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2640754" y="6448427"/>
            <a:ext cx="1396259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55DD73B1-C416-4018-A568-C91351B6036E}" type="datetime1">
              <a:rPr lang="he-IL" smtClean="0"/>
              <a:pPr/>
              <a:t>ט'/שבט/תש"פ</a:t>
            </a:fld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217612" y="6448427"/>
            <a:ext cx="1143001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F36C87F6-986D-49E6-AF40-1B3A1EE8064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1217611" y="274638"/>
            <a:ext cx="9753600" cy="1325562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 hasCustomPrompt="1"/>
          </p:nvPr>
        </p:nvSpPr>
        <p:spPr>
          <a:xfrm>
            <a:off x="6262051" y="1828799"/>
            <a:ext cx="4709160" cy="838201"/>
          </a:xfrm>
        </p:spPr>
        <p:txBody>
          <a:bodyPr rtlCol="1" anchor="ctr"/>
          <a:lstStyle>
            <a:lvl1pPr marL="0" indent="0" algn="r" rtl="1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>
            <a:off x="6262051" y="2743200"/>
            <a:ext cx="4709160" cy="3428999"/>
          </a:xfrm>
        </p:spPr>
        <p:txBody>
          <a:bodyPr rtlCol="1">
            <a:normAutofit/>
          </a:bodyPr>
          <a:lstStyle>
            <a:lvl1pPr algn="r" rtl="1">
              <a:defRPr sz="2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 sz="16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 sz="1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 sz="1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 hasCustomPrompt="1"/>
          </p:nvPr>
        </p:nvSpPr>
        <p:spPr>
          <a:xfrm>
            <a:off x="1217611" y="1828799"/>
            <a:ext cx="4709160" cy="838201"/>
          </a:xfrm>
        </p:spPr>
        <p:txBody>
          <a:bodyPr rtlCol="1" anchor="ctr"/>
          <a:lstStyle>
            <a:lvl1pPr marL="0" indent="0" algn="r" rtl="1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 hasCustomPrompt="1"/>
          </p:nvPr>
        </p:nvSpPr>
        <p:spPr>
          <a:xfrm>
            <a:off x="1217611" y="2743200"/>
            <a:ext cx="4709160" cy="3428999"/>
          </a:xfrm>
        </p:spPr>
        <p:txBody>
          <a:bodyPr rtlCol="1">
            <a:normAutofit/>
          </a:bodyPr>
          <a:lstStyle>
            <a:lvl1pPr algn="r" rtl="1">
              <a:defRPr sz="2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 sz="16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 sz="1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 sz="1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 baseline="0"/>
            </a:lvl8pPr>
            <a:lvl9pPr algn="r" rtl="1">
              <a:defRPr sz="1400" baseline="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  <a:endParaRPr lang="he-IL" dirty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2640754" y="6448427"/>
            <a:ext cx="1396259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43586B38-5F1E-4043-BDD9-3C1925B60915}" type="datetime1">
              <a:rPr lang="he-IL" smtClean="0"/>
              <a:pPr/>
              <a:t>ט'/שבט/תש"פ</a:t>
            </a:fld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1217612" y="6448427"/>
            <a:ext cx="1143001" cy="18097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l"/>
            <a:fld id="{F36C87F6-986D-49E6-AF40-1B3A1EE8064D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1217611" y="274638"/>
            <a:ext cx="9753600" cy="1325562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2640754" y="6448427"/>
            <a:ext cx="1396259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2E92BA80-141A-4C86-BE58-0956C496E4C9}" type="datetime1">
              <a:rPr lang="he-IL" smtClean="0"/>
              <a:pPr/>
              <a:t>ט'/שבט/תש"פ</a:t>
            </a:fld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1217612" y="6448427"/>
            <a:ext cx="1143001" cy="18097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l"/>
            <a:fld id="{F36C87F6-986D-49E6-AF40-1B3A1EE8064D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  <a:endParaRPr lang="he-IL" dirty="0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2640754" y="6448427"/>
            <a:ext cx="1396259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D2B0CFDD-B896-4A0F-867F-D85A5034F41C}" type="datetime1">
              <a:rPr lang="he-IL" smtClean="0"/>
              <a:pPr/>
              <a:t>ט'/שבט/תש"פ</a:t>
            </a:fld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1217612" y="6448427"/>
            <a:ext cx="1143001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F36C87F6-986D-49E6-AF40-1B3A1EE8064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7008813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endParaRPr lang="he-IL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7618412" y="685800"/>
            <a:ext cx="3886200" cy="4038600"/>
          </a:xfrm>
        </p:spPr>
        <p:txBody>
          <a:bodyPr rtlCol="1" anchor="b">
            <a:noAutofit/>
          </a:bodyPr>
          <a:lstStyle>
            <a:lvl1pPr algn="r" rtl="1">
              <a:defRPr sz="4000" b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 hasCustomPrompt="1"/>
          </p:nvPr>
        </p:nvSpPr>
        <p:spPr>
          <a:xfrm>
            <a:off x="684211" y="685800"/>
            <a:ext cx="5638800" cy="5486400"/>
          </a:xfrm>
        </p:spPr>
        <p:txBody>
          <a:bodyPr rtlCol="1">
            <a:normAutofit/>
          </a:bodyPr>
          <a:lstStyle>
            <a:lvl1pPr algn="r" rtl="1">
              <a:defRPr sz="2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 sz="16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 sz="16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 hasCustomPrompt="1"/>
          </p:nvPr>
        </p:nvSpPr>
        <p:spPr>
          <a:xfrm>
            <a:off x="7618412" y="4876800"/>
            <a:ext cx="3886200" cy="12954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  <a:endParaRPr lang="he-IL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2640754" y="6448427"/>
            <a:ext cx="1396259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5C0A1C7B-DF2A-4BC9-A2C3-EE69F4644905}" type="datetime1">
              <a:rPr lang="he-IL" smtClean="0"/>
              <a:pPr/>
              <a:t>ט'/שבט/תש"פ</a:t>
            </a:fld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217612" y="6448427"/>
            <a:ext cx="1143001" cy="18097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l"/>
            <a:fld id="{F36C87F6-986D-49E6-AF40-1B3A1EE8064D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7008813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endParaRPr lang="he-IL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7618412" y="685800"/>
            <a:ext cx="3886200" cy="4038600"/>
          </a:xfrm>
        </p:spPr>
        <p:txBody>
          <a:bodyPr rtlCol="1" anchor="b">
            <a:noAutofit/>
          </a:bodyPr>
          <a:lstStyle>
            <a:lvl1pPr algn="r" rtl="1">
              <a:defRPr sz="4000" b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של תמונה 2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idx="1" hasCustomPrompt="1"/>
          </p:nvPr>
        </p:nvSpPr>
        <p:spPr>
          <a:xfrm>
            <a:off x="684212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1">
            <a:normAutofit/>
          </a:bodyPr>
          <a:lstStyle>
            <a:lvl1pPr marL="0" indent="0" algn="ctr" rtl="1">
              <a:buNone/>
              <a:defRPr sz="2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/>
              <a:t>לחץ על הסמל כדי להוסיף תמונה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 hasCustomPrompt="1"/>
          </p:nvPr>
        </p:nvSpPr>
        <p:spPr>
          <a:xfrm>
            <a:off x="7618412" y="4876800"/>
            <a:ext cx="3886200" cy="12954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341813" y="6448427"/>
            <a:ext cx="6638176" cy="18097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  <a:endParaRPr lang="he-IL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2640754" y="6448427"/>
            <a:ext cx="1396259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83491998-0F7B-4524-B7DC-6B973E04D93A}" type="datetime1">
              <a:rPr lang="he-IL" smtClean="0"/>
              <a:pPr/>
              <a:t>ט'/שבט/תש"פ</a:t>
            </a:fld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217612" y="6448427"/>
            <a:ext cx="1143001" cy="18097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F36C87F6-986D-49E6-AF40-1B3A1EE8064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1217611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17611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341813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 cap="all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2640754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320EA0E2-810D-4E89-B0A1-E1A939EC2943}" type="datetime1">
              <a:rPr lang="he-IL" smtClean="0"/>
              <a:pPr/>
              <a:t>ט'/שבט/תש"פ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2176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F36C87F6-986D-49E6-AF40-1B3A1EE8064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Tahoma" panose="020B0604030504040204" pitchFamily="34" charset="0"/>
          <a:ea typeface="+mj-ea"/>
          <a:cs typeface="Tahoma" panose="020B0604030504040204" pitchFamily="34" charset="0"/>
          <a:sym typeface="Tahoma" panose="020B0604030504040204" pitchFamily="34" charset="0"/>
        </a:defRPr>
      </a:lvl1pPr>
    </p:titleStyle>
    <p:bodyStyle>
      <a:lvl1pPr marL="274320" indent="-228600" algn="r" defTabSz="914400" rtl="1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  <a:sym typeface="Tahoma" panose="020B0604030504040204" pitchFamily="34" charset="0"/>
        </a:defRPr>
      </a:lvl1pPr>
      <a:lvl2pPr marL="502920" indent="-228600" algn="r" defTabSz="914400" rtl="1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  <a:sym typeface="Tahoma" panose="020B0604030504040204" pitchFamily="34" charset="0"/>
        </a:defRPr>
      </a:lvl2pPr>
      <a:lvl3pPr marL="731520" indent="-228600" algn="r" defTabSz="914400" rtl="1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  <a:sym typeface="Tahoma" panose="020B0604030504040204" pitchFamily="34" charset="0"/>
        </a:defRPr>
      </a:lvl3pPr>
      <a:lvl4pPr marL="960120" indent="-228600" algn="r" defTabSz="914400" rtl="1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  <a:sym typeface="Tahoma" panose="020B0604030504040204" pitchFamily="34" charset="0"/>
        </a:defRPr>
      </a:lvl4pPr>
      <a:lvl5pPr marL="1188720" indent="-228600" algn="r" defTabSz="914400" rtl="1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  <a:sym typeface="Tahoma" panose="020B0604030504040204" pitchFamily="34" charset="0"/>
        </a:defRPr>
      </a:lvl5pPr>
      <a:lvl6pPr marL="1417320" indent="-228600" algn="r" defTabSz="914400" rtl="1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r" defTabSz="914400" rtl="1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r" defTabSz="914400" rtl="1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r" defTabSz="914400" rtl="1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eotools.haifa.ac.il/index.php?fflag=SHOW_TERM&amp;lang=heb&amp;id=140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es.uwaterloo.ca/crs/geog165/images/mapscale.gif" TargetMode="External"/><Relationship Id="rId5" Type="http://schemas.openxmlformats.org/officeDocument/2006/relationships/hyperlink" Target="http://geotools.haifa.ac.il/index.php?fflag=SHOW_TERM&amp;lang=heb&amp;id=141" TargetMode="External"/><Relationship Id="rId4" Type="http://schemas.openxmlformats.org/officeDocument/2006/relationships/hyperlink" Target="http://geotools.haifa.ac.il/index.php?fflag=SHOW_TERM&amp;lang=heb&amp;id=13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VZI6fzVJ3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854052" y="216452"/>
            <a:ext cx="6768752" cy="1442568"/>
          </a:xfrm>
        </p:spPr>
        <p:txBody>
          <a:bodyPr rtlCol="1">
            <a:normAutofit fontScale="90000"/>
          </a:bodyPr>
          <a:lstStyle/>
          <a:p>
            <a:pPr algn="r" rtl="1"/>
            <a:r>
              <a:rPr lang="he-IL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הכרת האטלס </a:t>
            </a:r>
            <a:br>
              <a:rPr lang="he-IL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</a:br>
            <a:r>
              <a:rPr lang="he-IL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סימנים מוסכמים וקנה מידה </a:t>
            </a:r>
            <a:br>
              <a:rPr lang="he-IL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</a:br>
            <a:r>
              <a:rPr lang="he-IL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יחידת לימוד רביעית בגיאוגרפיה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2B3B999-1332-46D8-A78F-30F01DEC6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724" y="5716430"/>
            <a:ext cx="2952328" cy="102746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C987814-3423-4F29-BA88-82EDF5AE3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03" y="5420232"/>
            <a:ext cx="1306690" cy="132366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EE3E7E6-885E-47C9-BA33-374915FAA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278" y="1988840"/>
            <a:ext cx="3893750" cy="2728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41075B-C22A-48BD-B8E1-FF79412340DD}"/>
              </a:ext>
            </a:extLst>
          </p:cNvPr>
          <p:cNvSpPr txBox="1"/>
          <p:nvPr/>
        </p:nvSpPr>
        <p:spPr>
          <a:xfrm>
            <a:off x="4165839" y="6329644"/>
            <a:ext cx="3857146" cy="4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e-IL" sz="24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איסוף ארגון ועריכה – אילת כ"ץ </a:t>
            </a:r>
            <a:endParaRPr lang="en-US" sz="2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023C0FBF-1457-4C40-922B-39576B3BB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02" y="604300"/>
            <a:ext cx="2830388" cy="5405413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BB7BACCD-C600-41BD-80E8-939490DA9D29}"/>
              </a:ext>
            </a:extLst>
          </p:cNvPr>
          <p:cNvSpPr/>
          <p:nvPr/>
        </p:nvSpPr>
        <p:spPr>
          <a:xfrm>
            <a:off x="3077763" y="404664"/>
            <a:ext cx="88790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צבעי המפה מתחלפים מירוק בהיר לכהה, מצהוב בהיר עד לכהה ומחום בהיר לכהה. צבעי המפה הם מייצגי גבהים. </a:t>
            </a:r>
          </a:p>
          <a:p>
            <a:endParaRPr lang="he-IL" sz="24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החום משמש לסימון אזורים הרריים, וככל שהחום כהה יותר, כן המקום גבוה יותר. </a:t>
            </a:r>
          </a:p>
          <a:p>
            <a:r>
              <a:rPr lang="he-IL" sz="2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הצהוב משמש לסימון נקודות בגובה בינוני. ככל שהצהוב כהה יותר המקום גבוה יותר. </a:t>
            </a:r>
            <a:r>
              <a:rPr lang="he-IL" sz="2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הירוק משמש לסימון מקומות נמוכים. ככל שהירוק כהה יותר המקום נמוך יותר.</a:t>
            </a:r>
          </a:p>
          <a:p>
            <a:r>
              <a:rPr lang="he-IL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פני המים של האוקיינוסים והימים נמצאים בגובה שווה בכל העולם. לכן נקבע שגובה פני הים יהיה נקודת ההתחלה למדידת הגובה של כל מקום בעולם - הרים, עמקים </a:t>
            </a:r>
            <a:r>
              <a:rPr lang="he-IL" sz="24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וכו</a:t>
            </a:r>
            <a:r>
              <a:rPr lang="he-IL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נקודת התחלה זאת נקראת "גובה פני הים", והיא מסומנת כנקות ה- 0 (אפס)</a:t>
            </a:r>
            <a:endParaRPr lang="he-I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מקומות הנמצאים מעל פני הים מציינים בסימן פלוס (+) או במילים" מעל פני הים", ומקומות הנמצאים מתחת לפני הים מציינים בסימן מינוס (-) או במילים "מתחת לפני הים"..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0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C8F78CC3-2867-43DF-B56C-C1DFAE6A8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3812" y="1268760"/>
            <a:ext cx="11052324" cy="5186363"/>
          </a:xfrm>
          <a:solidFill>
            <a:srgbClr val="FDEEAF">
              <a:alpha val="65881"/>
            </a:srgbClr>
          </a:solidFill>
        </p:spPr>
        <p:txBody>
          <a:bodyPr>
            <a:normAutofit/>
          </a:bodyPr>
          <a:lstStyle/>
          <a:p>
            <a:pPr lvl="1" eaLnBrk="1" hangingPunct="1">
              <a:lnSpc>
                <a:spcPct val="105000"/>
              </a:lnSpc>
            </a:pPr>
            <a:r>
              <a:rPr lang="he-IL" altLang="en-US" dirty="0"/>
              <a:t>קנה המידה של המפה הוא </a:t>
            </a:r>
            <a:r>
              <a:rPr lang="he-IL" altLang="en-US" u="sng" dirty="0"/>
              <a:t>היחס</a:t>
            </a:r>
            <a:r>
              <a:rPr lang="he-IL" altLang="en-US" dirty="0"/>
              <a:t> בין אורך מסוים במפה לאורך המתאים בשטח</a:t>
            </a:r>
            <a:r>
              <a:rPr lang="en-US" altLang="en-US" dirty="0">
                <a:cs typeface="Arial" panose="020B0604020202020204" pitchFamily="34" charset="0"/>
              </a:rPr>
              <a:t>. </a:t>
            </a:r>
          </a:p>
          <a:p>
            <a:pPr lvl="1" eaLnBrk="1" hangingPunct="1">
              <a:lnSpc>
                <a:spcPct val="105000"/>
              </a:lnSpc>
            </a:pPr>
            <a:r>
              <a:rPr lang="he-IL" altLang="en-US" dirty="0"/>
              <a:t>הקשר בין מרחקים במפה לבין המרחקים התואמים על פני כדור הארץ, מבוטא כשבר או כיחס. </a:t>
            </a:r>
          </a:p>
          <a:p>
            <a:pPr lvl="1" eaLnBrk="1" hangingPunct="1">
              <a:lnSpc>
                <a:spcPct val="105000"/>
              </a:lnSpc>
            </a:pPr>
            <a:r>
              <a:rPr lang="he-IL" altLang="en-US" dirty="0"/>
              <a:t>יחידת מידה אחת על המפה יכולה לייצג 10,000 יחידות תואמות בשטח. זו תהיה מפה בקנה מידה 1:10,000. </a:t>
            </a:r>
            <a:br>
              <a:rPr lang="en-US" altLang="en-US" dirty="0">
                <a:cs typeface="Arial" panose="020B0604020202020204" pitchFamily="34" charset="0"/>
              </a:rPr>
            </a:br>
            <a:r>
              <a:rPr lang="he-IL" altLang="en-US" b="1" dirty="0">
                <a:solidFill>
                  <a:schemeClr val="folHlink"/>
                </a:solidFill>
              </a:rPr>
              <a:t>לדוגמה:</a:t>
            </a:r>
            <a:r>
              <a:rPr lang="he-IL" altLang="en-US" dirty="0">
                <a:solidFill>
                  <a:schemeClr val="folHlink"/>
                </a:solidFill>
              </a:rPr>
              <a:t> במפה </a:t>
            </a:r>
            <a:r>
              <a:rPr lang="he-IL" altLang="en-US" dirty="0" err="1">
                <a:solidFill>
                  <a:schemeClr val="folHlink"/>
                </a:solidFill>
              </a:rPr>
              <a:t>בקנ"מ</a:t>
            </a:r>
            <a:r>
              <a:rPr lang="he-IL" altLang="en-US" dirty="0">
                <a:solidFill>
                  <a:schemeClr val="folHlink"/>
                </a:solidFill>
              </a:rPr>
              <a:t> של 1:100,000 – מרחק של 1 ס"מ במפה שווה למרחק של</a:t>
            </a:r>
            <a:r>
              <a:rPr lang="en-US" altLang="en-US" dirty="0">
                <a:solidFill>
                  <a:schemeClr val="folHlink"/>
                </a:solidFill>
                <a:cs typeface="Arial" panose="020B0604020202020204" pitchFamily="34" charset="0"/>
              </a:rPr>
              <a:t> </a:t>
            </a:r>
            <a:r>
              <a:rPr lang="he-IL" altLang="en-US" dirty="0">
                <a:solidFill>
                  <a:schemeClr val="folHlink"/>
                </a:solidFill>
              </a:rPr>
              <a:t>100,000ס"מ בשטח, זאת אומרת למרחק של 1 ק"מ בשטח</a:t>
            </a:r>
            <a:r>
              <a:rPr lang="en-US" altLang="en-US" dirty="0">
                <a:solidFill>
                  <a:schemeClr val="folHlink"/>
                </a:solidFill>
                <a:cs typeface="Arial" panose="020B0604020202020204" pitchFamily="34" charset="0"/>
              </a:rPr>
              <a:t>.</a:t>
            </a:r>
            <a:r>
              <a:rPr lang="he-IL" altLang="en-US" dirty="0">
                <a:solidFill>
                  <a:schemeClr val="folHlink"/>
                </a:solidFill>
              </a:rPr>
              <a:t>    או במפה </a:t>
            </a:r>
            <a:r>
              <a:rPr lang="he-IL" altLang="en-US" dirty="0" err="1">
                <a:solidFill>
                  <a:schemeClr val="folHlink"/>
                </a:solidFill>
              </a:rPr>
              <a:t>בקנ"מ</a:t>
            </a:r>
            <a:r>
              <a:rPr lang="he-IL" altLang="en-US" dirty="0">
                <a:solidFill>
                  <a:schemeClr val="folHlink"/>
                </a:solidFill>
              </a:rPr>
              <a:t> של 1:50,000 – מרחק של 1 ס"מ במפה – שווה למרחק</a:t>
            </a:r>
            <a:r>
              <a:rPr lang="en-US" altLang="en-US" dirty="0">
                <a:solidFill>
                  <a:schemeClr val="folHlink"/>
                </a:solidFill>
                <a:cs typeface="Arial" panose="020B0604020202020204" pitchFamily="34" charset="0"/>
              </a:rPr>
              <a:t> </a:t>
            </a:r>
            <a:r>
              <a:rPr lang="he-IL" altLang="en-US" dirty="0">
                <a:solidFill>
                  <a:schemeClr val="folHlink"/>
                </a:solidFill>
              </a:rPr>
              <a:t>של 50,000 ס"מ בשטח, ז"א מרחק של 500 מטר בשטח</a:t>
            </a:r>
            <a:r>
              <a:rPr lang="en-US" altLang="en-US" dirty="0">
                <a:solidFill>
                  <a:schemeClr val="folHlink"/>
                </a:solidFill>
                <a:cs typeface="Arial" panose="020B0604020202020204" pitchFamily="34" charset="0"/>
              </a:rPr>
              <a:t>.</a:t>
            </a:r>
          </a:p>
          <a:p>
            <a:pPr lvl="1" eaLnBrk="1" hangingPunct="1">
              <a:lnSpc>
                <a:spcPct val="105000"/>
              </a:lnSpc>
              <a:buFontTx/>
              <a:buNone/>
            </a:pPr>
            <a:endParaRPr lang="he-IL" altLang="en-US" dirty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he-IL" altLang="en-US" dirty="0"/>
              <a:t>קנה מידה יכול להיות מיוצג בכמה דרכים שונות: </a:t>
            </a:r>
            <a:endParaRPr lang="he-IL" altLang="en-US" dirty="0">
              <a:hlinkClick r:id="rId3"/>
            </a:endParaRPr>
          </a:p>
          <a:p>
            <a:pPr lvl="1" eaLnBrk="1" hangingPunct="1">
              <a:lnSpc>
                <a:spcPct val="80000"/>
              </a:lnSpc>
            </a:pPr>
            <a:r>
              <a:rPr lang="he-IL" altLang="en-US" dirty="0">
                <a:hlinkClick r:id="rId4"/>
              </a:rPr>
              <a:t>קנה מידה גרפי</a:t>
            </a:r>
            <a:endParaRPr lang="en-US" altLang="en-US" dirty="0">
              <a:cs typeface="David" panose="020E0502060401010101" pitchFamily="34" charset="-79"/>
            </a:endParaRPr>
          </a:p>
          <a:p>
            <a:pPr lvl="1" eaLnBrk="1" hangingPunct="1">
              <a:lnSpc>
                <a:spcPct val="80000"/>
              </a:lnSpc>
            </a:pPr>
            <a:r>
              <a:rPr lang="he-IL" altLang="en-US" dirty="0">
                <a:hlinkClick r:id="rId5"/>
              </a:rPr>
              <a:t>קנה מידה מילולי</a:t>
            </a:r>
            <a:r>
              <a:rPr lang="he-IL" altLang="en-US" dirty="0"/>
              <a:t> </a:t>
            </a:r>
            <a:endParaRPr lang="en-US" altLang="en-US" dirty="0"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he-IL" altLang="en-US" dirty="0">
                <a:hlinkClick r:id="rId3"/>
              </a:rPr>
              <a:t>קנה מידה מספרי</a:t>
            </a:r>
            <a:r>
              <a:rPr lang="he-IL" altLang="en-US" dirty="0"/>
              <a:t> או שבר מייצג</a:t>
            </a:r>
            <a:endParaRPr lang="he-IL" altLang="en-US" dirty="0">
              <a:hlinkClick r:id="rId5"/>
            </a:endParaRPr>
          </a:p>
          <a:p>
            <a:pPr lvl="1" eaLnBrk="1" hangingPunct="1">
              <a:lnSpc>
                <a:spcPct val="80000"/>
              </a:lnSpc>
            </a:pPr>
            <a:endParaRPr lang="he-IL" altLang="en-US" dirty="0">
              <a:hlinkClick r:id="rId4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12292" name="Picture 4" descr="mapscale">
            <a:hlinkClick r:id="rId6"/>
            <a:extLst>
              <a:ext uri="{FF2B5EF4-FFF2-40B4-BE49-F238E27FC236}">
                <a16:creationId xmlns:a16="http://schemas.microsoft.com/office/drawing/2014/main" id="{71B70542-336C-4172-BCAE-BD903CDE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6" y="4509120"/>
            <a:ext cx="432048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1">
            <a:extLst>
              <a:ext uri="{FF2B5EF4-FFF2-40B4-BE49-F238E27FC236}">
                <a16:creationId xmlns:a16="http://schemas.microsoft.com/office/drawing/2014/main" id="{FA94C17C-4EE4-468F-A73A-D70CCEEB8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273" y="188640"/>
            <a:ext cx="30602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en-US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קנה מידה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D8FE1DC2-341F-481B-9E26-23846815C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276" y="713234"/>
            <a:ext cx="6858000" cy="514350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3D718C7-48FD-4368-ACCE-9E079D160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12" y="2708920"/>
            <a:ext cx="3744416" cy="196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4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>
            <a:extLst>
              <a:ext uri="{FF2B5EF4-FFF2-40B4-BE49-F238E27FC236}">
                <a16:creationId xmlns:a16="http://schemas.microsoft.com/office/drawing/2014/main" id="{501DBFB3-3B4B-4254-B0B3-BD8689775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82044" y="1340768"/>
            <a:ext cx="7772400" cy="1331210"/>
          </a:xfrm>
        </p:spPr>
        <p:txBody>
          <a:bodyPr/>
          <a:lstStyle/>
          <a:p>
            <a:pPr lvl="1" algn="ctr" eaLnBrk="1" hangingPunct="1"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David Transparent" pitchFamily="2" charset="-79"/>
              </a:rPr>
              <a:t>"...</a:t>
            </a:r>
            <a:r>
              <a:rPr lang="he-IL" sz="3200" dirty="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David Transparent" pitchFamily="2" charset="-79"/>
              </a:rPr>
              <a:t>וביד האיש </a:t>
            </a:r>
            <a:r>
              <a:rPr lang="he-IL" sz="3200" b="1" dirty="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riam" pitchFamily="34" charset="-79"/>
                <a:cs typeface="David Transparent" pitchFamily="2" charset="-79"/>
              </a:rPr>
              <a:t>קנה המידה</a:t>
            </a:r>
            <a:r>
              <a:rPr lang="he-IL" sz="3200" dirty="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David Transparent" pitchFamily="2" charset="-79"/>
              </a:rPr>
              <a:t> שש אמות באמה וטפח </a:t>
            </a:r>
            <a:r>
              <a:rPr lang="he-IL" sz="3200" dirty="0" err="1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David Transparent" pitchFamily="2" charset="-79"/>
              </a:rPr>
              <a:t>וימד</a:t>
            </a:r>
            <a:r>
              <a:rPr lang="he-IL" sz="3200" dirty="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David Transparent" pitchFamily="2" charset="-79"/>
              </a:rPr>
              <a:t> את רוחב </a:t>
            </a:r>
            <a:r>
              <a:rPr lang="he-IL" sz="3200" dirty="0" err="1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David Transparent" pitchFamily="2" charset="-79"/>
              </a:rPr>
              <a:t>הבנין</a:t>
            </a:r>
            <a:r>
              <a:rPr lang="he-IL" sz="3200" dirty="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David Transparent" pitchFamily="2" charset="-79"/>
              </a:rPr>
              <a:t> </a:t>
            </a:r>
            <a:r>
              <a:rPr lang="he-IL" sz="3200" b="1" dirty="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riam" pitchFamily="34" charset="-79"/>
                <a:cs typeface="David Transparent" pitchFamily="2" charset="-79"/>
              </a:rPr>
              <a:t>קנה</a:t>
            </a:r>
            <a:r>
              <a:rPr lang="he-IL" sz="3200" dirty="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David Transparent" pitchFamily="2" charset="-79"/>
              </a:rPr>
              <a:t> אחד</a:t>
            </a:r>
            <a:r>
              <a:rPr lang="en-US" sz="3200" dirty="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David Transparent" pitchFamily="2" charset="-79"/>
              </a:rPr>
              <a:t>..."</a:t>
            </a:r>
            <a:endParaRPr lang="en-US" dirty="0">
              <a:solidFill>
                <a:srgbClr val="3399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David Transparent" pitchFamily="2" charset="-79"/>
            </a:endParaRPr>
          </a:p>
          <a:p>
            <a:pPr lvl="1" algn="ctr" eaLnBrk="1" hangingPunct="1">
              <a:buFont typeface="Wingdings" pitchFamily="2" charset="2"/>
              <a:buNone/>
              <a:defRPr/>
            </a:pPr>
            <a:r>
              <a:rPr lang="he-IL" dirty="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David Transparent" pitchFamily="2" charset="-79"/>
              </a:rPr>
              <a:t>(יחזקאל מ', 5)</a:t>
            </a:r>
            <a:r>
              <a:rPr lang="en-US" dirty="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David Transparent" pitchFamily="2" charset="-79"/>
              </a:rPr>
              <a:t>.</a:t>
            </a:r>
            <a:endParaRPr lang="en-US" dirty="0">
              <a:cs typeface="Miriam" pitchFamily="34" charset="-79"/>
            </a:endParaRPr>
          </a:p>
          <a:p>
            <a:pPr lvl="1" algn="ctr" eaLnBrk="1" hangingPunct="1">
              <a:buFont typeface="Wingdings" pitchFamily="2" charset="2"/>
              <a:buNone/>
              <a:defRPr/>
            </a:pPr>
            <a:endParaRPr lang="en-US" dirty="0">
              <a:cs typeface="Miriam" pitchFamily="34" charset="-79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4000" dirty="0"/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B20F8EFC-42E0-4AEF-BB21-596A53C07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35" y="3670348"/>
            <a:ext cx="11606032" cy="1859988"/>
          </a:xfrm>
          <a:prstGeom prst="rect">
            <a:avLst/>
          </a:prstGeom>
          <a:solidFill>
            <a:schemeClr val="bg1">
              <a:alpha val="5411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82800" bIns="82800">
            <a:spAutoFit/>
          </a:bodyPr>
          <a:lstStyle>
            <a:lvl1pPr eaLnBrk="0" hangingPunct="0">
              <a:tabLst>
                <a:tab pos="6183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179388" eaLnBrk="0" hangingPunct="0">
              <a:tabLst>
                <a:tab pos="6183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6183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6183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6183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83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83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83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83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algn="just" eaLnBrk="1" hangingPunct="1"/>
            <a:r>
              <a:rPr lang="he-IL" altLang="en-US" sz="2000" b="1" dirty="0">
                <a:latin typeface="Arial" panose="020B0604020202020204" pitchFamily="34" charset="0"/>
                <a:cs typeface="David" panose="020E0502060401010101" pitchFamily="34" charset="-79"/>
              </a:rPr>
              <a:t>הגבעול הארוך והנוקשה של צמח הקנה שימש יחידת בסיס למדידה</a:t>
            </a:r>
            <a:r>
              <a:rPr lang="en-US" altLang="en-US" sz="2000" b="1" dirty="0">
                <a:latin typeface="Arial" panose="020B0604020202020204" pitchFamily="34" charset="0"/>
                <a:cs typeface="David" panose="020E0502060401010101" pitchFamily="34" charset="-79"/>
              </a:rPr>
              <a:t>,</a:t>
            </a:r>
            <a:r>
              <a:rPr lang="he-IL" altLang="en-US" sz="2000" b="1" dirty="0">
                <a:latin typeface="Arial" panose="020B0604020202020204" pitchFamily="34" charset="0"/>
                <a:cs typeface="David" panose="020E0502060401010101" pitchFamily="34" charset="-79"/>
              </a:rPr>
              <a:t> בעיקר של בניינים (בעוד שדות נמדדו בחבל). אורכו המקובל, הן במצרים</a:t>
            </a:r>
            <a:r>
              <a:rPr lang="en-US" altLang="en-US" sz="2000" b="1" dirty="0">
                <a:latin typeface="Arial" panose="020B0604020202020204" pitchFamily="34" charset="0"/>
                <a:cs typeface="David" panose="020E0502060401010101" pitchFamily="34" charset="-79"/>
              </a:rPr>
              <a:t> </a:t>
            </a:r>
            <a:r>
              <a:rPr lang="he-IL" altLang="en-US" sz="2000" b="1" dirty="0">
                <a:latin typeface="Arial" panose="020B0604020202020204" pitchFamily="34" charset="0"/>
                <a:cs typeface="David" panose="020E0502060401010101" pitchFamily="34" charset="-79"/>
              </a:rPr>
              <a:t>והן במסופוטמיה, היה שש אמות, כלומר 2.5-3 מטר לערך, בהתאם למקום ולזמן. בחפירות, שנערכו בארצות אלה, התגלו מוטות קנה מידה קדומים מעץ, אבן ומתכת. אולם השם מעיד, שבמקורו נעשה קנה המידה מצמח הקנה</a:t>
            </a:r>
            <a:r>
              <a:rPr lang="en-US" altLang="en-US" sz="2000" b="1" dirty="0">
                <a:latin typeface="Arial" panose="020B0604020202020204" pitchFamily="34" charset="0"/>
                <a:cs typeface="David" panose="020E0502060401010101" pitchFamily="34" charset="-79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en-US" sz="2000" b="1" dirty="0">
              <a:latin typeface="Arial" panose="020B0604020202020204" pitchFamily="34" charset="0"/>
              <a:cs typeface="David" panose="020E0502060401010101" pitchFamily="34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CF4D1CD9-725D-4E52-B33B-327986A60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6" y="260648"/>
            <a:ext cx="238125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63470E65-B586-474E-8EA4-AFC12E832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24" y="260648"/>
            <a:ext cx="55625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מקור השם קנה מידה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13FFB566-67AE-4309-B1B2-E31FF74DC2AF}"/>
              </a:ext>
            </a:extLst>
          </p:cNvPr>
          <p:cNvSpPr/>
          <p:nvPr/>
        </p:nvSpPr>
        <p:spPr>
          <a:xfrm>
            <a:off x="358738" y="332656"/>
            <a:ext cx="114713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ביטויים ומטבעות לשון עם המילה: קנה</a:t>
            </a:r>
          </a:p>
          <a:p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השפה העברית עשירה בביטויים שמקורם מן המקרא ומן מהספרות התלמודית המכילים את המילה </a:t>
            </a:r>
            <a:r>
              <a:rPr lang="he-IL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קנה</a:t>
            </a:r>
          </a:p>
          <a:p>
            <a:endParaRPr lang="he-I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משענת קנה רצוץ </a:t>
            </a:r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קנה סדוק הנשבר בקלות, משל לאדם או גוף שלא ניתן לסמוך על הבטחותיו.</a:t>
            </a:r>
          </a:p>
          <a:p>
            <a:r>
              <a:rPr lang="he-IL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קנה מידה </a:t>
            </a:r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יחס הגדלים בין דגם למציאות או אף אמצעי להשוואה ושיפוט.</a:t>
            </a:r>
          </a:p>
          <a:p>
            <a:r>
              <a:rPr lang="he-IL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קוטל קנים </a:t>
            </a:r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ביטוי מזלזל שמשמעו אדם חסר ערך.</a:t>
            </a:r>
          </a:p>
          <a:p>
            <a:r>
              <a:rPr lang="he-IL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דחה בקנה </a:t>
            </a:r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מתחמק מעזרה בסיוע תירוץ קלוש.</a:t>
            </a:r>
          </a:p>
          <a:p>
            <a:r>
              <a:rPr lang="he-IL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הושיט קנה </a:t>
            </a:r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הושיט סיוע.</a:t>
            </a:r>
          </a:p>
          <a:p>
            <a:r>
              <a:rPr lang="he-IL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נעץ קנה במקום </a:t>
            </a:r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מי שמתבסס במקום מסוים.</a:t>
            </a:r>
          </a:p>
          <a:p>
            <a:r>
              <a:rPr lang="he-IL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עלו בקנה אחד </a:t>
            </a:r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אנשים המשלימים זה את זה.</a:t>
            </a:r>
          </a:p>
          <a:p>
            <a:r>
              <a:rPr lang="he-IL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רך כקנה </a:t>
            </a:r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אדם ותרן.</a:t>
            </a:r>
          </a:p>
          <a:p>
            <a:r>
              <a:rPr lang="he-IL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הקדים קנה </a:t>
            </a:r>
            <a:r>
              <a:rPr lang="he-IL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לושט</a:t>
            </a:r>
            <a:r>
              <a:rPr lang="he-IL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אדם שבלע מזון בצורה לא טובה. קנה הנשימה מזכיר בצורתו את גבעול הקנה.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967D60D-4416-4D98-95CD-8A339FEF6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52" y="4623123"/>
            <a:ext cx="3433564" cy="2143125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62B9BB64-75AA-4FEE-B013-D60D90CBB4EA}"/>
              </a:ext>
            </a:extLst>
          </p:cNvPr>
          <p:cNvSpPr/>
          <p:nvPr/>
        </p:nvSpPr>
        <p:spPr>
          <a:xfrm>
            <a:off x="3993345" y="5032965"/>
            <a:ext cx="7893025" cy="1323439"/>
          </a:xfrm>
          <a:prstGeom prst="rect">
            <a:avLst/>
          </a:prstGeom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he-I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לעיתים צומח הקנה המצוי ליד סוף מצוי שגם הוא צומח בגדות נחלים ושולי מים מתוקים, זה המקור לאזכורם יחד במקרא: "קנה וסוף קמלו". ברבות הימים השתבש הביטוי לצירוף השגוי "קנה סוף" כשמו של הצמח, טעות השגורה בפי רבים.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>
            <a:extLst>
              <a:ext uri="{FF2B5EF4-FFF2-40B4-BE49-F238E27FC236}">
                <a16:creationId xmlns:a16="http://schemas.microsoft.com/office/drawing/2014/main" id="{93393A94-4C9A-407F-AB80-3D35274AF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3925" y="1281113"/>
            <a:ext cx="7772400" cy="4800600"/>
          </a:xfrm>
        </p:spPr>
        <p:txBody>
          <a:bodyPr/>
          <a:lstStyle/>
          <a:p>
            <a:pPr marL="1055688" lvl="1" indent="-533400">
              <a:buFont typeface="Wingdings" pitchFamily="2" charset="2"/>
              <a:buAutoNum type="arabicPeriod"/>
              <a:defRPr/>
            </a:pPr>
            <a:r>
              <a:rPr lang="he-IL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מציאת הקנ"מ על פי אורך המפה ואורך בשטח</a:t>
            </a:r>
            <a:endParaRPr lang="en-US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055688" lvl="1" indent="-533400">
              <a:buNone/>
              <a:defRPr/>
            </a:pPr>
            <a:r>
              <a:rPr lang="en-US" sz="4400">
                <a:solidFill>
                  <a:schemeClr val="tx2"/>
                </a:solidFill>
              </a:rPr>
              <a:t>				</a:t>
            </a:r>
          </a:p>
          <a:p>
            <a:pPr marL="1055688" lvl="1" indent="-533400">
              <a:buNone/>
              <a:defRPr/>
            </a:pPr>
            <a:endParaRPr lang="he-IL" sz="4400">
              <a:solidFill>
                <a:schemeClr val="tx2"/>
              </a:solidFill>
            </a:endParaRPr>
          </a:p>
          <a:p>
            <a:pPr marL="1055688" lvl="1" indent="-533400">
              <a:buNone/>
              <a:defRPr/>
            </a:pPr>
            <a:endParaRPr lang="he-IL">
              <a:cs typeface="David" pitchFamily="34" charset="-79"/>
            </a:endParaRP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B54B003D-DCEF-4EA8-9DC3-260927535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168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384FF814-4EAA-4230-8728-A1384A9C8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168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9461" name="Rectangle 7">
            <a:extLst>
              <a:ext uri="{FF2B5EF4-FFF2-40B4-BE49-F238E27FC236}">
                <a16:creationId xmlns:a16="http://schemas.microsoft.com/office/drawing/2014/main" id="{85BFED74-A7C2-4BD7-8433-342166D13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168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19462" name="Rectangle 10">
            <a:extLst>
              <a:ext uri="{FF2B5EF4-FFF2-40B4-BE49-F238E27FC236}">
                <a16:creationId xmlns:a16="http://schemas.microsoft.com/office/drawing/2014/main" id="{8192A943-6E21-4CFF-904B-B1F60B658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5337" y="174625"/>
            <a:ext cx="8229600" cy="1143000"/>
          </a:xfrm>
        </p:spPr>
        <p:txBody>
          <a:bodyPr/>
          <a:lstStyle/>
          <a:p>
            <a:pPr eaLnBrk="1" hangingPunct="1"/>
            <a:r>
              <a:rPr lang="he-IL" altLang="en-US"/>
              <a:t>נוסחאות</a:t>
            </a: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19463" name="AutoShape 17">
            <a:extLst>
              <a:ext uri="{FF2B5EF4-FFF2-40B4-BE49-F238E27FC236}">
                <a16:creationId xmlns:a16="http://schemas.microsoft.com/office/drawing/2014/main" id="{3BB511E6-70A6-4151-AF7E-2935E8399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905" y="1805781"/>
            <a:ext cx="5732463" cy="1566863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he-IL" altLang="en-US"/>
          </a:p>
        </p:txBody>
      </p:sp>
      <p:grpSp>
        <p:nvGrpSpPr>
          <p:cNvPr id="19464" name="Group 19">
            <a:extLst>
              <a:ext uri="{FF2B5EF4-FFF2-40B4-BE49-F238E27FC236}">
                <a16:creationId xmlns:a16="http://schemas.microsoft.com/office/drawing/2014/main" id="{7BE2BDBB-25BC-457D-AB94-C89966B261C4}"/>
              </a:ext>
            </a:extLst>
          </p:cNvPr>
          <p:cNvGrpSpPr>
            <a:grpSpLocks/>
          </p:cNvGrpSpPr>
          <p:nvPr/>
        </p:nvGrpSpPr>
        <p:grpSpPr bwMode="auto">
          <a:xfrm>
            <a:off x="4625975" y="2351088"/>
            <a:ext cx="3962400" cy="869950"/>
            <a:chOff x="2064" y="1728"/>
            <a:chExt cx="2496" cy="548"/>
          </a:xfrm>
        </p:grpSpPr>
        <p:sp>
          <p:nvSpPr>
            <p:cNvPr id="19476" name="Text Box 20">
              <a:extLst>
                <a:ext uri="{FF2B5EF4-FFF2-40B4-BE49-F238E27FC236}">
                  <a16:creationId xmlns:a16="http://schemas.microsoft.com/office/drawing/2014/main" id="{4318CD38-2906-46EB-97AF-0A5E281449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920"/>
              <a:ext cx="15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e-IL" altLang="en-US" b="1"/>
                <a:t>קנה מידה = </a:t>
              </a:r>
              <a:endParaRPr lang="en-US" altLang="en-US" b="1"/>
            </a:p>
          </p:txBody>
        </p:sp>
        <p:sp>
          <p:nvSpPr>
            <p:cNvPr id="19477" name="Rectangle 21">
              <a:extLst>
                <a:ext uri="{FF2B5EF4-FFF2-40B4-BE49-F238E27FC236}">
                  <a16:creationId xmlns:a16="http://schemas.microsoft.com/office/drawing/2014/main" id="{D4BB456F-96CF-4176-8850-387B45F5E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728"/>
              <a:ext cx="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en-US" b="1"/>
                <a:t>אורך במפה</a:t>
              </a:r>
              <a:endParaRPr lang="en-US" altLang="en-US" b="1"/>
            </a:p>
          </p:txBody>
        </p:sp>
        <p:sp>
          <p:nvSpPr>
            <p:cNvPr id="19478" name="Rectangle 22">
              <a:extLst>
                <a:ext uri="{FF2B5EF4-FFF2-40B4-BE49-F238E27FC236}">
                  <a16:creationId xmlns:a16="http://schemas.microsoft.com/office/drawing/2014/main" id="{263CBCED-D9DE-4437-8476-CBE0B1769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" y="2045"/>
              <a:ext cx="12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en-US" b="1"/>
                <a:t>אורך (מרחק) בשטח</a:t>
              </a:r>
              <a:endParaRPr lang="en-US" altLang="en-US" b="1"/>
            </a:p>
          </p:txBody>
        </p:sp>
        <p:sp>
          <p:nvSpPr>
            <p:cNvPr id="19479" name="Text Box 23">
              <a:extLst>
                <a:ext uri="{FF2B5EF4-FFF2-40B4-BE49-F238E27FC236}">
                  <a16:creationId xmlns:a16="http://schemas.microsoft.com/office/drawing/2014/main" id="{59BC9F0F-91C2-48F4-8490-31DFD8797D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824"/>
              <a:ext cx="17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e-IL" altLang="en-US" sz="2000" b="1"/>
                <a:t>__________________</a:t>
              </a:r>
              <a:endParaRPr lang="en-US" altLang="en-US" sz="2000" b="1"/>
            </a:p>
          </p:txBody>
        </p:sp>
      </p:grpSp>
      <p:sp>
        <p:nvSpPr>
          <p:cNvPr id="76825" name="Text Box 25">
            <a:extLst>
              <a:ext uri="{FF2B5EF4-FFF2-40B4-BE49-F238E27FC236}">
                <a16:creationId xmlns:a16="http://schemas.microsoft.com/office/drawing/2014/main" id="{25248BAB-DB54-4423-92EA-2E832B125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3844926"/>
            <a:ext cx="8302625" cy="2517775"/>
          </a:xfrm>
          <a:prstGeom prst="rect">
            <a:avLst/>
          </a:prstGeom>
          <a:solidFill>
            <a:srgbClr val="FDEE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defRPr/>
            </a:pPr>
            <a:r>
              <a:rPr lang="he-IL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Adii" pitchFamily="2" charset="-79"/>
              </a:rPr>
              <a:t>לדוגמה</a:t>
            </a:r>
            <a:r>
              <a:rPr lang="en-US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Adii" pitchFamily="2" charset="-79"/>
              </a:rPr>
              <a:t>:</a:t>
            </a:r>
          </a:p>
          <a:p>
            <a:pPr lvl="1">
              <a:defRPr/>
            </a:pPr>
            <a:r>
              <a:rPr lang="he-IL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Adii" pitchFamily="2" charset="-79"/>
              </a:rPr>
              <a:t>אם ידוע שהאורך במפה הוא 20 ס"מ והמרחק בשטח הוא 20 ק"מ. מהו הקנ"מ</a:t>
            </a:r>
            <a:r>
              <a:rPr lang="en-US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Adii" pitchFamily="2" charset="-79"/>
              </a:rPr>
              <a:t>?</a:t>
            </a:r>
          </a:p>
          <a:p>
            <a:pPr lvl="1">
              <a:defRPr/>
            </a:pPr>
            <a:r>
              <a:rPr lang="he-IL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Adii" pitchFamily="2" charset="-79"/>
              </a:rPr>
              <a:t>נציב בנוסחה</a:t>
            </a:r>
            <a:r>
              <a:rPr lang="en-US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Adii" pitchFamily="2" charset="-79"/>
              </a:rPr>
              <a:t>:</a:t>
            </a:r>
          </a:p>
          <a:p>
            <a:pPr lvl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endParaRPr lang="he-IL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defRPr/>
            </a:pPr>
            <a:endParaRPr lang="he-IL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</a:t>
            </a:r>
          </a:p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grpSp>
        <p:nvGrpSpPr>
          <p:cNvPr id="19466" name="Group 44">
            <a:extLst>
              <a:ext uri="{FF2B5EF4-FFF2-40B4-BE49-F238E27FC236}">
                <a16:creationId xmlns:a16="http://schemas.microsoft.com/office/drawing/2014/main" id="{B14AA721-9099-443B-AECB-0B3925491ACB}"/>
              </a:ext>
            </a:extLst>
          </p:cNvPr>
          <p:cNvGrpSpPr>
            <a:grpSpLocks/>
          </p:cNvGrpSpPr>
          <p:nvPr/>
        </p:nvGrpSpPr>
        <p:grpSpPr bwMode="auto">
          <a:xfrm>
            <a:off x="2495550" y="5094288"/>
            <a:ext cx="7239000" cy="900112"/>
            <a:chOff x="0" y="1728"/>
            <a:chExt cx="4560" cy="567"/>
          </a:xfrm>
        </p:grpSpPr>
        <p:sp>
          <p:nvSpPr>
            <p:cNvPr id="19467" name="Text Box 35">
              <a:extLst>
                <a:ext uri="{FF2B5EF4-FFF2-40B4-BE49-F238E27FC236}">
                  <a16:creationId xmlns:a16="http://schemas.microsoft.com/office/drawing/2014/main" id="{990F69BC-EF4C-41D8-8539-C4657CAFF2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920"/>
              <a:ext cx="15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e-IL" altLang="en-US" b="1"/>
                <a:t>קנה מידה = </a:t>
              </a:r>
              <a:endParaRPr lang="en-US" altLang="en-US" b="1"/>
            </a:p>
          </p:txBody>
        </p:sp>
        <p:sp>
          <p:nvSpPr>
            <p:cNvPr id="19468" name="Rectangle 36">
              <a:extLst>
                <a:ext uri="{FF2B5EF4-FFF2-40B4-BE49-F238E27FC236}">
                  <a16:creationId xmlns:a16="http://schemas.microsoft.com/office/drawing/2014/main" id="{37A21808-28E3-4434-92FE-B0624FDD8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728"/>
              <a:ext cx="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en-US" b="1"/>
                <a:t>אורך במפה</a:t>
              </a:r>
              <a:endParaRPr lang="en-US" altLang="en-US" b="1"/>
            </a:p>
          </p:txBody>
        </p:sp>
        <p:sp>
          <p:nvSpPr>
            <p:cNvPr id="19469" name="Rectangle 37">
              <a:extLst>
                <a:ext uri="{FF2B5EF4-FFF2-40B4-BE49-F238E27FC236}">
                  <a16:creationId xmlns:a16="http://schemas.microsoft.com/office/drawing/2014/main" id="{EF09FA22-1835-4C1F-AE2F-BFFEB5AE7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" y="2045"/>
              <a:ext cx="12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en-US" b="1"/>
                <a:t>אורך (מרחק) בשטח</a:t>
              </a:r>
              <a:endParaRPr lang="en-US" altLang="en-US" b="1"/>
            </a:p>
          </p:txBody>
        </p:sp>
        <p:sp>
          <p:nvSpPr>
            <p:cNvPr id="19470" name="Text Box 38">
              <a:extLst>
                <a:ext uri="{FF2B5EF4-FFF2-40B4-BE49-F238E27FC236}">
                  <a16:creationId xmlns:a16="http://schemas.microsoft.com/office/drawing/2014/main" id="{EA172F71-31C9-42D7-81D6-749F1B53B8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824"/>
              <a:ext cx="17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e-IL" altLang="en-US" sz="2000" b="1"/>
                <a:t>__________________</a:t>
              </a:r>
              <a:endParaRPr lang="en-US" altLang="en-US" sz="2000" b="1"/>
            </a:p>
          </p:txBody>
        </p:sp>
        <p:sp>
          <p:nvSpPr>
            <p:cNvPr id="19471" name="Text Box 39">
              <a:extLst>
                <a:ext uri="{FF2B5EF4-FFF2-40B4-BE49-F238E27FC236}">
                  <a16:creationId xmlns:a16="http://schemas.microsoft.com/office/drawing/2014/main" id="{C6A4C385-5E71-48FC-927F-2047528A4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920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e-IL" altLang="en-US" b="1"/>
                <a:t>=</a:t>
              </a:r>
              <a:endParaRPr lang="en-US" altLang="en-US" b="1"/>
            </a:p>
          </p:txBody>
        </p:sp>
        <p:grpSp>
          <p:nvGrpSpPr>
            <p:cNvPr id="19472" name="Group 40">
              <a:extLst>
                <a:ext uri="{FF2B5EF4-FFF2-40B4-BE49-F238E27FC236}">
                  <a16:creationId xmlns:a16="http://schemas.microsoft.com/office/drawing/2014/main" id="{05CB8DD0-E437-4D7F-AE07-868FE70409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76"/>
              <a:ext cx="1728" cy="519"/>
              <a:chOff x="0" y="1872"/>
              <a:chExt cx="1728" cy="519"/>
            </a:xfrm>
          </p:grpSpPr>
          <p:sp>
            <p:nvSpPr>
              <p:cNvPr id="19473" name="Rectangle 41">
                <a:extLst>
                  <a:ext uri="{FF2B5EF4-FFF2-40B4-BE49-F238E27FC236}">
                    <a16:creationId xmlns:a16="http://schemas.microsoft.com/office/drawing/2014/main" id="{5955718D-8857-47DD-A437-90198AEEC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1872"/>
                <a:ext cx="56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he-IL" altLang="en-US" b="1"/>
                  <a:t>20 ס"מ</a:t>
                </a:r>
                <a:endParaRPr lang="en-US" altLang="en-US" b="1"/>
              </a:p>
            </p:txBody>
          </p:sp>
          <p:sp>
            <p:nvSpPr>
              <p:cNvPr id="19474" name="Rectangle 42">
                <a:extLst>
                  <a:ext uri="{FF2B5EF4-FFF2-40B4-BE49-F238E27FC236}">
                    <a16:creationId xmlns:a16="http://schemas.microsoft.com/office/drawing/2014/main" id="{D3968D3D-30F3-4CF2-81D4-8D08DF2E2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160"/>
                <a:ext cx="55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he-IL" altLang="en-US" b="1"/>
                  <a:t>20 ק"מ</a:t>
                </a:r>
                <a:endParaRPr lang="en-US" altLang="en-US" b="1"/>
              </a:p>
            </p:txBody>
          </p:sp>
          <p:sp>
            <p:nvSpPr>
              <p:cNvPr id="19475" name="Text Box 43">
                <a:extLst>
                  <a:ext uri="{FF2B5EF4-FFF2-40B4-BE49-F238E27FC236}">
                    <a16:creationId xmlns:a16="http://schemas.microsoft.com/office/drawing/2014/main" id="{13671F5B-1470-4C09-AF58-42FA782AB0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920"/>
                <a:ext cx="17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he-IL" altLang="en-US" sz="2000" b="1"/>
                  <a:t>__________</a:t>
                </a:r>
                <a:endParaRPr lang="en-US" altLang="en-US" sz="2000" b="1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7DA49BEC-BCF3-48FC-915D-C060D186F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956" y="404664"/>
            <a:ext cx="8424936" cy="4638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FD7FE96C-4796-411C-9159-ECE885FB4FEA}"/>
              </a:ext>
            </a:extLst>
          </p:cNvPr>
          <p:cNvSpPr/>
          <p:nvPr/>
        </p:nvSpPr>
        <p:spPr>
          <a:xfrm>
            <a:off x="2998068" y="5373216"/>
            <a:ext cx="5724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https://www.youtube.com/watch?v=VVZI6fzVJ3g</a:t>
            </a:r>
            <a:endParaRPr lang="he-IL" dirty="0"/>
          </a:p>
          <a:p>
            <a:r>
              <a:rPr lang="he-IL" dirty="0"/>
              <a:t>מבנה האטלס סוגי המפות – סרטון  26 דקות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CCA3315-B237-4804-933F-966A40D4B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077" y="116632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4E208F9-7DEB-47F7-A216-473BC69EA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56" y="2420888"/>
            <a:ext cx="4736454" cy="4270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14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6E6608E5-2EC5-458E-A044-0D2EA2364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508" y="470730"/>
            <a:ext cx="4966798" cy="591654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B79D649-3F6F-4B31-B192-2AA3AA9D3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19" y="470730"/>
            <a:ext cx="6120680" cy="5916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308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E7445D29-975E-4AA5-8602-15AB146F8B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67" r="12952"/>
          <a:stretch/>
        </p:blipFill>
        <p:spPr>
          <a:xfrm>
            <a:off x="7174532" y="1318456"/>
            <a:ext cx="4608512" cy="4653136"/>
          </a:xfrm>
          <a:prstGeom prst="rect">
            <a:avLst/>
          </a:prstGeom>
        </p:spPr>
      </p:pic>
      <p:sp>
        <p:nvSpPr>
          <p:cNvPr id="4" name="כותרת 1">
            <a:extLst>
              <a:ext uri="{FF2B5EF4-FFF2-40B4-BE49-F238E27FC236}">
                <a16:creationId xmlns:a16="http://schemas.microsoft.com/office/drawing/2014/main" id="{AD22F8E6-EA37-46C9-8901-16D3605DD1E5}"/>
              </a:ext>
            </a:extLst>
          </p:cNvPr>
          <p:cNvSpPr txBox="1">
            <a:spLocks/>
          </p:cNvSpPr>
          <p:nvPr/>
        </p:nvSpPr>
        <p:spPr>
          <a:xfrm>
            <a:off x="3505378" y="122132"/>
            <a:ext cx="5635456" cy="980300"/>
          </a:xfrm>
          <a:prstGeom prst="rect">
            <a:avLst/>
          </a:prstGeom>
        </p:spPr>
        <p:txBody>
          <a:bodyPr rtlCol="1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+mj-ea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he-IL" sz="3200" b="1" dirty="0">
                <a:solidFill>
                  <a:srgbClr val="C00000"/>
                </a:solidFill>
              </a:rPr>
              <a:t>סימנים מוסכמים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77597F2-0E61-42B6-AD35-D2B39283E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35" y="2107245"/>
            <a:ext cx="6742485" cy="264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0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87FD0778-10E5-4F71-BF7A-4F2E296FE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80" y="927852"/>
            <a:ext cx="3312368" cy="205256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34D9610-D109-4735-86D8-50223033C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626" y="903652"/>
            <a:ext cx="3312368" cy="197773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989B023-3B50-469C-BA06-8E3D6E0BC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730" y="903652"/>
            <a:ext cx="1745364" cy="2048905"/>
          </a:xfrm>
          <a:prstGeom prst="rect">
            <a:avLst/>
          </a:prstGeom>
        </p:spPr>
      </p:pic>
      <p:sp>
        <p:nvSpPr>
          <p:cNvPr id="7" name="כותרת 1">
            <a:extLst>
              <a:ext uri="{FF2B5EF4-FFF2-40B4-BE49-F238E27FC236}">
                <a16:creationId xmlns:a16="http://schemas.microsoft.com/office/drawing/2014/main" id="{14965847-B8EF-46C4-AEC0-89F612F1B4A0}"/>
              </a:ext>
            </a:extLst>
          </p:cNvPr>
          <p:cNvSpPr txBox="1">
            <a:spLocks/>
          </p:cNvSpPr>
          <p:nvPr/>
        </p:nvSpPr>
        <p:spPr>
          <a:xfrm>
            <a:off x="3240679" y="131429"/>
            <a:ext cx="5635456" cy="980300"/>
          </a:xfrm>
          <a:prstGeom prst="rect">
            <a:avLst/>
          </a:prstGeom>
        </p:spPr>
        <p:txBody>
          <a:bodyPr rtlCol="1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+mj-ea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he-IL" sz="3200" b="1" dirty="0">
                <a:solidFill>
                  <a:srgbClr val="C00000"/>
                </a:solidFill>
              </a:rPr>
              <a:t>סימנים מוסכמים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754927BB-D88D-4AF9-975A-4F6B925FD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172" y="3234630"/>
            <a:ext cx="4248471" cy="350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6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8C9427B1-12B2-487A-BC50-FE1497F01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717" y="1340768"/>
            <a:ext cx="5305425" cy="307657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5511351-3BE7-4D52-9B3B-BCDCD16FE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64" y="2531887"/>
            <a:ext cx="5635455" cy="4221088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74D04872-8B20-4ECA-97FB-E52382568113}"/>
              </a:ext>
            </a:extLst>
          </p:cNvPr>
          <p:cNvSpPr txBox="1">
            <a:spLocks/>
          </p:cNvSpPr>
          <p:nvPr/>
        </p:nvSpPr>
        <p:spPr>
          <a:xfrm>
            <a:off x="953261" y="360468"/>
            <a:ext cx="5635456" cy="980300"/>
          </a:xfrm>
          <a:prstGeom prst="rect">
            <a:avLst/>
          </a:prstGeom>
        </p:spPr>
        <p:txBody>
          <a:bodyPr rtlCol="1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+mj-ea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he-IL" sz="3200" b="1" dirty="0">
                <a:solidFill>
                  <a:srgbClr val="C00000"/>
                </a:solidFill>
              </a:rPr>
              <a:t>סימנים מוסכמים בתחבורה</a:t>
            </a:r>
          </a:p>
          <a:p>
            <a:pPr algn="ctr"/>
            <a:r>
              <a:rPr lang="he-IL" sz="3200" b="1" dirty="0">
                <a:solidFill>
                  <a:srgbClr val="C00000"/>
                </a:solidFill>
              </a:rPr>
              <a:t>תמרורים</a:t>
            </a:r>
          </a:p>
        </p:txBody>
      </p:sp>
    </p:spTree>
    <p:extLst>
      <p:ext uri="{BB962C8B-B14F-4D97-AF65-F5344CB8AC3E}">
        <p14:creationId xmlns:p14="http://schemas.microsoft.com/office/powerpoint/2010/main" val="32038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03070A1A-2B18-497A-8F3B-DE2D08313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07" y="1196752"/>
            <a:ext cx="6425133" cy="5324634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8F4B2BB6-37EB-4061-94DF-B9E5C247A3A2}"/>
              </a:ext>
            </a:extLst>
          </p:cNvPr>
          <p:cNvSpPr/>
          <p:nvPr/>
        </p:nvSpPr>
        <p:spPr>
          <a:xfrm>
            <a:off x="6238428" y="154717"/>
            <a:ext cx="56886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מילון </a:t>
            </a:r>
            <a:r>
              <a:rPr lang="he-IL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האימוג'יז</a:t>
            </a: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שכולנו טועים בהם:</a:t>
            </a:r>
          </a:p>
          <a:p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לפניכם מילון קצר, שיעזור לכם להבין טוב יותר מספר </a:t>
            </a:r>
            <a:r>
              <a:rPr lang="he-IL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מהאימוג׳יז</a:t>
            </a: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הפחות ברורים. </a:t>
            </a:r>
          </a:p>
          <a:p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כדי שבפעם הבאה שתרצו לשלוח </a:t>
            </a:r>
          </a:p>
          <a:p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את האייקון חושף השיניים כדי לציין שאתם כועסים על מישהו, תבינו שבעצם שלחתם לו פרצוף מחייך.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E3EA6D29-4EC2-44B5-9DEE-05CFB66AF507}"/>
              </a:ext>
            </a:extLst>
          </p:cNvPr>
          <p:cNvSpPr txBox="1">
            <a:spLocks/>
          </p:cNvSpPr>
          <p:nvPr/>
        </p:nvSpPr>
        <p:spPr>
          <a:xfrm>
            <a:off x="7678588" y="4484944"/>
            <a:ext cx="3430661" cy="561267"/>
          </a:xfrm>
          <a:prstGeom prst="rect">
            <a:avLst/>
          </a:prstGeom>
        </p:spPr>
        <p:txBody>
          <a:bodyPr rtlCol="1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+mj-ea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he-IL" sz="3200" b="1" dirty="0">
                <a:solidFill>
                  <a:srgbClr val="C00000"/>
                </a:solidFill>
              </a:rPr>
              <a:t>סימנים מוסכמים</a:t>
            </a:r>
          </a:p>
        </p:txBody>
      </p:sp>
    </p:spTree>
    <p:extLst>
      <p:ext uri="{BB962C8B-B14F-4D97-AF65-F5344CB8AC3E}">
        <p14:creationId xmlns:p14="http://schemas.microsoft.com/office/powerpoint/2010/main" val="331365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772C9C9C-4A4E-4791-8B6C-73FD1AA56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64" y="576064"/>
            <a:ext cx="6096000" cy="34290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48E08932-DEA4-4CD9-B79F-C0FAD546D4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7" t="1" r="9693" b="46517"/>
          <a:stretch/>
        </p:blipFill>
        <p:spPr>
          <a:xfrm>
            <a:off x="6742484" y="836712"/>
            <a:ext cx="4993232" cy="243840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F793ED6-02A6-448A-8E6F-533084BA5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153" y="4173966"/>
            <a:ext cx="6667500" cy="2438400"/>
          </a:xfrm>
          <a:prstGeom prst="rect">
            <a:avLst/>
          </a:prstGeom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B605718A-A115-47DC-A6C8-F6557555AA12}"/>
              </a:ext>
            </a:extLst>
          </p:cNvPr>
          <p:cNvSpPr txBox="1">
            <a:spLocks/>
          </p:cNvSpPr>
          <p:nvPr/>
        </p:nvSpPr>
        <p:spPr>
          <a:xfrm>
            <a:off x="937752" y="5112533"/>
            <a:ext cx="3645821" cy="561267"/>
          </a:xfrm>
          <a:prstGeom prst="rect">
            <a:avLst/>
          </a:prstGeom>
        </p:spPr>
        <p:txBody>
          <a:bodyPr rtlCol="1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+mj-ea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he-IL" sz="3200" b="1" dirty="0">
                <a:solidFill>
                  <a:srgbClr val="C00000"/>
                </a:solidFill>
              </a:rPr>
              <a:t>סימנים מוסכמים</a:t>
            </a:r>
          </a:p>
        </p:txBody>
      </p:sp>
    </p:spTree>
    <p:extLst>
      <p:ext uri="{BB962C8B-B14F-4D97-AF65-F5344CB8AC3E}">
        <p14:creationId xmlns:p14="http://schemas.microsoft.com/office/powerpoint/2010/main" val="366599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3F4F12CC-DB28-40D5-B53E-16A304E54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01" y="2688053"/>
            <a:ext cx="6191250" cy="3971925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1F5CC99-33CE-4CF5-8159-0965F2974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540" y="198022"/>
            <a:ext cx="4680520" cy="6461956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254E156B-4CDB-4251-BD62-43F616B68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540" y="476672"/>
            <a:ext cx="19050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4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מצגת בנושא העולם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1446_TF02804891" id="{946F9820-7A00-4665-84EF-67B1AFB66101}" vid="{7898AFBB-B86B-4587-B9FB-EBFA6E62921F}"/>
    </a:ext>
  </a:extLst>
</a:theme>
</file>

<file path=ppt/theme/theme2.xml><?xml version="1.0" encoding="utf-8"?>
<a:theme xmlns:a="http://schemas.openxmlformats.org/drawingml/2006/main" name="ערכת נושא של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סידרת מפות העולם, מצגת בנושא העולם (מסך רחב)</Template>
  <TotalTime>1556</TotalTime>
  <Words>613</Words>
  <Application>Microsoft Office PowerPoint</Application>
  <PresentationFormat>מותאם אישית</PresentationFormat>
  <Paragraphs>73</Paragraphs>
  <Slides>16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11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8" baseType="lpstr">
      <vt:lpstr>Arial</vt:lpstr>
      <vt:lpstr>Calibri</vt:lpstr>
      <vt:lpstr>Century Gothic</vt:lpstr>
      <vt:lpstr>David</vt:lpstr>
      <vt:lpstr>David Transparent</vt:lpstr>
      <vt:lpstr>Gisha</vt:lpstr>
      <vt:lpstr>Guttman Adii</vt:lpstr>
      <vt:lpstr>Miriam</vt:lpstr>
      <vt:lpstr>Tahoma</vt:lpstr>
      <vt:lpstr>Times New Roman</vt:lpstr>
      <vt:lpstr>Wingdings</vt:lpstr>
      <vt:lpstr>מצגת בנושא העולם 16x9</vt:lpstr>
      <vt:lpstr>הכרת האטלס  סימנים מוסכמים וקנה מידה  יחידת לימוד רביעית בגיאוגרפיה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נוסחאות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הכר את האטלס  יחידת לימוד שנייה- 2</dc:title>
  <dc:creator>eilat</dc:creator>
  <cp:lastModifiedBy>eilat</cp:lastModifiedBy>
  <cp:revision>65</cp:revision>
  <dcterms:created xsi:type="dcterms:W3CDTF">2019-12-14T04:51:45Z</dcterms:created>
  <dcterms:modified xsi:type="dcterms:W3CDTF">2020-02-04T14:20:46Z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