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6" r:id="rId4"/>
    <p:sldId id="266" r:id="rId5"/>
    <p:sldId id="258" r:id="rId6"/>
    <p:sldId id="259" r:id="rId7"/>
    <p:sldId id="260" r:id="rId8"/>
    <p:sldId id="268" r:id="rId9"/>
    <p:sldId id="263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9" r:id="rId22"/>
    <p:sldId id="282" r:id="rId23"/>
    <p:sldId id="283" r:id="rId24"/>
    <p:sldId id="284" r:id="rId25"/>
    <p:sldId id="285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7E6D2-03A2-4FBF-800D-9C99AAB02941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7ACDF-42E0-461B-B0D9-B99961011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5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7ACDF-42E0-461B-B0D9-B999610118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7ACDF-42E0-461B-B0D9-B999610118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2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C64-173B-4892-BBD8-EEDDD9A83D6A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06-53DD-4153-888F-97AEF69B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0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C64-173B-4892-BBD8-EEDDD9A83D6A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06-53DD-4153-888F-97AEF69B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9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C64-173B-4892-BBD8-EEDDD9A83D6A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06-53DD-4153-888F-97AEF69B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9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C64-173B-4892-BBD8-EEDDD9A83D6A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06-53DD-4153-888F-97AEF69B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1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C64-173B-4892-BBD8-EEDDD9A83D6A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06-53DD-4153-888F-97AEF69B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C64-173B-4892-BBD8-EEDDD9A83D6A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06-53DD-4153-888F-97AEF69B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6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C64-173B-4892-BBD8-EEDDD9A83D6A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06-53DD-4153-888F-97AEF69B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0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C64-173B-4892-BBD8-EEDDD9A83D6A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06-53DD-4153-888F-97AEF69B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4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C64-173B-4892-BBD8-EEDDD9A83D6A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06-53DD-4153-888F-97AEF69B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0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C64-173B-4892-BBD8-EEDDD9A83D6A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06-53DD-4153-888F-97AEF69B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6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C64-173B-4892-BBD8-EEDDD9A83D6A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06-53DD-4153-888F-97AEF69B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4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9AC64-173B-4892-BBD8-EEDDD9A83D6A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DB106-53DD-4153-888F-97AEF69B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google.co.il/url?sa=i&amp;rct=j&amp;q=%D7%94%D7%AA%D7%A7%D7%95%D7%95%D7%94&amp;source=images&amp;cd=&amp;cad=rja&amp;docid=up2XljqkzArapM&amp;tbnid=DKsAtrNxaRLXfM:&amp;ved=&amp;url=http://glilot.koral.co.il/Front/NewsNet/reports.asp?reportId=152071&amp;ei=Yc8YUaSxFpHbsgbUzoCgCQ&amp;psig=AFQjCNE83eGFNHi-AE6sBYfP3iZoRaUl9g&amp;ust=1360666849887398" TargetMode="External"/><Relationship Id="rId2" Type="http://schemas.openxmlformats.org/officeDocument/2006/relationships/hyperlink" Target="http://www.google.co.il/url?sa=i&amp;rct=j&amp;q=%D7%94%D7%AA%D7%A7%D7%95%D7%95%D7%94&amp;source=images&amp;cd=&amp;cad=rja&amp;docid=KC4Hbcc97RIEbM&amp;tbnid=FgR-rnpBb5l8cM:&amp;ved=0CAUQjRw&amp;url=http://simania.co.il/group.php?groupId=532&amp;special=groupLinnks&amp;ei=388YUZEjyq20BrvvgZgP&amp;psig=AFQjCNE83eGFNHi-AE6sBYfP3iZoRaUl9g&amp;ust=136066684988739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google.co.il/url?sa=i&amp;rct=j&amp;q=%D7%94%D7%AA%D7%A7%D7%95%D7%95%D7%94&amp;source=images&amp;cd=&amp;cad=rja&amp;docid=F6Lks_Ku3nbeyM&amp;tbnid=Jmwrv3IuW0cluM:&amp;ved=0CAUQjRw&amp;url=http://simania.co.il/group.php?groupId=568&amp;ei=YNAYUeGsLcfKsgaT-4HgDQ&amp;psig=AFQjCNE83eGFNHi-AE6sBYfP3iZoRaUl9g&amp;ust=136066684988739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il/url?sa=i&amp;rct=j&amp;q=%D7%94%D7%9E%D7%A0%D7%95%D7%9F+%D7%94%D7%AA%D7%A7%D7%95%D7%95%D7%94&amp;source=images&amp;cd=&amp;cad=rja&amp;docid=yp9On5sPfbVjuM&amp;tbnid=SHWuoQ5U4ZYIFM:&amp;ved=0CAUQjRw&amp;url=http://sites.google.com/site/mlatikshuv/ayelet-dalit-and-ela/hatikva&amp;ei=CEYSUexGhc6zBpPTgZgP&amp;psig=AFQjCNG94o8NVs1zfjRy9RNUp8uBC0oroQ&amp;ust=136023843634629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ko.co.il/news-law/legal/Article-72518208805c531018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http://www.haaretz.co.il/hasite/images/0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514;&#1511;&#1493;&#1493;&#1514;&#1497;&#1504;&#1493;.pptx" TargetMode="External"/><Relationship Id="rId2" Type="http://schemas.openxmlformats.org/officeDocument/2006/relationships/hyperlink" Target="&#1504;&#1508;&#1514;&#1500;&#1497;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907704" y="1196752"/>
            <a:ext cx="547260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המנון המדינה</a:t>
            </a:r>
            <a:endParaRPr lang="he-IL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14908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4000" b="1" dirty="0" smtClean="0">
                <a:solidFill>
                  <a:srgbClr val="00B0F0"/>
                </a:solidFill>
              </a:rPr>
              <a:t>התקווה / נפתלי הרץ אימבר</a:t>
            </a:r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simania.co.il/images/groups/53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2" y="535250"/>
            <a:ext cx="2736303" cy="243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imania.co.il/images/groups/56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"/>
            <a:ext cx="2880320" cy="199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TH0tiuyt48e6tUTAjSvb0q622FNGpCiaAfHAWgYOQA3HPAv-dxD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80369"/>
            <a:ext cx="16287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0.gstatic.com/images?q=tbn:ANd9GcTCOwFF6nIDw8DDPzURbTdczxTqKKOG2fiVmnXUT-AGNA3t2aI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4880369"/>
            <a:ext cx="2016224" cy="178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3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עיינו ב</a:t>
            </a:r>
            <a:r>
              <a:rPr lang="he-IL" b="1" u="sng" dirty="0" smtClean="0"/>
              <a:t>המנון " התקווה "</a:t>
            </a:r>
            <a:br>
              <a:rPr lang="he-IL" b="1" u="sng" dirty="0" smtClean="0"/>
            </a:br>
            <a:endParaRPr lang="en-US" b="1" u="sng" dirty="0"/>
          </a:p>
        </p:txBody>
      </p:sp>
      <p:pic>
        <p:nvPicPr>
          <p:cNvPr id="5122" name="Picture 2" descr="http://t2.gstatic.com/images?q=tbn:ANd9GcStr1W2Pzv64BbLD4hpoNRXHEPtFlfPAwatlqHLGSEJzj8vmiXV3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52364"/>
            <a:ext cx="4248472" cy="584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196752"/>
            <a:ext cx="42484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4400" dirty="0" smtClean="0"/>
              <a:t>הסבירו אילו ערכים באים לידי ביטוי בהמנון</a:t>
            </a:r>
            <a:endParaRPr lang="en-US" sz="4400" dirty="0"/>
          </a:p>
        </p:txBody>
      </p:sp>
      <p:sp>
        <p:nvSpPr>
          <p:cNvPr id="6" name="מלבן 5"/>
          <p:cNvSpPr/>
          <p:nvPr/>
        </p:nvSpPr>
        <p:spPr>
          <a:xfrm>
            <a:off x="1223627" y="4294913"/>
            <a:ext cx="3282861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87624" y="4294913"/>
            <a:ext cx="3354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he-IL" b="1" dirty="0">
                <a:latin typeface="Times New Roman"/>
                <a:ea typeface="Times New Roman"/>
              </a:rPr>
              <a:t>בלבב</a:t>
            </a:r>
            <a:r>
              <a:rPr lang="he-IL" dirty="0">
                <a:latin typeface="Times New Roman"/>
                <a:ea typeface="Times New Roman"/>
              </a:rPr>
              <a:t> = בלב  </a:t>
            </a:r>
            <a:endParaRPr lang="en-US" dirty="0" smtClean="0"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</a:pPr>
            <a:r>
              <a:rPr lang="he-IL" b="1" dirty="0" smtClean="0">
                <a:latin typeface="Times New Roman"/>
                <a:ea typeface="Times New Roman"/>
              </a:rPr>
              <a:t>נפש</a:t>
            </a:r>
            <a:r>
              <a:rPr lang="he-IL" dirty="0" smtClean="0">
                <a:latin typeface="Times New Roman"/>
                <a:ea typeface="Times New Roman"/>
              </a:rPr>
              <a:t> </a:t>
            </a:r>
            <a:r>
              <a:rPr lang="he-IL" dirty="0">
                <a:latin typeface="Times New Roman"/>
                <a:ea typeface="Times New Roman"/>
              </a:rPr>
              <a:t>= נשמה       </a:t>
            </a:r>
            <a:endParaRPr lang="en-US" dirty="0"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</a:pPr>
            <a:r>
              <a:rPr lang="he-IL" b="1" dirty="0" err="1" smtClean="0">
                <a:latin typeface="Times New Roman"/>
                <a:ea typeface="Times New Roman"/>
              </a:rPr>
              <a:t>הומייה</a:t>
            </a:r>
            <a:r>
              <a:rPr lang="he-IL" b="1" dirty="0" smtClean="0">
                <a:latin typeface="Times New Roman"/>
                <a:ea typeface="Times New Roman"/>
              </a:rPr>
              <a:t> </a:t>
            </a:r>
            <a:r>
              <a:rPr lang="he-IL" dirty="0">
                <a:latin typeface="Times New Roman"/>
                <a:ea typeface="Times New Roman"/>
              </a:rPr>
              <a:t>= הומה, רועשת, גועשת        </a:t>
            </a:r>
            <a:r>
              <a:rPr lang="he-IL" b="1" dirty="0">
                <a:latin typeface="Times New Roman"/>
                <a:ea typeface="Times New Roman"/>
              </a:rPr>
              <a:t>ולפאתי</a:t>
            </a:r>
            <a:r>
              <a:rPr lang="he-IL" dirty="0">
                <a:latin typeface="Times New Roman"/>
                <a:ea typeface="Times New Roman"/>
              </a:rPr>
              <a:t> = מלשון פאה, צד</a:t>
            </a:r>
            <a:r>
              <a:rPr lang="he-IL" dirty="0" smtClean="0">
                <a:latin typeface="Times New Roman"/>
                <a:ea typeface="Times New Roman"/>
              </a:rPr>
              <a:t>,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he-IL" dirty="0" smtClean="0">
                <a:latin typeface="Times New Roman"/>
                <a:ea typeface="Times New Roman"/>
              </a:rPr>
              <a:t>כיוון</a:t>
            </a:r>
            <a:endParaRPr lang="en-US" dirty="0">
              <a:latin typeface="Times New Roman"/>
              <a:ea typeface="Times New Roman"/>
            </a:endParaRPr>
          </a:p>
          <a:p>
            <a:pPr algn="just" rtl="1">
              <a:spcAft>
                <a:spcPts val="0"/>
              </a:spcAft>
            </a:pPr>
            <a:r>
              <a:rPr lang="he-IL" b="1" dirty="0">
                <a:latin typeface="Times New Roman"/>
                <a:ea typeface="Times New Roman"/>
              </a:rPr>
              <a:t>קדימה </a:t>
            </a:r>
            <a:r>
              <a:rPr lang="he-IL" dirty="0">
                <a:latin typeface="Times New Roman"/>
                <a:ea typeface="Times New Roman"/>
              </a:rPr>
              <a:t>= מזרח, (קדם) </a:t>
            </a:r>
            <a:endParaRPr lang="en-US" dirty="0" smtClean="0">
              <a:latin typeface="Times New Roman"/>
              <a:ea typeface="Times New Roman"/>
            </a:endParaRPr>
          </a:p>
          <a:p>
            <a:pPr algn="just" rtl="1">
              <a:spcAft>
                <a:spcPts val="0"/>
              </a:spcAft>
            </a:pPr>
            <a:r>
              <a:rPr lang="he-IL" b="1" dirty="0" smtClean="0">
                <a:latin typeface="Times New Roman"/>
                <a:ea typeface="Times New Roman"/>
              </a:rPr>
              <a:t>צופייה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he-IL" dirty="0" smtClean="0">
                <a:latin typeface="Times New Roman"/>
                <a:ea typeface="Times New Roman"/>
              </a:rPr>
              <a:t>= </a:t>
            </a:r>
            <a:r>
              <a:rPr lang="he-IL" dirty="0">
                <a:latin typeface="Times New Roman"/>
                <a:ea typeface="Times New Roman"/>
              </a:rPr>
              <a:t>צופה, מסתכלת      </a:t>
            </a:r>
            <a:endParaRPr lang="en-US" dirty="0" smtClean="0">
              <a:latin typeface="Times New Roman"/>
              <a:ea typeface="Times New Roman"/>
            </a:endParaRPr>
          </a:p>
          <a:p>
            <a:pPr algn="just" rtl="1">
              <a:spcAft>
                <a:spcPts val="0"/>
              </a:spcAft>
            </a:pPr>
            <a:r>
              <a:rPr lang="he-IL" b="1" dirty="0" smtClean="0">
                <a:latin typeface="Times New Roman"/>
                <a:ea typeface="Times New Roman"/>
              </a:rPr>
              <a:t>בת </a:t>
            </a:r>
            <a:r>
              <a:rPr lang="he-IL" b="1" dirty="0">
                <a:latin typeface="Times New Roman"/>
                <a:ea typeface="Times New Roman"/>
              </a:rPr>
              <a:t>שנות אלפיים </a:t>
            </a:r>
            <a:r>
              <a:rPr lang="he-IL" dirty="0">
                <a:latin typeface="Times New Roman"/>
                <a:ea typeface="Times New Roman"/>
              </a:rPr>
              <a:t>= שקיימת אלפיים </a:t>
            </a:r>
            <a:r>
              <a:rPr lang="he-IL" dirty="0" smtClean="0">
                <a:latin typeface="Times New Roman"/>
                <a:ea typeface="Times New Roman"/>
              </a:rPr>
              <a:t>שנה</a:t>
            </a:r>
            <a:r>
              <a:rPr lang="he-IL" dirty="0">
                <a:latin typeface="Times New Roman"/>
                <a:ea typeface="Times New Roman"/>
              </a:rPr>
              <a:t>.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151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/>
              <a:t>הערכים  הבאים לידי ביטוי בהמנון</a:t>
            </a:r>
            <a:endParaRPr lang="en-US" dirty="0"/>
          </a:p>
        </p:txBody>
      </p:sp>
      <p:sp>
        <p:nvSpPr>
          <p:cNvPr id="4" name="מלבן 3"/>
          <p:cNvSpPr/>
          <p:nvPr/>
        </p:nvSpPr>
        <p:spPr>
          <a:xfrm>
            <a:off x="2558679" y="21328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he-IL" dirty="0" smtClean="0"/>
              <a:t>כּל עוד בַּלֵּבָב פְּנִימָה</a:t>
            </a:r>
            <a:br>
              <a:rPr lang="he-IL" dirty="0" smtClean="0"/>
            </a:br>
            <a:r>
              <a:rPr lang="he-IL" b="1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נֶפֶשׁ יְהוּדִי </a:t>
            </a:r>
            <a:r>
              <a:rPr lang="he-IL" b="1" dirty="0" err="1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הוֹמִיָּה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וּלְפַאֲתֵי מִזְרָח קָדִימָה</a:t>
            </a:r>
            <a:br>
              <a:rPr lang="he-IL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he-IL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עַיִן לְצִיּוֹן </a:t>
            </a:r>
            <a:r>
              <a:rPr lang="he-IL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צוֹפִיָּה.</a:t>
            </a:r>
          </a:p>
          <a:p>
            <a:pPr algn="ctr" rtl="1"/>
            <a:endParaRPr lang="he-IL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 rtl="1"/>
            <a: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עוֹד לֹא אָבְדָה תקוותנוּ</a:t>
            </a:r>
            <a:b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התקווה בַּת שְׁנוֹת אַלְפַּיִם</a:t>
            </a:r>
            <a:b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לִהְיוֹת </a:t>
            </a:r>
            <a:r>
              <a:rPr lang="he-I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עַם חָפְשִׁי </a:t>
            </a:r>
            <a: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בְּאַרְצֵנוּ</a:t>
            </a:r>
            <a:b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אֶרֶץ צִיּוֹן וִיְרוּשָׁלַיִם.</a:t>
            </a:r>
            <a:endParaRPr lang="he-I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הסבר אליפטי 6"/>
          <p:cNvSpPr/>
          <p:nvPr/>
        </p:nvSpPr>
        <p:spPr>
          <a:xfrm>
            <a:off x="6516216" y="5157192"/>
            <a:ext cx="2232247" cy="1296144"/>
          </a:xfrm>
          <a:prstGeom prst="wedgeEllipseCallout">
            <a:avLst>
              <a:gd name="adj1" fmla="val -88613"/>
              <a:gd name="adj2" fmla="val -1083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e-I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חברה חופשית </a:t>
            </a: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ודמוקרטית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הסבר אליפטי 7"/>
          <p:cNvSpPr/>
          <p:nvPr/>
        </p:nvSpPr>
        <p:spPr>
          <a:xfrm>
            <a:off x="923146" y="1412776"/>
            <a:ext cx="2016223" cy="1152128"/>
          </a:xfrm>
          <a:prstGeom prst="wedgeEllipseCallout">
            <a:avLst>
              <a:gd name="adj1" fmla="val 103819"/>
              <a:gd name="adj2" fmla="val 576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b="1" dirty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התייחסות ללאום במובן הפוליטי</a:t>
            </a:r>
            <a:endParaRPr lang="en-US" dirty="0"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  <p:sp>
        <p:nvSpPr>
          <p:cNvPr id="9" name="הסבר אליפטי 8"/>
          <p:cNvSpPr/>
          <p:nvPr/>
        </p:nvSpPr>
        <p:spPr>
          <a:xfrm>
            <a:off x="221141" y="3068959"/>
            <a:ext cx="2307160" cy="2525015"/>
          </a:xfrm>
          <a:prstGeom prst="wedgeEllipseCallout">
            <a:avLst>
              <a:gd name="adj1" fmla="val 103098"/>
              <a:gd name="adj2" fmla="val -207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he-IL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ת</a:t>
            </a:r>
            <a:r>
              <a:rPr lang="he-IL" sz="2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קווה</a:t>
            </a:r>
            <a:endParaRPr lang="en-US" sz="2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r>
              <a:rPr lang="he-I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כמיהה</a:t>
            </a:r>
          </a:p>
          <a:p>
            <a:pPr algn="r"/>
            <a:r>
              <a:rPr lang="he-I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כיסופי העם היהודי לא"י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הסבר אליפטי 9"/>
          <p:cNvSpPr/>
          <p:nvPr/>
        </p:nvSpPr>
        <p:spPr>
          <a:xfrm>
            <a:off x="6732240" y="2060848"/>
            <a:ext cx="2016223" cy="1292975"/>
          </a:xfrm>
          <a:prstGeom prst="wedgeEllipseCallout">
            <a:avLst>
              <a:gd name="adj1" fmla="val -110492"/>
              <a:gd name="adj2" fmla="val 369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sz="2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ציפייה לעצמאות מדינית 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61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11560" y="54868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800" dirty="0"/>
              <a:t>במדינת ישראל יש קבוצות שאינן מקבלות את המנון "התקווה" ומבקשות לשנות / להחליף בהמנון אחר.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5400" dirty="0"/>
              <a:t>מתי  בדרך כלל צצות דרישות להחלפת המנון של מדינה?</a:t>
            </a:r>
          </a:p>
          <a:p>
            <a:r>
              <a:rPr lang="he-IL" sz="5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556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b="1" u="sng" dirty="0"/>
              <a:t>צצות דרישות להחלפת המנון של </a:t>
            </a:r>
            <a:r>
              <a:rPr lang="he-IL" b="1" u="sng" dirty="0" smtClean="0"/>
              <a:t>מדינה במקרים הבאים:</a:t>
            </a:r>
            <a:endParaRPr lang="en-US" b="1" u="sng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92500"/>
          </a:bodyPr>
          <a:lstStyle/>
          <a:p>
            <a:pPr algn="r" rtl="1">
              <a:spcAft>
                <a:spcPts val="0"/>
              </a:spcAft>
            </a:pPr>
            <a:r>
              <a:rPr lang="he-IL" b="1" dirty="0">
                <a:latin typeface="Times New Roman"/>
                <a:ea typeface="Times New Roman"/>
              </a:rPr>
              <a:t>חילופי שלטון </a:t>
            </a:r>
            <a:r>
              <a:rPr lang="he-IL" b="1" dirty="0" smtClean="0">
                <a:latin typeface="Times New Roman"/>
                <a:ea typeface="Times New Roman"/>
              </a:rPr>
              <a:t>במדינה.</a:t>
            </a:r>
          </a:p>
          <a:p>
            <a:pPr algn="r" rtl="1">
              <a:spcAft>
                <a:spcPts val="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algn="r" rtl="1"/>
            <a:r>
              <a:rPr lang="he-IL" b="1" dirty="0">
                <a:ea typeface="Times New Roman"/>
              </a:rPr>
              <a:t>שינויים  בתפישות עולם של קבוצת הרוב </a:t>
            </a:r>
            <a:r>
              <a:rPr lang="he-IL" b="1" dirty="0" smtClean="0">
                <a:ea typeface="Times New Roman"/>
              </a:rPr>
              <a:t>במדינה.</a:t>
            </a:r>
          </a:p>
          <a:p>
            <a:pPr algn="r" rtl="1"/>
            <a:endParaRPr lang="he-IL" b="1" dirty="0" smtClean="0">
              <a:ea typeface="Times New Roman"/>
            </a:endParaRPr>
          </a:p>
          <a:p>
            <a:pPr algn="r" rtl="1"/>
            <a:r>
              <a:rPr lang="he-IL" b="1" dirty="0" smtClean="0">
                <a:ea typeface="Times New Roman"/>
              </a:rPr>
              <a:t> חוסר </a:t>
            </a:r>
            <a:r>
              <a:rPr lang="he-IL" b="1" dirty="0">
                <a:ea typeface="Times New Roman"/>
              </a:rPr>
              <a:t>התאמה בין תוכן ההמנון לתקופה שבה אנו </a:t>
            </a:r>
            <a:r>
              <a:rPr lang="he-IL" b="1" dirty="0" smtClean="0">
                <a:ea typeface="Times New Roman"/>
              </a:rPr>
              <a:t>חיים.</a:t>
            </a:r>
          </a:p>
          <a:p>
            <a:pPr algn="r" rtl="1"/>
            <a:endParaRPr lang="he-IL" b="1" dirty="0" smtClean="0">
              <a:ea typeface="Times New Roman"/>
            </a:endParaRPr>
          </a:p>
          <a:p>
            <a:pPr algn="r" rtl="1"/>
            <a:r>
              <a:rPr lang="he-IL" b="1" dirty="0">
                <a:ea typeface="Times New Roman"/>
              </a:rPr>
              <a:t>צורך של קבוצות לבטא תפישות </a:t>
            </a:r>
            <a:r>
              <a:rPr lang="he-IL" b="1" dirty="0" smtClean="0">
                <a:ea typeface="Times New Roman"/>
              </a:rPr>
              <a:t>עולם.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7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4000" dirty="0" smtClean="0">
                <a:solidFill>
                  <a:prstClr val="black"/>
                </a:solidFill>
                <a:cs typeface="+mn-cs"/>
              </a:rPr>
              <a:t>*אלו</a:t>
            </a:r>
            <a:r>
              <a:rPr lang="he-IL" sz="4000" dirty="0" smtClean="0">
                <a:ea typeface="Times New Roman"/>
                <a:cs typeface="Arial"/>
              </a:rPr>
              <a:t> </a:t>
            </a:r>
            <a:r>
              <a:rPr lang="he-IL" sz="4000" dirty="0">
                <a:ea typeface="Times New Roman"/>
                <a:cs typeface="Arial"/>
              </a:rPr>
              <a:t>קבוצות</a:t>
            </a:r>
            <a:r>
              <a:rPr lang="he-IL" sz="4000" dirty="0" smtClean="0">
                <a:solidFill>
                  <a:prstClr val="black"/>
                </a:solidFill>
              </a:rPr>
              <a:t> </a:t>
            </a:r>
            <a:r>
              <a:rPr lang="he-IL" sz="4000" dirty="0" smtClean="0">
                <a:ea typeface="Times New Roman"/>
                <a:cs typeface="Arial"/>
              </a:rPr>
              <a:t>בחברה </a:t>
            </a:r>
            <a:r>
              <a:rPr lang="he-IL" sz="4000" dirty="0">
                <a:ea typeface="Times New Roman"/>
                <a:cs typeface="Arial"/>
              </a:rPr>
              <a:t>הישראלית </a:t>
            </a:r>
            <a:r>
              <a:rPr lang="he-IL" sz="4000" dirty="0" smtClean="0">
                <a:ea typeface="Times New Roman"/>
                <a:cs typeface="Arial"/>
              </a:rPr>
              <a:t>אינן </a:t>
            </a:r>
            <a:r>
              <a:rPr lang="he-IL" sz="4000" dirty="0">
                <a:ea typeface="Times New Roman"/>
                <a:cs typeface="Arial"/>
              </a:rPr>
              <a:t>מזדהות עם תוכן </a:t>
            </a:r>
            <a:r>
              <a:rPr lang="he-IL" sz="4000" dirty="0" smtClean="0">
                <a:ea typeface="Times New Roman"/>
                <a:cs typeface="Arial"/>
              </a:rPr>
              <a:t>ההמנון?</a:t>
            </a:r>
            <a:endParaRPr lang="en-US" sz="4000" dirty="0"/>
          </a:p>
        </p:txBody>
      </p:sp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848872" cy="1752600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</a:pPr>
            <a:r>
              <a:rPr lang="he-IL" sz="4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*אילו </a:t>
            </a:r>
            <a:r>
              <a:rPr lang="he-IL" sz="4000" dirty="0">
                <a:solidFill>
                  <a:schemeClr val="tx1"/>
                </a:solidFill>
                <a:latin typeface="Times New Roman"/>
                <a:ea typeface="Times New Roman"/>
              </a:rPr>
              <a:t>ערכים  שמאפיינים  כיום את החברה הישראלית אינם באים לידי ביטוי בהמנון </a:t>
            </a:r>
            <a:r>
              <a:rPr lang="he-IL" sz="4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?</a:t>
            </a:r>
            <a:endParaRPr lang="en-US" sz="4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28600" algn="r" rtl="1">
              <a:spcAft>
                <a:spcPts val="0"/>
              </a:spcAft>
            </a:pPr>
            <a:endParaRPr lang="en-US" sz="40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8227" y="188640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9600" b="1" u="sng" dirty="0" smtClean="0"/>
              <a:t>חשוב</a:t>
            </a:r>
            <a:endParaRPr lang="en-US" sz="9600" b="1" u="sng" dirty="0"/>
          </a:p>
        </p:txBody>
      </p:sp>
    </p:spTree>
    <p:extLst>
      <p:ext uri="{BB962C8B-B14F-4D97-AF65-F5344CB8AC3E}">
        <p14:creationId xmlns:p14="http://schemas.microsoft.com/office/powerpoint/2010/main" val="295261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b="1" u="sng" dirty="0" smtClean="0">
                <a:solidFill>
                  <a:prstClr val="black"/>
                </a:solidFill>
                <a:ea typeface="Times New Roman"/>
                <a:cs typeface="Arial"/>
              </a:rPr>
              <a:t>קבוצות שאינן </a:t>
            </a:r>
            <a:r>
              <a:rPr lang="he-IL" sz="4000" b="1" u="sng" dirty="0">
                <a:solidFill>
                  <a:prstClr val="black"/>
                </a:solidFill>
                <a:ea typeface="Times New Roman"/>
                <a:cs typeface="Arial"/>
              </a:rPr>
              <a:t>מזדהות עם תוכן ההמנון</a:t>
            </a:r>
            <a:endParaRPr lang="en-US" sz="4000" b="1" u="sng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>
                <a:ea typeface="Times New Roman"/>
              </a:rPr>
              <a:t>התנגדות פנים </a:t>
            </a:r>
            <a:r>
              <a:rPr lang="he-IL" dirty="0" smtClean="0">
                <a:ea typeface="Times New Roman"/>
              </a:rPr>
              <a:t>יהודית  -  מצד </a:t>
            </a:r>
            <a:r>
              <a:rPr lang="he-IL" dirty="0">
                <a:ea typeface="Times New Roman"/>
              </a:rPr>
              <a:t>החברה </a:t>
            </a:r>
            <a:r>
              <a:rPr lang="he-IL" dirty="0" smtClean="0">
                <a:ea typeface="Times New Roman"/>
              </a:rPr>
              <a:t>החרדית</a:t>
            </a:r>
          </a:p>
          <a:p>
            <a:pPr marL="0" indent="0" algn="ctr" rtl="1">
              <a:buNone/>
            </a:pPr>
            <a:r>
              <a:rPr lang="he-IL" dirty="0" smtClean="0">
                <a:latin typeface="FrankRuehl" pitchFamily="34" charset="-79"/>
                <a:ea typeface="Times New Roman"/>
                <a:cs typeface="FrankRuehl" pitchFamily="34" charset="-79"/>
              </a:rPr>
              <a:t>אין </a:t>
            </a:r>
            <a:r>
              <a:rPr lang="he-IL" dirty="0">
                <a:latin typeface="FrankRuehl" pitchFamily="34" charset="-79"/>
                <a:ea typeface="Times New Roman"/>
                <a:cs typeface="FrankRuehl" pitchFamily="34" charset="-79"/>
              </a:rPr>
              <a:t>התייחסות לערכים יהודיים  </a:t>
            </a:r>
            <a:r>
              <a:rPr lang="he-IL" dirty="0" smtClean="0">
                <a:latin typeface="FrankRuehl" pitchFamily="34" charset="-79"/>
                <a:ea typeface="Times New Roman"/>
                <a:cs typeface="FrankRuehl" pitchFamily="34" charset="-79"/>
              </a:rPr>
              <a:t>דתיים.</a:t>
            </a:r>
          </a:p>
          <a:p>
            <a:pPr algn="r" rtl="1"/>
            <a:endParaRPr lang="he-IL" dirty="0">
              <a:ea typeface="Times New Roman"/>
            </a:endParaRPr>
          </a:p>
          <a:p>
            <a:pPr algn="r" rtl="1">
              <a:spcAft>
                <a:spcPts val="0"/>
              </a:spcAft>
            </a:pPr>
            <a:r>
              <a:rPr lang="he-IL" dirty="0">
                <a:latin typeface="Times New Roman"/>
                <a:ea typeface="Times New Roman"/>
              </a:rPr>
              <a:t>התנגדות בחברה הערבית . </a:t>
            </a:r>
            <a:endParaRPr lang="he-IL" dirty="0" smtClean="0">
              <a:latin typeface="Times New Roman"/>
              <a:ea typeface="Times New Roman"/>
            </a:endParaRPr>
          </a:p>
          <a:p>
            <a:pPr marL="0" indent="0" algn="ctr" rtl="1">
              <a:spcAft>
                <a:spcPts val="0"/>
              </a:spcAft>
              <a:buNone/>
            </a:pPr>
            <a:r>
              <a:rPr lang="he-IL" dirty="0" smtClean="0">
                <a:latin typeface="FrankRuehl" pitchFamily="34" charset="-79"/>
                <a:ea typeface="FangSong" pitchFamily="49" charset="-122"/>
                <a:cs typeface="FrankRuehl" pitchFamily="34" charset="-79"/>
              </a:rPr>
              <a:t>"נפש </a:t>
            </a:r>
            <a:r>
              <a:rPr lang="he-IL" b="1" dirty="0">
                <a:latin typeface="FrankRuehl" pitchFamily="34" charset="-79"/>
                <a:ea typeface="FangSong" pitchFamily="49" charset="-122"/>
                <a:cs typeface="FrankRuehl" pitchFamily="34" charset="-79"/>
              </a:rPr>
              <a:t>יהודי</a:t>
            </a:r>
            <a:r>
              <a:rPr lang="he-IL" dirty="0">
                <a:latin typeface="FrankRuehl" pitchFamily="34" charset="-79"/>
                <a:ea typeface="FangSong" pitchFamily="49" charset="-122"/>
                <a:cs typeface="FrankRuehl" pitchFamily="34" charset="-79"/>
              </a:rPr>
              <a:t> </a:t>
            </a:r>
            <a:r>
              <a:rPr lang="he-IL" dirty="0" err="1">
                <a:latin typeface="FrankRuehl" pitchFamily="34" charset="-79"/>
                <a:ea typeface="FangSong" pitchFamily="49" charset="-122"/>
                <a:cs typeface="FrankRuehl" pitchFamily="34" charset="-79"/>
              </a:rPr>
              <a:t>הומייה</a:t>
            </a:r>
            <a:r>
              <a:rPr lang="he-IL" dirty="0">
                <a:latin typeface="FrankRuehl" pitchFamily="34" charset="-79"/>
                <a:ea typeface="FangSong" pitchFamily="49" charset="-122"/>
                <a:cs typeface="FrankRuehl" pitchFamily="34" charset="-79"/>
              </a:rPr>
              <a:t>" היא אמירה </a:t>
            </a:r>
            <a:r>
              <a:rPr lang="he-IL" dirty="0" smtClean="0">
                <a:latin typeface="FrankRuehl" pitchFamily="34" charset="-79"/>
                <a:ea typeface="FangSong" pitchFamily="49" charset="-122"/>
                <a:cs typeface="FrankRuehl" pitchFamily="34" charset="-79"/>
              </a:rPr>
              <a:t>מנוכרת.</a:t>
            </a:r>
          </a:p>
          <a:p>
            <a:pPr marL="0" indent="0" algn="ctr" rtl="1">
              <a:spcAft>
                <a:spcPts val="0"/>
              </a:spcAft>
              <a:buNone/>
            </a:pPr>
            <a:r>
              <a:rPr lang="en-US" sz="1400" dirty="0" smtClean="0">
                <a:latin typeface="FrankRuehl" pitchFamily="34" charset="-79"/>
                <a:ea typeface="FangSong" pitchFamily="49" charset="-122"/>
                <a:cs typeface="FrankRuehl" pitchFamily="34" charset="-79"/>
                <a:hlinkClick r:id="rId2"/>
              </a:rPr>
              <a:t>http</a:t>
            </a:r>
            <a:r>
              <a:rPr lang="en-US" sz="1400" dirty="0">
                <a:latin typeface="FrankRuehl" pitchFamily="34" charset="-79"/>
                <a:ea typeface="FangSong" pitchFamily="49" charset="-122"/>
                <a:cs typeface="FrankRuehl" pitchFamily="34" charset="-79"/>
                <a:hlinkClick r:id="rId2"/>
              </a:rPr>
              <a:t>://www.mako.co.il/news-law/legal/Article-72518208805c531018.htm</a:t>
            </a:r>
            <a:endParaRPr lang="en-US" sz="1400" dirty="0">
              <a:latin typeface="FrankRuehl" pitchFamily="34" charset="-79"/>
              <a:ea typeface="FangSong" pitchFamily="49" charset="-122"/>
              <a:cs typeface="FrankRuehl" pitchFamily="34" charset="-79"/>
            </a:endParaRPr>
          </a:p>
          <a:p>
            <a:pPr marL="0" indent="0" algn="r" rtl="1">
              <a:buNone/>
            </a:pPr>
            <a:endParaRPr lang="he-IL" dirty="0" smtClean="0">
              <a:latin typeface="FrankRuehl" pitchFamily="34" charset="-79"/>
              <a:ea typeface="Times New Roman"/>
              <a:cs typeface="FrankRuehl" pitchFamily="34" charset="-79"/>
            </a:endParaRPr>
          </a:p>
          <a:p>
            <a:pPr algn="r" rtl="1"/>
            <a:endParaRPr lang="he-IL" b="1" dirty="0">
              <a:solidFill>
                <a:srgbClr val="00B0F0"/>
              </a:solidFill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ea typeface="Times New Roman"/>
                <a:cs typeface="Arial"/>
              </a:rPr>
              <a:t>עיינו </a:t>
            </a:r>
            <a:r>
              <a:rPr lang="he-IL" b="1" u="sng" dirty="0">
                <a:ea typeface="Times New Roman"/>
                <a:cs typeface="Arial"/>
              </a:rPr>
              <a:t>בהצעות החילופיות להמנון </a:t>
            </a:r>
            <a:r>
              <a:rPr lang="he-IL" b="1" u="sng" dirty="0" smtClean="0">
                <a:ea typeface="Times New Roman"/>
                <a:cs typeface="Arial"/>
              </a:rPr>
              <a:t>המדינה</a:t>
            </a:r>
            <a:endParaRPr lang="en-US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2492896"/>
            <a:ext cx="8229600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6000" dirty="0">
                <a:ea typeface="Times New Roman"/>
              </a:rPr>
              <a:t>הסבירו אילו ערכים מיוצגים </a:t>
            </a:r>
            <a:r>
              <a:rPr lang="he-IL" sz="6000" dirty="0" smtClean="0">
                <a:ea typeface="Times New Roman"/>
              </a:rPr>
              <a:t>בכל </a:t>
            </a:r>
            <a:r>
              <a:rPr lang="he-IL" sz="6000" dirty="0">
                <a:ea typeface="Times New Roman"/>
              </a:rPr>
              <a:t>אחת </a:t>
            </a:r>
            <a:r>
              <a:rPr lang="he-IL" sz="6000" dirty="0" smtClean="0">
                <a:ea typeface="Times New Roman"/>
              </a:rPr>
              <a:t>מההצעות?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2176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הצעה 1 : </a:t>
            </a:r>
            <a:r>
              <a:rPr lang="he-IL" b="1" u="sng" dirty="0" smtClean="0"/>
              <a:t>מזמור תהילים </a:t>
            </a:r>
            <a:r>
              <a:rPr lang="he-IL" b="1" u="sng" dirty="0" err="1" smtClean="0"/>
              <a:t>קכו</a:t>
            </a:r>
            <a:r>
              <a:rPr lang="he-IL" u="sng" dirty="0" smtClean="0"/>
              <a:t>'</a:t>
            </a:r>
            <a:endParaRPr lang="en-US" u="sng" dirty="0"/>
          </a:p>
        </p:txBody>
      </p:sp>
      <p:sp>
        <p:nvSpPr>
          <p:cNvPr id="4" name="מלבן 3"/>
          <p:cNvSpPr/>
          <p:nvPr/>
        </p:nvSpPr>
        <p:spPr>
          <a:xfrm>
            <a:off x="2195736" y="1997838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000" b="1" dirty="0"/>
              <a:t>שִׁיר, הַמַּעֲלוֹת:</a:t>
            </a:r>
            <a:br>
              <a:rPr lang="he-IL" sz="2000" b="1" dirty="0"/>
            </a:br>
            <a:r>
              <a:rPr lang="he-IL" sz="2000" b="1" dirty="0"/>
              <a:t>בְּשׁוּב </a:t>
            </a:r>
            <a:r>
              <a:rPr lang="he-IL" sz="2000" b="1" dirty="0" smtClean="0"/>
              <a:t>ד', </a:t>
            </a:r>
            <a:r>
              <a:rPr lang="he-IL" sz="2000" b="1" dirty="0"/>
              <a:t>אֶת-שִׁיבַת צִיּוֹן-- הָיִינוּ, </a:t>
            </a:r>
            <a:r>
              <a:rPr lang="he-IL" sz="2000" b="1" dirty="0" err="1"/>
              <a:t>כְּחֹלְמִים</a:t>
            </a:r>
            <a:r>
              <a:rPr lang="he-IL" sz="2000" b="1" dirty="0"/>
              <a:t>.</a:t>
            </a:r>
            <a:br>
              <a:rPr lang="he-IL" sz="2000" b="1" dirty="0"/>
            </a:br>
            <a:r>
              <a:rPr lang="he-IL" sz="2000" b="1" dirty="0" smtClean="0"/>
              <a:t>אָז </a:t>
            </a:r>
            <a:r>
              <a:rPr lang="he-IL" sz="2000" b="1" dirty="0"/>
              <a:t>יִמָּלֵא שְׂחוֹק, פִּינוּ-- וּלְשׁוֹנֵנוּ רִנָּה:</a:t>
            </a:r>
            <a:br>
              <a:rPr lang="he-IL" sz="2000" b="1" dirty="0"/>
            </a:br>
            <a:r>
              <a:rPr lang="he-IL" sz="2000" b="1" dirty="0"/>
              <a:t>אָז, יֹאמְרוּ בַגּוֹיִם-- הִגְדִּיל </a:t>
            </a:r>
            <a:r>
              <a:rPr lang="he-IL" sz="2000" b="1" dirty="0" smtClean="0"/>
              <a:t>ד', </a:t>
            </a:r>
            <a:r>
              <a:rPr lang="he-IL" sz="2000" b="1" dirty="0"/>
              <a:t>לַעֲשׂוֹת עִם-אֵלֶּה.</a:t>
            </a:r>
            <a:br>
              <a:rPr lang="he-IL" sz="2000" b="1" dirty="0"/>
            </a:br>
            <a:r>
              <a:rPr lang="he-IL" sz="2000" b="1" dirty="0" smtClean="0"/>
              <a:t>הִגְדִּיל ד', </a:t>
            </a:r>
            <a:r>
              <a:rPr lang="he-IL" sz="2000" b="1" dirty="0"/>
              <a:t>לַעֲשׂוֹת עִמָּנוּ-- הָיִינוּ שְׂמֵחִים.</a:t>
            </a:r>
            <a:br>
              <a:rPr lang="he-IL" sz="2000" b="1" dirty="0"/>
            </a:br>
            <a:r>
              <a:rPr lang="he-IL" sz="2000" b="1" dirty="0" smtClean="0"/>
              <a:t>שׁוּבָה ד', אֶת- שְׁבִיתֵנוּ -- </a:t>
            </a:r>
            <a:r>
              <a:rPr lang="he-IL" sz="2000" b="1" dirty="0"/>
              <a:t>כַּאֲפִיקִים בַּנֶּגֶב.</a:t>
            </a:r>
            <a:br>
              <a:rPr lang="he-IL" sz="2000" b="1" dirty="0"/>
            </a:br>
            <a:r>
              <a:rPr lang="he-IL" sz="2000" b="1" dirty="0" smtClean="0"/>
              <a:t>הַזֹּרְעִים </a:t>
            </a:r>
            <a:r>
              <a:rPr lang="he-IL" sz="2000" b="1" dirty="0"/>
              <a:t>בְּדִמְעָה-- בְּרִנָּה יִקְצֹרוּ.</a:t>
            </a:r>
            <a:br>
              <a:rPr lang="he-IL" sz="2000" b="1" dirty="0"/>
            </a:br>
            <a:r>
              <a:rPr lang="he-IL" sz="2000" b="1" dirty="0" smtClean="0"/>
              <a:t>הָלוֹךְ </a:t>
            </a:r>
            <a:r>
              <a:rPr lang="he-IL" sz="2000" b="1" dirty="0"/>
              <a:t>יֵלֵךְ, וּבָכֹה-- נֹשֵׂא מֶשֶׁךְ-הַזָּרַע:</a:t>
            </a:r>
            <a:br>
              <a:rPr lang="he-IL" sz="2000" b="1" dirty="0"/>
            </a:br>
            <a:r>
              <a:rPr lang="he-IL" sz="2000" b="1" dirty="0"/>
              <a:t>בֹּא-יָבֹא בְרִנָּה-- נֹשֵׂא, </a:t>
            </a:r>
            <a:r>
              <a:rPr lang="he-IL" sz="2000" b="1" dirty="0" err="1"/>
              <a:t>אֲלֻמֹּתָיו</a:t>
            </a:r>
            <a:r>
              <a:rPr lang="he-IL" sz="2000" b="1" dirty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697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הצעה 2 : </a:t>
            </a:r>
            <a:r>
              <a:rPr lang="he-IL" b="1" u="sng" dirty="0" smtClean="0"/>
              <a:t>ברכת העם(תחזקנה)/ ח"נ ביאליק</a:t>
            </a:r>
            <a:endParaRPr lang="en-US" b="1" u="sng" dirty="0"/>
          </a:p>
        </p:txBody>
      </p:sp>
      <p:sp>
        <p:nvSpPr>
          <p:cNvPr id="4" name="מלבן 3"/>
          <p:cNvSpPr/>
          <p:nvPr/>
        </p:nvSpPr>
        <p:spPr>
          <a:xfrm>
            <a:off x="3923928" y="141277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sz="1600" dirty="0"/>
              <a:t>תחזקנה ידי כל-אחינו המחוננים</a:t>
            </a:r>
          </a:p>
          <a:p>
            <a:pPr algn="r"/>
            <a:r>
              <a:rPr lang="he-IL" sz="1600" dirty="0"/>
              <a:t>עפרות ארצנו באשר הם שם;</a:t>
            </a:r>
          </a:p>
          <a:p>
            <a:pPr algn="r"/>
            <a:r>
              <a:rPr lang="he-IL" sz="1600" dirty="0"/>
              <a:t>אל </a:t>
            </a:r>
            <a:r>
              <a:rPr lang="he-IL" sz="1600" dirty="0" err="1"/>
              <a:t>יפל</a:t>
            </a:r>
            <a:r>
              <a:rPr lang="he-IL" sz="1600" dirty="0"/>
              <a:t> רוחכם – עליזים, מתרוננים</a:t>
            </a:r>
          </a:p>
          <a:p>
            <a:pPr algn="r"/>
            <a:r>
              <a:rPr lang="he-IL" sz="1600" dirty="0"/>
              <a:t>באו שכם אחד לעזרת העם!</a:t>
            </a:r>
          </a:p>
          <a:p>
            <a:endParaRPr lang="he-IL" sz="1600" dirty="0"/>
          </a:p>
          <a:p>
            <a:pPr algn="r"/>
            <a:r>
              <a:rPr lang="he-IL" sz="1600" dirty="0"/>
              <a:t>הן סופרים אנחנו את-</a:t>
            </a:r>
            <a:r>
              <a:rPr lang="he-IL" sz="1600" dirty="0" err="1"/>
              <a:t>נודכם</a:t>
            </a:r>
            <a:r>
              <a:rPr lang="he-IL" sz="1600" dirty="0"/>
              <a:t> וחובבים</a:t>
            </a:r>
          </a:p>
          <a:p>
            <a:pPr algn="r"/>
            <a:r>
              <a:rPr lang="he-IL" sz="1600" dirty="0"/>
              <a:t>נטפי הדמעות וזעת האף,</a:t>
            </a:r>
          </a:p>
          <a:p>
            <a:pPr algn="r"/>
            <a:r>
              <a:rPr lang="he-IL" sz="1600" dirty="0"/>
              <a:t>היורדים כטל לישראל </a:t>
            </a:r>
            <a:r>
              <a:rPr lang="he-IL" sz="1600" dirty="0" err="1" smtClean="0"/>
              <a:t>ומשובביםנפשו</a:t>
            </a:r>
            <a:r>
              <a:rPr lang="he-IL" sz="1600" dirty="0" smtClean="0"/>
              <a:t> </a:t>
            </a:r>
            <a:r>
              <a:rPr lang="he-IL" sz="1600" dirty="0"/>
              <a:t>הנלאה, השומה בכף.</a:t>
            </a:r>
          </a:p>
          <a:p>
            <a:endParaRPr lang="he-IL" sz="1600" dirty="0"/>
          </a:p>
          <a:p>
            <a:pPr algn="r"/>
            <a:r>
              <a:rPr lang="he-IL" sz="1600" dirty="0"/>
              <a:t>ולעולמי עד תקדש כל-דמעה שצללה</a:t>
            </a:r>
          </a:p>
          <a:p>
            <a:pPr algn="r"/>
            <a:r>
              <a:rPr lang="he-IL" sz="1600" dirty="0"/>
              <a:t>דרך אדני – כחלב ודם.</a:t>
            </a:r>
          </a:p>
          <a:p>
            <a:endParaRPr lang="he-IL" sz="1600" dirty="0"/>
          </a:p>
          <a:p>
            <a:pPr algn="r"/>
            <a:r>
              <a:rPr lang="he-IL" sz="1600" dirty="0"/>
              <a:t>אם-לא את-הטפחות – רק מסד יסדתם –</a:t>
            </a:r>
          </a:p>
          <a:p>
            <a:pPr algn="r"/>
            <a:r>
              <a:rPr lang="he-IL" sz="1600" dirty="0"/>
              <a:t>רב-לכם, אחי, עמלכם לא-</a:t>
            </a:r>
            <a:r>
              <a:rPr lang="he-IL" sz="1600" dirty="0" err="1"/>
              <a:t>שוא</a:t>
            </a:r>
            <a:r>
              <a:rPr lang="he-IL" sz="1600" dirty="0"/>
              <a:t>!</a:t>
            </a:r>
          </a:p>
          <a:p>
            <a:pPr algn="r"/>
            <a:r>
              <a:rPr lang="he-IL" sz="1600" dirty="0"/>
              <a:t>הבאים – ובניתם </a:t>
            </a:r>
            <a:r>
              <a:rPr lang="he-IL" sz="1600" dirty="0" err="1"/>
              <a:t>וטחתם</a:t>
            </a:r>
            <a:r>
              <a:rPr lang="he-IL" sz="1600" dirty="0"/>
              <a:t> ושדתם,</a:t>
            </a:r>
          </a:p>
          <a:p>
            <a:pPr algn="r"/>
            <a:r>
              <a:rPr lang="he-IL" sz="1600" dirty="0"/>
              <a:t>עתה רב-לנו אם נטוי הקו.</a:t>
            </a:r>
          </a:p>
          <a:p>
            <a:endParaRPr lang="he-IL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363434"/>
            <a:ext cx="30963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he-IL" sz="1600" dirty="0">
                <a:solidFill>
                  <a:prstClr val="black"/>
                </a:solidFill>
              </a:rPr>
              <a:t>גוי קו-קו אנחנו! מקו לקו קוממו</a:t>
            </a:r>
          </a:p>
          <a:p>
            <a:pPr lvl="0" algn="r"/>
            <a:r>
              <a:rPr lang="he-IL" sz="1600" dirty="0">
                <a:solidFill>
                  <a:prstClr val="black"/>
                </a:solidFill>
              </a:rPr>
              <a:t>שממות עולם ובנו בנין-עד!</a:t>
            </a:r>
          </a:p>
          <a:p>
            <a:pPr lvl="0" algn="r"/>
            <a:r>
              <a:rPr lang="he-IL" sz="1600" dirty="0">
                <a:solidFill>
                  <a:prstClr val="black"/>
                </a:solidFill>
              </a:rPr>
              <a:t>יש-יום – ומים עד-ים יצאו ישתוממו</a:t>
            </a:r>
          </a:p>
          <a:p>
            <a:pPr lvl="0" algn="r"/>
            <a:r>
              <a:rPr lang="he-IL" sz="1600" dirty="0">
                <a:solidFill>
                  <a:prstClr val="black"/>
                </a:solidFill>
              </a:rPr>
              <a:t>לראות מה-פעל קטן גוים, עם נד.</a:t>
            </a:r>
          </a:p>
          <a:p>
            <a:pPr lvl="0"/>
            <a:endParaRPr lang="he-IL" sz="1600" dirty="0">
              <a:solidFill>
                <a:prstClr val="black"/>
              </a:solidFill>
            </a:endParaRPr>
          </a:p>
          <a:p>
            <a:pPr lvl="0" algn="r"/>
            <a:r>
              <a:rPr lang="he-IL" sz="1600" dirty="0">
                <a:solidFill>
                  <a:prstClr val="black"/>
                </a:solidFill>
              </a:rPr>
              <a:t>ולמה, המפגרים, פעמיכם כה בוששו?</a:t>
            </a:r>
          </a:p>
          <a:p>
            <a:pPr lvl="0" algn="r"/>
            <a:r>
              <a:rPr lang="he-IL" sz="1600" dirty="0">
                <a:solidFill>
                  <a:prstClr val="black"/>
                </a:solidFill>
              </a:rPr>
              <a:t>העבד ישראל, האם בני מרוז?</a:t>
            </a:r>
          </a:p>
          <a:p>
            <a:pPr lvl="0" algn="r"/>
            <a:r>
              <a:rPr lang="he-IL" sz="1600" dirty="0">
                <a:solidFill>
                  <a:prstClr val="black"/>
                </a:solidFill>
              </a:rPr>
              <a:t>הוי, כחות נפרדים, התלקטו, </a:t>
            </a:r>
            <a:r>
              <a:rPr lang="he-IL" sz="1600" dirty="0" err="1">
                <a:solidFill>
                  <a:prstClr val="black"/>
                </a:solidFill>
              </a:rPr>
              <a:t>התקוששו</a:t>
            </a:r>
            <a:r>
              <a:rPr lang="he-IL" sz="1600" dirty="0">
                <a:solidFill>
                  <a:prstClr val="black"/>
                </a:solidFill>
              </a:rPr>
              <a:t>!</a:t>
            </a:r>
          </a:p>
          <a:p>
            <a:pPr lvl="0" algn="r"/>
            <a:r>
              <a:rPr lang="he-IL" sz="1600" dirty="0">
                <a:solidFill>
                  <a:prstClr val="black"/>
                </a:solidFill>
              </a:rPr>
              <a:t>עבדו שכם אחד בחיל ועז!</a:t>
            </a:r>
          </a:p>
          <a:p>
            <a:pPr lvl="0"/>
            <a:endParaRPr lang="he-IL" sz="1600" dirty="0">
              <a:solidFill>
                <a:prstClr val="black"/>
              </a:solidFill>
            </a:endParaRPr>
          </a:p>
          <a:p>
            <a:pPr lvl="0" algn="r"/>
            <a:r>
              <a:rPr lang="he-IL" sz="1600" dirty="0">
                <a:solidFill>
                  <a:prstClr val="black"/>
                </a:solidFill>
              </a:rPr>
              <a:t>אל-תאמרו: קטנו – הטרם תתבוננו</a:t>
            </a:r>
          </a:p>
          <a:p>
            <a:pPr lvl="0" algn="r"/>
            <a:r>
              <a:rPr lang="he-IL" sz="1600" dirty="0">
                <a:solidFill>
                  <a:prstClr val="black"/>
                </a:solidFill>
              </a:rPr>
              <a:t>פני אביר יעקב ההולכים בקרב;</a:t>
            </a:r>
          </a:p>
          <a:p>
            <a:pPr lvl="0" algn="r"/>
            <a:r>
              <a:rPr lang="he-IL" sz="1600" dirty="0">
                <a:solidFill>
                  <a:prstClr val="black"/>
                </a:solidFill>
              </a:rPr>
              <a:t>מימי </a:t>
            </a:r>
            <a:r>
              <a:rPr lang="he-IL" sz="1600" dirty="0" err="1">
                <a:solidFill>
                  <a:prstClr val="black"/>
                </a:solidFill>
              </a:rPr>
              <a:t>זרבבל</a:t>
            </a:r>
            <a:r>
              <a:rPr lang="he-IL" sz="1600" dirty="0">
                <a:solidFill>
                  <a:prstClr val="black"/>
                </a:solidFill>
              </a:rPr>
              <a:t> ידינו לא-כוננו</a:t>
            </a:r>
          </a:p>
          <a:p>
            <a:pPr lvl="0" algn="r"/>
            <a:r>
              <a:rPr lang="he-IL" sz="1600" dirty="0">
                <a:solidFill>
                  <a:prstClr val="black"/>
                </a:solidFill>
              </a:rPr>
              <a:t>מפעל אדירים כמהו ורב.</a:t>
            </a:r>
          </a:p>
          <a:p>
            <a:pPr lvl="0"/>
            <a:endParaRPr lang="he-IL" sz="1600" dirty="0">
              <a:solidFill>
                <a:prstClr val="black"/>
              </a:solidFill>
            </a:endParaRPr>
          </a:p>
          <a:p>
            <a:pPr lvl="0" algn="r"/>
            <a:r>
              <a:rPr lang="he-IL" sz="1600" dirty="0">
                <a:solidFill>
                  <a:prstClr val="black"/>
                </a:solidFill>
              </a:rPr>
              <a:t>מי בז ליום קטנות? הבוז למתלוצצים!</a:t>
            </a:r>
          </a:p>
          <a:p>
            <a:pPr lvl="0" algn="r"/>
            <a:r>
              <a:rPr lang="he-IL" sz="1600" dirty="0">
                <a:solidFill>
                  <a:prstClr val="black"/>
                </a:solidFill>
              </a:rPr>
              <a:t>מלטו את-עמכם ואתים עשו –</a:t>
            </a:r>
          </a:p>
          <a:p>
            <a:pPr lvl="0" algn="r"/>
            <a:r>
              <a:rPr lang="he-IL" sz="1600" dirty="0">
                <a:solidFill>
                  <a:prstClr val="black"/>
                </a:solidFill>
              </a:rPr>
              <a:t>עד-נשמע מראשי ההרים מתפוצצים</a:t>
            </a:r>
          </a:p>
          <a:p>
            <a:pPr lvl="0" algn="r"/>
            <a:r>
              <a:rPr lang="he-IL" sz="1600" dirty="0">
                <a:solidFill>
                  <a:prstClr val="black"/>
                </a:solidFill>
              </a:rPr>
              <a:t>קולות אדני הקראים: עלו!</a:t>
            </a:r>
          </a:p>
          <a:p>
            <a:pPr lvl="0"/>
            <a:endParaRPr lang="he-I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הצעה </a:t>
            </a:r>
            <a:r>
              <a:rPr lang="he-IL" b="1" u="sng" dirty="0" smtClean="0"/>
              <a:t>3:שיר האמונה / הרב קוק</a:t>
            </a:r>
            <a:endParaRPr lang="en-US" b="1" u="sng" dirty="0"/>
          </a:p>
        </p:txBody>
      </p:sp>
      <p:sp>
        <p:nvSpPr>
          <p:cNvPr id="4" name="מלבן 3"/>
          <p:cNvSpPr/>
          <p:nvPr/>
        </p:nvSpPr>
        <p:spPr>
          <a:xfrm>
            <a:off x="2411760" y="170080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dirty="0"/>
              <a:t>לעד חיה בלבבנו</a:t>
            </a:r>
          </a:p>
          <a:p>
            <a:pPr algn="r"/>
            <a:r>
              <a:rPr lang="he-IL" dirty="0"/>
              <a:t>האמונה הנאמנה</a:t>
            </a:r>
          </a:p>
          <a:p>
            <a:pPr algn="r"/>
            <a:r>
              <a:rPr lang="he-IL" dirty="0"/>
              <a:t>לשוב אל ארץ קדשנו</a:t>
            </a:r>
          </a:p>
          <a:p>
            <a:pPr algn="r"/>
            <a:r>
              <a:rPr lang="he-IL" dirty="0"/>
              <a:t>עיר בה דוד חנה  </a:t>
            </a:r>
          </a:p>
          <a:p>
            <a:pPr algn="r"/>
            <a:r>
              <a:rPr lang="he-IL" dirty="0"/>
              <a:t> שמה נעמוד לגורלנו</a:t>
            </a:r>
          </a:p>
          <a:p>
            <a:pPr algn="r"/>
            <a:r>
              <a:rPr lang="he-IL" dirty="0"/>
              <a:t>אב המון קנה </a:t>
            </a:r>
          </a:p>
          <a:p>
            <a:pPr algn="r"/>
            <a:r>
              <a:rPr lang="he-IL" dirty="0"/>
              <a:t>שמה נחיה את חיינו </a:t>
            </a:r>
          </a:p>
          <a:p>
            <a:pPr algn="r"/>
            <a:r>
              <a:rPr lang="he-IL" dirty="0"/>
              <a:t>חיי עדת מי מנה </a:t>
            </a:r>
          </a:p>
          <a:p>
            <a:pPr algn="r"/>
            <a:r>
              <a:rPr lang="he-IL" dirty="0"/>
              <a:t> שמה נעבוד </a:t>
            </a:r>
            <a:r>
              <a:rPr lang="he-IL" dirty="0" err="1"/>
              <a:t>אלהינו</a:t>
            </a:r>
            <a:endParaRPr lang="he-IL" dirty="0"/>
          </a:p>
          <a:p>
            <a:pPr algn="r"/>
            <a:r>
              <a:rPr lang="he-IL" dirty="0"/>
              <a:t>בחדווה בגילה וברננה</a:t>
            </a:r>
          </a:p>
          <a:p>
            <a:pPr algn="r"/>
            <a:r>
              <a:rPr lang="he-IL" dirty="0"/>
              <a:t>שמה נעלה לרגלינו</a:t>
            </a:r>
          </a:p>
          <a:p>
            <a:pPr algn="r"/>
            <a:r>
              <a:rPr lang="he-IL" dirty="0"/>
              <a:t>שלוש פעמים בשנה </a:t>
            </a:r>
          </a:p>
          <a:p>
            <a:pPr algn="r"/>
            <a:r>
              <a:rPr lang="he-IL" dirty="0"/>
              <a:t> תורת חיים חמדתנו </a:t>
            </a:r>
          </a:p>
          <a:p>
            <a:pPr algn="r"/>
            <a:r>
              <a:rPr lang="he-IL" dirty="0"/>
              <a:t>מפי עליון נתנה</a:t>
            </a:r>
          </a:p>
          <a:p>
            <a:pPr algn="r"/>
            <a:r>
              <a:rPr lang="he-IL" dirty="0"/>
              <a:t>נצח היא נחלתנו </a:t>
            </a:r>
          </a:p>
          <a:p>
            <a:pPr algn="r"/>
            <a:r>
              <a:rPr lang="he-IL" dirty="0"/>
              <a:t>ממדבר מתנה.</a:t>
            </a:r>
          </a:p>
        </p:txBody>
      </p:sp>
    </p:spTree>
    <p:extLst>
      <p:ext uri="{BB962C8B-B14F-4D97-AF65-F5344CB8AC3E}">
        <p14:creationId xmlns:p14="http://schemas.microsoft.com/office/powerpoint/2010/main" val="42227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 smtClean="0"/>
              <a:t>מטרות השיעור:</a:t>
            </a: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he-IL" sz="2800" dirty="0" smtClean="0"/>
          </a:p>
          <a:p>
            <a:pPr algn="r" rtl="1"/>
            <a:r>
              <a:rPr lang="he-IL" sz="2800" dirty="0" smtClean="0"/>
              <a:t>חשיבות ההמנון לעם היהודי </a:t>
            </a:r>
          </a:p>
          <a:p>
            <a:pPr algn="r" rtl="1"/>
            <a:endParaRPr lang="he-IL" sz="2800" dirty="0" smtClean="0"/>
          </a:p>
          <a:p>
            <a:pPr algn="r" rtl="1"/>
            <a:r>
              <a:rPr lang="he-IL" sz="2800" dirty="0" smtClean="0"/>
              <a:t>הכרת ההצעות השונות להמנון מאז קום המדינה </a:t>
            </a:r>
          </a:p>
          <a:p>
            <a:pPr algn="r" rtl="1"/>
            <a:endParaRPr lang="he-IL" sz="2800" dirty="0" smtClean="0"/>
          </a:p>
          <a:p>
            <a:pPr algn="r" rtl="1"/>
            <a:r>
              <a:rPr lang="he-IL" sz="2800" dirty="0" smtClean="0"/>
              <a:t>הבנת הדילמה כלפי ההמנון שנוצרה אצל אזרחים שאינם יהודים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4766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בס"ד.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9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הצעה 4: </a:t>
            </a:r>
            <a:r>
              <a:rPr lang="he-IL" b="1" u="sng" dirty="0" smtClean="0"/>
              <a:t>אני מאמין/ שאול טשרניחובסקי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1628800"/>
            <a:ext cx="23042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1600" dirty="0"/>
              <a:t>שחקי </a:t>
            </a:r>
            <a:r>
              <a:rPr lang="he-IL" sz="1600" dirty="0" err="1"/>
              <a:t>שחקי</a:t>
            </a:r>
            <a:r>
              <a:rPr lang="he-IL" sz="1600" dirty="0"/>
              <a:t> על החלומות, </a:t>
            </a:r>
            <a:br>
              <a:rPr lang="he-IL" sz="1600" dirty="0"/>
            </a:br>
            <a:r>
              <a:rPr lang="he-IL" sz="1600" dirty="0"/>
              <a:t>זו אני החולם שח. </a:t>
            </a:r>
            <a:br>
              <a:rPr lang="he-IL" sz="1600" dirty="0"/>
            </a:br>
            <a:r>
              <a:rPr lang="he-IL" sz="1600" dirty="0"/>
              <a:t>שחקי כי באדם אאמין, </a:t>
            </a:r>
            <a:br>
              <a:rPr lang="he-IL" sz="1600" dirty="0"/>
            </a:br>
            <a:r>
              <a:rPr lang="he-IL" sz="1600" dirty="0"/>
              <a:t>כי עודני מאמין בך. </a:t>
            </a:r>
            <a:br>
              <a:rPr lang="he-IL" sz="1600" dirty="0"/>
            </a:br>
            <a:r>
              <a:rPr lang="he-IL" sz="1600" dirty="0"/>
              <a:t/>
            </a:r>
            <a:br>
              <a:rPr lang="he-IL" sz="1600" dirty="0"/>
            </a:br>
            <a:r>
              <a:rPr lang="he-IL" sz="1600" dirty="0"/>
              <a:t>כי עוד נפשי דרור שואפת, </a:t>
            </a:r>
            <a:br>
              <a:rPr lang="he-IL" sz="1600" dirty="0"/>
            </a:br>
            <a:r>
              <a:rPr lang="he-IL" sz="1600" dirty="0"/>
              <a:t>לא מכרתיה לעגל פז, </a:t>
            </a:r>
            <a:br>
              <a:rPr lang="he-IL" sz="1600" dirty="0"/>
            </a:br>
            <a:r>
              <a:rPr lang="he-IL" sz="1600" dirty="0"/>
              <a:t>כי עוד אאמין באדם, </a:t>
            </a:r>
            <a:br>
              <a:rPr lang="he-IL" sz="1600" dirty="0"/>
            </a:br>
            <a:r>
              <a:rPr lang="he-IL" sz="1600" dirty="0"/>
              <a:t>גם ברוחו, רוח עז. </a:t>
            </a:r>
            <a:br>
              <a:rPr lang="he-IL" sz="1600" dirty="0"/>
            </a:br>
            <a:r>
              <a:rPr lang="he-IL" sz="1600" dirty="0"/>
              <a:t/>
            </a:r>
            <a:br>
              <a:rPr lang="he-IL" sz="1600" dirty="0"/>
            </a:br>
            <a:r>
              <a:rPr lang="he-IL" sz="1600" dirty="0"/>
              <a:t>רוחו ישליך כבלי-הבל, </a:t>
            </a:r>
            <a:br>
              <a:rPr lang="he-IL" sz="1600" dirty="0"/>
            </a:br>
            <a:r>
              <a:rPr lang="he-IL" sz="1600" dirty="0"/>
              <a:t>ירוממנו במתי-על: </a:t>
            </a:r>
            <a:br>
              <a:rPr lang="he-IL" sz="1600" dirty="0"/>
            </a:br>
            <a:r>
              <a:rPr lang="he-IL" sz="1600" dirty="0"/>
              <a:t>לא ברעב ימות עובד, </a:t>
            </a:r>
            <a:br>
              <a:rPr lang="he-IL" sz="1600" dirty="0"/>
            </a:br>
            <a:r>
              <a:rPr lang="he-IL" sz="1600" dirty="0"/>
              <a:t>דרור לנפש, פת-לדל. </a:t>
            </a:r>
            <a:br>
              <a:rPr lang="he-IL" sz="1600" dirty="0"/>
            </a:br>
            <a:r>
              <a:rPr lang="he-IL" sz="1600" dirty="0"/>
              <a:t/>
            </a:r>
            <a:br>
              <a:rPr lang="he-IL" sz="1600" dirty="0"/>
            </a:br>
            <a:r>
              <a:rPr lang="he-IL" sz="1600" dirty="0"/>
              <a:t>שחקי כי גם ברעות אאמין, </a:t>
            </a:r>
            <a:br>
              <a:rPr lang="he-IL" sz="1600" dirty="0"/>
            </a:br>
            <a:r>
              <a:rPr lang="he-IL" sz="1600" dirty="0"/>
              <a:t>אאמין, כי עוד אמצא לב, </a:t>
            </a:r>
            <a:br>
              <a:rPr lang="he-IL" sz="1600" dirty="0"/>
            </a:br>
            <a:r>
              <a:rPr lang="he-IL" sz="1600" dirty="0"/>
              <a:t>לב תקוותי גם תקוותיו, </a:t>
            </a:r>
            <a:br>
              <a:rPr lang="he-IL" sz="1600" dirty="0"/>
            </a:br>
            <a:r>
              <a:rPr lang="he-IL" sz="1600" dirty="0"/>
              <a:t>יחוש אושר, יבין כאב. </a:t>
            </a:r>
            <a:br>
              <a:rPr lang="he-IL" sz="1600" dirty="0"/>
            </a:br>
            <a:r>
              <a:rPr lang="he-IL" sz="1600" dirty="0"/>
              <a:t/>
            </a:r>
            <a:br>
              <a:rPr lang="he-IL" sz="1600" dirty="0"/>
            </a:b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804737" y="1628800"/>
            <a:ext cx="252028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1600" dirty="0" err="1"/>
              <a:t>אאמינה</a:t>
            </a:r>
            <a:r>
              <a:rPr lang="he-IL" sz="1600" dirty="0"/>
              <a:t> גם בעתיד, </a:t>
            </a:r>
          </a:p>
          <a:p>
            <a:pPr algn="r"/>
            <a:r>
              <a:rPr lang="he-IL" sz="1600" dirty="0"/>
              <a:t>אף אם ירחק זה היום, </a:t>
            </a:r>
          </a:p>
          <a:p>
            <a:pPr algn="r"/>
            <a:r>
              <a:rPr lang="he-IL" sz="1600" dirty="0"/>
              <a:t>אך בוא יבוא - </a:t>
            </a:r>
            <a:r>
              <a:rPr lang="he-IL" sz="1600" dirty="0" err="1"/>
              <a:t>ישאו</a:t>
            </a:r>
            <a:r>
              <a:rPr lang="he-IL" sz="1600" dirty="0"/>
              <a:t> שלום, </a:t>
            </a:r>
          </a:p>
          <a:p>
            <a:pPr algn="r"/>
            <a:r>
              <a:rPr lang="he-IL" sz="1600" dirty="0"/>
              <a:t>אז וברכה לאום מלאום. </a:t>
            </a:r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ישוב יפרח אז גם עמי, </a:t>
            </a:r>
          </a:p>
          <a:p>
            <a:pPr algn="r"/>
            <a:r>
              <a:rPr lang="he-IL" sz="1600" dirty="0"/>
              <a:t>ובארץ יקום דור, </a:t>
            </a:r>
          </a:p>
          <a:p>
            <a:pPr algn="r"/>
            <a:r>
              <a:rPr lang="he-IL" sz="1600" dirty="0"/>
              <a:t>ברזל- כבליו יוסר מנו, </a:t>
            </a:r>
          </a:p>
          <a:p>
            <a:pPr algn="r"/>
            <a:r>
              <a:rPr lang="he-IL" sz="1600" dirty="0"/>
              <a:t>עין-בעין יראה אור. </a:t>
            </a:r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יחיה, יאהב, יפעל, יעש, </a:t>
            </a:r>
          </a:p>
          <a:p>
            <a:pPr algn="r"/>
            <a:r>
              <a:rPr lang="he-IL" sz="1600" dirty="0"/>
              <a:t>דור בארץ אמנם חי, </a:t>
            </a:r>
          </a:p>
          <a:p>
            <a:pPr algn="r"/>
            <a:r>
              <a:rPr lang="he-IL" sz="1600" dirty="0"/>
              <a:t>לא בעתיד, בשמים - </a:t>
            </a:r>
          </a:p>
          <a:p>
            <a:pPr algn="r"/>
            <a:r>
              <a:rPr lang="he-IL" sz="1600" dirty="0"/>
              <a:t>חיי רוח לו אין די. </a:t>
            </a:r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אז שיר חדש ישיר משורר, </a:t>
            </a:r>
          </a:p>
          <a:p>
            <a:pPr algn="r"/>
            <a:r>
              <a:rPr lang="he-IL" sz="1600" dirty="0"/>
              <a:t>ליפי ונשגב לבו ער </a:t>
            </a:r>
          </a:p>
          <a:p>
            <a:pPr algn="r"/>
            <a:r>
              <a:rPr lang="he-IL" sz="1600" dirty="0"/>
              <a:t>לו, לצעיר, מעל קברי </a:t>
            </a:r>
          </a:p>
          <a:p>
            <a:pPr algn="r"/>
            <a:r>
              <a:rPr lang="he-IL" sz="1600" dirty="0"/>
              <a:t>פרחים ילקטו לזר. </a:t>
            </a:r>
          </a:p>
          <a:p>
            <a:pPr algn="r"/>
            <a:r>
              <a:rPr lang="he-IL" sz="1600" dirty="0"/>
              <a:t>  </a:t>
            </a:r>
          </a:p>
          <a:p>
            <a:pPr algn="r"/>
            <a:r>
              <a:rPr lang="he-IL" sz="1600" dirty="0"/>
              <a:t> </a:t>
            </a:r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 </a:t>
            </a:r>
          </a:p>
          <a:p>
            <a:pPr algn="r"/>
            <a:r>
              <a:rPr lang="he-IL" sz="1600" dirty="0"/>
              <a:t> </a:t>
            </a:r>
          </a:p>
          <a:p>
            <a:pPr algn="r"/>
            <a:r>
              <a:rPr lang="he-IL" sz="1600" dirty="0"/>
              <a:t> </a:t>
            </a:r>
          </a:p>
          <a:p>
            <a:pPr algn="r"/>
            <a:r>
              <a:rPr lang="he-IL" sz="1600" dirty="0"/>
              <a:t> </a:t>
            </a:r>
          </a:p>
          <a:p>
            <a:pPr algn="r"/>
            <a:r>
              <a:rPr lang="he-I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הצעה 5</a:t>
            </a:r>
            <a:r>
              <a:rPr lang="he-IL" b="1" u="sng" dirty="0" smtClean="0"/>
              <a:t>:ירושלים של זהב/ נעמי שמר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1484784"/>
            <a:ext cx="1800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dirty="0"/>
              <a:t>אויר הרים צלול כיין </a:t>
            </a:r>
            <a:br>
              <a:rPr lang="he-IL" sz="1600" dirty="0"/>
            </a:br>
            <a:r>
              <a:rPr lang="he-IL" sz="1600" dirty="0"/>
              <a:t>וריח אורנים </a:t>
            </a:r>
            <a:br>
              <a:rPr lang="he-IL" sz="1600" dirty="0"/>
            </a:br>
            <a:r>
              <a:rPr lang="he-IL" sz="1600" dirty="0"/>
              <a:t>נישא ברוח הערביים </a:t>
            </a:r>
            <a:br>
              <a:rPr lang="he-IL" sz="1600" dirty="0"/>
            </a:br>
            <a:r>
              <a:rPr lang="he-IL" sz="1600" dirty="0"/>
              <a:t>עם קול פעמונים. </a:t>
            </a:r>
            <a:br>
              <a:rPr lang="he-IL" sz="1600" dirty="0"/>
            </a:br>
            <a:r>
              <a:rPr lang="he-IL" sz="1600" dirty="0"/>
              <a:t/>
            </a:r>
            <a:br>
              <a:rPr lang="he-IL" sz="1600" dirty="0"/>
            </a:br>
            <a:r>
              <a:rPr lang="he-IL" sz="1600" dirty="0"/>
              <a:t>ובתרדמת אילן ואבן </a:t>
            </a:r>
            <a:br>
              <a:rPr lang="he-IL" sz="1600" dirty="0"/>
            </a:br>
            <a:r>
              <a:rPr lang="he-IL" sz="1600" dirty="0"/>
              <a:t>שבויה בחלומה </a:t>
            </a:r>
            <a:br>
              <a:rPr lang="he-IL" sz="1600" dirty="0"/>
            </a:br>
            <a:r>
              <a:rPr lang="he-IL" sz="1600" dirty="0"/>
              <a:t>העיר אשר בדד יושבת </a:t>
            </a:r>
            <a:br>
              <a:rPr lang="he-IL" sz="1600" dirty="0"/>
            </a:br>
            <a:r>
              <a:rPr lang="he-IL" sz="1600" dirty="0"/>
              <a:t>ובליבה חומה </a:t>
            </a:r>
            <a:br>
              <a:rPr lang="he-IL" sz="1600" dirty="0"/>
            </a:br>
            <a:r>
              <a:rPr lang="he-IL" sz="1600" dirty="0"/>
              <a:t/>
            </a:r>
            <a:br>
              <a:rPr lang="he-IL" sz="1600" dirty="0"/>
            </a:br>
            <a:r>
              <a:rPr lang="he-IL" sz="1600" dirty="0"/>
              <a:t>ירושלים של זהב </a:t>
            </a:r>
            <a:br>
              <a:rPr lang="he-IL" sz="1600" dirty="0"/>
            </a:br>
            <a:r>
              <a:rPr lang="he-IL" sz="1600" dirty="0"/>
              <a:t>ושל נחושת ושל אור </a:t>
            </a:r>
            <a:br>
              <a:rPr lang="he-IL" sz="1600" dirty="0"/>
            </a:br>
            <a:r>
              <a:rPr lang="he-IL" sz="1600" dirty="0"/>
              <a:t>הלא לכל שירייך </a:t>
            </a:r>
            <a:br>
              <a:rPr lang="he-IL" sz="1600" dirty="0"/>
            </a:br>
            <a:r>
              <a:rPr lang="he-IL" sz="1600" dirty="0"/>
              <a:t>אני כינור </a:t>
            </a:r>
            <a:br>
              <a:rPr lang="he-IL" sz="1600" dirty="0"/>
            </a:br>
            <a:r>
              <a:rPr lang="he-IL" sz="1600" dirty="0"/>
              <a:t>ירושלים של זהב </a:t>
            </a:r>
            <a:br>
              <a:rPr lang="he-IL" sz="1600" dirty="0"/>
            </a:br>
            <a:r>
              <a:rPr lang="he-IL" sz="1600" dirty="0"/>
              <a:t>ושל נחושת ושל אור </a:t>
            </a:r>
            <a:br>
              <a:rPr lang="he-IL" sz="1600" dirty="0"/>
            </a:br>
            <a:r>
              <a:rPr lang="he-IL" sz="1600" dirty="0"/>
              <a:t>הלא לכל שירייך </a:t>
            </a:r>
            <a:br>
              <a:rPr lang="he-IL" sz="1600" dirty="0"/>
            </a:br>
            <a:r>
              <a:rPr lang="he-IL" sz="1600" dirty="0"/>
              <a:t>אני כינור </a:t>
            </a:r>
            <a:br>
              <a:rPr lang="he-IL" sz="1600" dirty="0"/>
            </a:b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522258" y="1592506"/>
            <a:ext cx="21602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dirty="0"/>
              <a:t>איכה יבשו בורות המים </a:t>
            </a:r>
            <a:br>
              <a:rPr lang="he-IL" sz="1600" dirty="0"/>
            </a:br>
            <a:r>
              <a:rPr lang="he-IL" sz="1600" dirty="0"/>
              <a:t>כיכר השוק ריקה </a:t>
            </a:r>
            <a:br>
              <a:rPr lang="he-IL" sz="1600" dirty="0"/>
            </a:br>
            <a:r>
              <a:rPr lang="he-IL" sz="1600" dirty="0"/>
              <a:t>ואין פוקד את הר הבית </a:t>
            </a:r>
            <a:br>
              <a:rPr lang="he-IL" sz="1600" dirty="0"/>
            </a:br>
            <a:r>
              <a:rPr lang="he-IL" sz="1600" dirty="0"/>
              <a:t>בעיר העתיקה. </a:t>
            </a:r>
            <a:br>
              <a:rPr lang="he-IL" sz="1600" dirty="0"/>
            </a:br>
            <a:r>
              <a:rPr lang="he-IL" sz="1600" dirty="0"/>
              <a:t/>
            </a:r>
            <a:br>
              <a:rPr lang="he-IL" sz="1600" dirty="0"/>
            </a:br>
            <a:r>
              <a:rPr lang="he-IL" sz="1600" dirty="0"/>
              <a:t>ובמערות אשר בסלע </a:t>
            </a:r>
            <a:br>
              <a:rPr lang="he-IL" sz="1600" dirty="0"/>
            </a:br>
            <a:r>
              <a:rPr lang="he-IL" sz="1600" dirty="0"/>
              <a:t>מייללות רוחות </a:t>
            </a:r>
            <a:br>
              <a:rPr lang="he-IL" sz="1600" dirty="0"/>
            </a:br>
            <a:r>
              <a:rPr lang="he-IL" sz="1600" dirty="0"/>
              <a:t>ואין יורד אל ים המלח </a:t>
            </a:r>
            <a:br>
              <a:rPr lang="he-IL" sz="1600" dirty="0"/>
            </a:br>
            <a:r>
              <a:rPr lang="he-IL" sz="1600" dirty="0"/>
              <a:t>בדרך יריחו. </a:t>
            </a:r>
            <a:br>
              <a:rPr lang="he-IL" sz="1600" dirty="0"/>
            </a:br>
            <a:r>
              <a:rPr lang="he-IL" sz="1600" dirty="0"/>
              <a:t/>
            </a:r>
            <a:br>
              <a:rPr lang="he-IL" sz="1600" dirty="0"/>
            </a:br>
            <a:r>
              <a:rPr lang="he-IL" sz="1600" dirty="0"/>
              <a:t/>
            </a:r>
            <a:br>
              <a:rPr lang="he-IL" sz="1600" dirty="0"/>
            </a:br>
            <a:r>
              <a:rPr lang="he-IL" sz="1600" dirty="0"/>
              <a:t>אך בבואי היום לשיר לך </a:t>
            </a:r>
            <a:br>
              <a:rPr lang="he-IL" sz="1600" dirty="0"/>
            </a:br>
            <a:r>
              <a:rPr lang="he-IL" sz="1600" dirty="0"/>
              <a:t>ולך לקשור כתרים </a:t>
            </a:r>
            <a:br>
              <a:rPr lang="he-IL" sz="1600" dirty="0"/>
            </a:br>
            <a:r>
              <a:rPr lang="he-IL" sz="1600" dirty="0"/>
              <a:t>קטונתי מצעיר בנייך </a:t>
            </a:r>
            <a:br>
              <a:rPr lang="he-IL" sz="1600" dirty="0"/>
            </a:br>
            <a:r>
              <a:rPr lang="he-IL" sz="1600" dirty="0"/>
              <a:t>ומאחרון המשוררים. </a:t>
            </a:r>
            <a:br>
              <a:rPr lang="he-IL" sz="1600" dirty="0"/>
            </a:br>
            <a:r>
              <a:rPr lang="he-IL" sz="1600" dirty="0"/>
              <a:t/>
            </a:r>
            <a:br>
              <a:rPr lang="he-IL" sz="1600" dirty="0"/>
            </a:b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484784"/>
            <a:ext cx="18722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he-IL" sz="1600" dirty="0">
                <a:solidFill>
                  <a:prstClr val="black"/>
                </a:solidFill>
              </a:rPr>
              <a:t>כי שמך צורב את השפתיים </a:t>
            </a:r>
            <a:br>
              <a:rPr lang="he-IL" sz="1600" dirty="0">
                <a:solidFill>
                  <a:prstClr val="black"/>
                </a:solidFill>
              </a:rPr>
            </a:br>
            <a:r>
              <a:rPr lang="he-IL" sz="1600" dirty="0">
                <a:solidFill>
                  <a:prstClr val="black"/>
                </a:solidFill>
              </a:rPr>
              <a:t>כנשיקת שרף </a:t>
            </a:r>
            <a:br>
              <a:rPr lang="he-IL" sz="1600" dirty="0">
                <a:solidFill>
                  <a:prstClr val="black"/>
                </a:solidFill>
              </a:rPr>
            </a:br>
            <a:r>
              <a:rPr lang="he-IL" sz="1600" dirty="0">
                <a:solidFill>
                  <a:prstClr val="black"/>
                </a:solidFill>
              </a:rPr>
              <a:t>אם אשכחך ירושלים </a:t>
            </a:r>
            <a:br>
              <a:rPr lang="he-IL" sz="1600" dirty="0">
                <a:solidFill>
                  <a:prstClr val="black"/>
                </a:solidFill>
              </a:rPr>
            </a:br>
            <a:r>
              <a:rPr lang="he-IL" sz="1600" dirty="0">
                <a:solidFill>
                  <a:prstClr val="black"/>
                </a:solidFill>
              </a:rPr>
              <a:t>אשר כולה זהב </a:t>
            </a:r>
            <a:br>
              <a:rPr lang="he-IL" sz="1600" dirty="0">
                <a:solidFill>
                  <a:prstClr val="black"/>
                </a:solidFill>
              </a:rPr>
            </a:br>
            <a:endParaRPr lang="en-US" sz="1600" dirty="0">
              <a:solidFill>
                <a:prstClr val="black"/>
              </a:solidFill>
            </a:endParaRPr>
          </a:p>
          <a:p>
            <a:pPr algn="r" rtl="1"/>
            <a:endParaRPr lang="he-IL" sz="1600" dirty="0" smtClean="0"/>
          </a:p>
          <a:p>
            <a:pPr algn="r" rtl="1"/>
            <a:r>
              <a:rPr lang="he-IL" sz="1600" dirty="0" smtClean="0"/>
              <a:t>חזרנו </a:t>
            </a:r>
            <a:r>
              <a:rPr lang="he-IL" sz="1600" dirty="0"/>
              <a:t>אל בורות המים </a:t>
            </a:r>
            <a:br>
              <a:rPr lang="he-IL" sz="1600" dirty="0"/>
            </a:br>
            <a:r>
              <a:rPr lang="he-IL" sz="1600" dirty="0"/>
              <a:t>לשוק ולכיכר </a:t>
            </a:r>
            <a:br>
              <a:rPr lang="he-IL" sz="1600" dirty="0"/>
            </a:br>
            <a:r>
              <a:rPr lang="he-IL" sz="1600" dirty="0"/>
              <a:t>שופר קורא בהר הבית </a:t>
            </a:r>
            <a:br>
              <a:rPr lang="he-IL" sz="1600" dirty="0"/>
            </a:br>
            <a:r>
              <a:rPr lang="he-IL" sz="1600" dirty="0"/>
              <a:t>בעיר העתיקה. </a:t>
            </a:r>
            <a:br>
              <a:rPr lang="he-IL" sz="1600" dirty="0"/>
            </a:br>
            <a:r>
              <a:rPr lang="he-IL" sz="1600" dirty="0"/>
              <a:t/>
            </a:r>
            <a:br>
              <a:rPr lang="he-IL" sz="1600" dirty="0"/>
            </a:br>
            <a:r>
              <a:rPr lang="he-IL" sz="1600" dirty="0"/>
              <a:t>ובמערות אשר בסלע </a:t>
            </a:r>
            <a:br>
              <a:rPr lang="he-IL" sz="1600" dirty="0"/>
            </a:br>
            <a:r>
              <a:rPr lang="he-IL" sz="1600" dirty="0"/>
              <a:t>אלפי שמשות זורחות </a:t>
            </a:r>
            <a:br>
              <a:rPr lang="he-IL" sz="1600" dirty="0"/>
            </a:br>
            <a:r>
              <a:rPr lang="he-IL" sz="1600" dirty="0"/>
              <a:t>נשוב נרד אל ים המלח </a:t>
            </a:r>
            <a:br>
              <a:rPr lang="he-IL" sz="1600" dirty="0"/>
            </a:br>
            <a:r>
              <a:rPr lang="he-IL" sz="1600" dirty="0"/>
              <a:t>בדרך יריחו. </a:t>
            </a:r>
            <a:r>
              <a:rPr lang="he-IL" dirty="0"/>
              <a:t/>
            </a:r>
            <a:br>
              <a:rPr lang="he-I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6000" dirty="0">
                <a:solidFill>
                  <a:prstClr val="black"/>
                </a:solidFill>
                <a:ea typeface="Times New Roman"/>
                <a:cs typeface="Arial"/>
              </a:rPr>
              <a:t>ה</a:t>
            </a:r>
            <a:r>
              <a:rPr lang="he-IL" sz="6000" dirty="0" smtClean="0">
                <a:solidFill>
                  <a:prstClr val="black"/>
                </a:solidFill>
                <a:ea typeface="Times New Roman"/>
                <a:cs typeface="Arial"/>
              </a:rPr>
              <a:t>ערכים המיוצגים </a:t>
            </a:r>
            <a:r>
              <a:rPr lang="he-IL" sz="6000" dirty="0">
                <a:solidFill>
                  <a:prstClr val="black"/>
                </a:solidFill>
                <a:ea typeface="Times New Roman"/>
                <a:cs typeface="Arial"/>
              </a:rPr>
              <a:t>בכל אחת </a:t>
            </a:r>
            <a:r>
              <a:rPr lang="he-IL" sz="6000" dirty="0" smtClean="0">
                <a:solidFill>
                  <a:prstClr val="black"/>
                </a:solidFill>
                <a:ea typeface="Times New Roman"/>
                <a:cs typeface="Arial"/>
              </a:rPr>
              <a:t>  מההצעות </a:t>
            </a:r>
            <a:endParaRPr lang="en-US" dirty="0"/>
          </a:p>
        </p:txBody>
      </p:sp>
      <p:sp>
        <p:nvSpPr>
          <p:cNvPr id="4" name="מגילה אנכית 3"/>
          <p:cNvSpPr/>
          <p:nvPr/>
        </p:nvSpPr>
        <p:spPr>
          <a:xfrm>
            <a:off x="5004048" y="2204864"/>
            <a:ext cx="3888432" cy="3312368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he-IL" sz="1600" u="sng" dirty="0"/>
              <a:t>הצעה 1 : </a:t>
            </a:r>
            <a:r>
              <a:rPr lang="he-IL" sz="1600" b="1" u="sng" dirty="0"/>
              <a:t>מזמור תהילים </a:t>
            </a:r>
            <a:r>
              <a:rPr lang="he-IL" sz="1600" b="1" u="sng" dirty="0" err="1"/>
              <a:t>קכו</a:t>
            </a:r>
            <a:r>
              <a:rPr lang="he-IL" sz="1600" u="sng" dirty="0"/>
              <a:t>'</a:t>
            </a:r>
            <a:endParaRPr lang="en-US" sz="1600" dirty="0"/>
          </a:p>
          <a:p>
            <a:pPr algn="r" rtl="1"/>
            <a:r>
              <a:rPr lang="he-IL" sz="1600" b="1" dirty="0"/>
              <a:t>הצעה של הציונות הדתית </a:t>
            </a:r>
            <a:r>
              <a:rPr lang="he-IL" sz="1600" b="1" dirty="0" smtClean="0"/>
              <a:t>לאומית. </a:t>
            </a:r>
          </a:p>
          <a:p>
            <a:pPr algn="r" rtl="1"/>
            <a:endParaRPr lang="en-US" sz="1600" dirty="0"/>
          </a:p>
          <a:p>
            <a:pPr algn="r" rtl="1"/>
            <a:r>
              <a:rPr lang="he-IL" sz="1600" dirty="0"/>
              <a:t>שמחה והודיה לקב"ה על חזרת העם היהודי מהגלות  לא"י</a:t>
            </a:r>
            <a:r>
              <a:rPr lang="he-IL" sz="1600" dirty="0" smtClean="0"/>
              <a:t>.</a:t>
            </a:r>
          </a:p>
          <a:p>
            <a:pPr algn="r" rtl="1"/>
            <a:endParaRPr lang="en-US" sz="1600" dirty="0"/>
          </a:p>
          <a:p>
            <a:pPr algn="r" rtl="1"/>
            <a:r>
              <a:rPr lang="he-IL" sz="1600" dirty="0"/>
              <a:t>העמים האחרים (הגויים)  גם יאמינו בבורא אחד לעולם  שסייע לעם היהודי </a:t>
            </a:r>
            <a:r>
              <a:rPr lang="he-IL" dirty="0"/>
              <a:t>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מגילה אנכית 6"/>
          <p:cNvSpPr/>
          <p:nvPr/>
        </p:nvSpPr>
        <p:spPr>
          <a:xfrm>
            <a:off x="539552" y="1988840"/>
            <a:ext cx="4248472" cy="3672408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he-IL" sz="1600" u="sng" dirty="0">
                <a:ea typeface="Calibri"/>
              </a:rPr>
              <a:t>הצעה 3</a:t>
            </a:r>
            <a:r>
              <a:rPr lang="he-IL" sz="1600" u="sng" dirty="0" smtClean="0">
                <a:ea typeface="Calibri"/>
              </a:rPr>
              <a:t>: </a:t>
            </a:r>
            <a:r>
              <a:rPr lang="he-IL" sz="1600" b="1" u="sng" dirty="0" smtClean="0">
                <a:ea typeface="Calibri"/>
              </a:rPr>
              <a:t>שיר </a:t>
            </a:r>
            <a:r>
              <a:rPr lang="he-IL" sz="1600" b="1" u="sng" dirty="0">
                <a:ea typeface="Calibri"/>
              </a:rPr>
              <a:t>האמונה / הרב קוק</a:t>
            </a:r>
            <a:endParaRPr lang="en-US" sz="1600" dirty="0">
              <a:ea typeface="Calibri"/>
              <a:cs typeface="Arial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he-IL" sz="1600" dirty="0" smtClean="0">
                <a:solidFill>
                  <a:schemeClr val="tx1"/>
                </a:solidFill>
                <a:ea typeface="Calibri"/>
              </a:rPr>
              <a:t>הצעה של הרב אברהם יצחק הכהן קוק</a:t>
            </a:r>
            <a:r>
              <a:rPr lang="he-IL" sz="1600" dirty="0" smtClean="0">
                <a:solidFill>
                  <a:srgbClr val="0000FF"/>
                </a:solidFill>
                <a:ea typeface="Calibri"/>
              </a:rPr>
              <a:t>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he-IL" sz="1600" dirty="0" smtClean="0">
                <a:ea typeface="Calibri"/>
              </a:rPr>
              <a:t>תקווה וכיסופים </a:t>
            </a:r>
            <a:r>
              <a:rPr lang="he-IL" sz="1600" dirty="0">
                <a:ea typeface="Calibri"/>
              </a:rPr>
              <a:t>לשוב אל ארץ ישראל</a:t>
            </a:r>
            <a:endParaRPr lang="en-US" sz="1600" dirty="0">
              <a:ea typeface="Calibri"/>
              <a:cs typeface="Arial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he-IL" sz="1600" dirty="0">
                <a:ea typeface="Calibri"/>
              </a:rPr>
              <a:t> בא"י לעבוד את הקב"ה , לקיים מצוות  בשמחה -  </a:t>
            </a:r>
            <a:r>
              <a:rPr lang="he-IL" sz="1600" b="1" dirty="0">
                <a:ea typeface="Calibri"/>
              </a:rPr>
              <a:t>מדינה דתית </a:t>
            </a:r>
            <a:r>
              <a:rPr lang="he-IL" sz="1600" dirty="0">
                <a:ea typeface="Calibri"/>
              </a:rPr>
              <a:t>, אמונה בבורא עולם.</a:t>
            </a:r>
            <a:endParaRPr lang="en-US" sz="1600" dirty="0">
              <a:ea typeface="Calibri"/>
              <a:cs typeface="Arial"/>
            </a:endParaRPr>
          </a:p>
          <a:p>
            <a:pPr algn="r"/>
            <a:r>
              <a:rPr lang="he-IL" sz="1600" dirty="0">
                <a:ea typeface="Calibri"/>
              </a:rPr>
              <a:t>בניין בית המקדש ועלייה </a:t>
            </a:r>
            <a:r>
              <a:rPr lang="he-IL" sz="1600" dirty="0" smtClean="0">
                <a:ea typeface="Calibri"/>
              </a:rPr>
              <a:t>אליו </a:t>
            </a:r>
            <a:r>
              <a:rPr lang="he-IL" sz="1600" dirty="0">
                <a:ea typeface="Calibri"/>
              </a:rPr>
              <a:t>בשלושת </a:t>
            </a:r>
            <a:r>
              <a:rPr lang="he-IL" sz="1600" dirty="0" smtClean="0">
                <a:ea typeface="Calibri"/>
              </a:rPr>
              <a:t>הרגלים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4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גילה אנכית 3"/>
          <p:cNvSpPr/>
          <p:nvPr/>
        </p:nvSpPr>
        <p:spPr>
          <a:xfrm>
            <a:off x="5146358" y="332656"/>
            <a:ext cx="3888432" cy="3744416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he-IL" u="sng" dirty="0"/>
              <a:t>הצעה 2 : </a:t>
            </a:r>
            <a:r>
              <a:rPr lang="he-IL" b="1" u="sng" dirty="0"/>
              <a:t>ברכת העם </a:t>
            </a:r>
            <a:r>
              <a:rPr lang="he-IL" b="1" u="sng" dirty="0" smtClean="0"/>
              <a:t>(</a:t>
            </a:r>
            <a:r>
              <a:rPr lang="he-IL" b="1" u="sng" dirty="0"/>
              <a:t>תחזקנה)/ ח"נ ביאליק</a:t>
            </a:r>
            <a:endParaRPr lang="en-US" dirty="0"/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הצעה </a:t>
            </a:r>
            <a:r>
              <a:rPr lang="he-IL" dirty="0"/>
              <a:t>של </a:t>
            </a:r>
            <a:r>
              <a:rPr lang="he-IL" b="1" dirty="0"/>
              <a:t>תנועת הפועלים</a:t>
            </a:r>
            <a:endParaRPr lang="en-US" b="1" dirty="0"/>
          </a:p>
          <a:p>
            <a:endParaRPr lang="he-IL" dirty="0" smtClean="0"/>
          </a:p>
          <a:p>
            <a:pPr algn="r"/>
            <a:r>
              <a:rPr lang="he-IL" dirty="0" smtClean="0"/>
              <a:t>שיר </a:t>
            </a:r>
            <a:r>
              <a:rPr lang="he-IL" dirty="0"/>
              <a:t>המבטא את סבלו ומאבקו של הפועל להשגת זכויותיו.</a:t>
            </a:r>
            <a:endParaRPr lang="en-US" dirty="0"/>
          </a:p>
        </p:txBody>
      </p:sp>
      <p:sp>
        <p:nvSpPr>
          <p:cNvPr id="5" name="מגילה אנכית 4"/>
          <p:cNvSpPr/>
          <p:nvPr/>
        </p:nvSpPr>
        <p:spPr>
          <a:xfrm>
            <a:off x="179512" y="332656"/>
            <a:ext cx="4824536" cy="4752528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u="sng" dirty="0"/>
              <a:t>הצעה 4: </a:t>
            </a:r>
            <a:r>
              <a:rPr lang="he-IL" b="1" u="sng" dirty="0"/>
              <a:t>אני מאמין/ שאול </a:t>
            </a:r>
            <a:r>
              <a:rPr lang="he-IL" b="1" u="sng" dirty="0" smtClean="0"/>
              <a:t>טשרניחובסקי</a:t>
            </a:r>
            <a:endParaRPr lang="en-US" dirty="0"/>
          </a:p>
          <a:p>
            <a:pPr algn="r" rtl="1"/>
            <a:r>
              <a:rPr lang="he-IL" b="1" dirty="0"/>
              <a:t>הצעה של  ח"כ מוחמד ברכה (חד"ש) </a:t>
            </a:r>
            <a:endParaRPr lang="he-IL" b="1" dirty="0" smtClean="0"/>
          </a:p>
          <a:p>
            <a:pPr algn="r" rtl="1"/>
            <a:endParaRPr lang="en-US" dirty="0"/>
          </a:p>
          <a:p>
            <a:pPr algn="r" rtl="1"/>
            <a:r>
              <a:rPr lang="he-IL" dirty="0"/>
              <a:t>אמונה בכוחו ויכולותיו של האדם </a:t>
            </a:r>
            <a:endParaRPr lang="he-IL" dirty="0" smtClean="0"/>
          </a:p>
          <a:p>
            <a:pPr algn="r" rtl="1"/>
            <a:r>
              <a:rPr lang="he-IL" dirty="0" smtClean="0"/>
              <a:t> </a:t>
            </a:r>
            <a:endParaRPr lang="en-US" dirty="0"/>
          </a:p>
          <a:p>
            <a:pPr algn="r" rtl="1"/>
            <a:r>
              <a:rPr lang="he-IL" dirty="0"/>
              <a:t>אמונה  בחופש, ברעות ובאחווה בין בני האדם </a:t>
            </a:r>
            <a:endParaRPr lang="he-IL" dirty="0" smtClean="0"/>
          </a:p>
          <a:p>
            <a:pPr algn="r" rtl="1"/>
            <a:endParaRPr lang="en-US" dirty="0"/>
          </a:p>
          <a:p>
            <a:pPr algn="r" rtl="1"/>
            <a:r>
              <a:rPr lang="he-IL" dirty="0"/>
              <a:t>אמונה בשלום בין העמים </a:t>
            </a:r>
            <a:r>
              <a:rPr lang="he-IL" dirty="0" smtClean="0"/>
              <a:t>.</a:t>
            </a:r>
          </a:p>
          <a:p>
            <a:pPr algn="r" rtl="1"/>
            <a:endParaRPr lang="en-US" dirty="0"/>
          </a:p>
          <a:p>
            <a:pPr algn="r" rtl="1"/>
            <a:r>
              <a:rPr lang="he-IL" b="1" dirty="0"/>
              <a:t>לדעתו גם לאזרחי המדינה הלא יהודים יהיה יותר קל להתחבר אל מילותיו של שיר זה.</a:t>
            </a:r>
            <a:endParaRPr lang="en-US" b="1" dirty="0"/>
          </a:p>
        </p:txBody>
      </p:sp>
      <p:sp>
        <p:nvSpPr>
          <p:cNvPr id="6" name="מגילה אנכית 5"/>
          <p:cNvSpPr/>
          <p:nvPr/>
        </p:nvSpPr>
        <p:spPr>
          <a:xfrm>
            <a:off x="4499992" y="4365104"/>
            <a:ext cx="3556774" cy="2376264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he-IL" sz="1400" dirty="0" smtClean="0">
                <a:solidFill>
                  <a:schemeClr val="tx1"/>
                </a:solidFill>
              </a:rPr>
              <a:t>הצעה 5: </a:t>
            </a:r>
            <a:r>
              <a:rPr lang="he-IL" sz="1400" b="1" u="sng" dirty="0" smtClean="0">
                <a:solidFill>
                  <a:schemeClr val="tx1"/>
                </a:solidFill>
              </a:rPr>
              <a:t>ירושלים של זהב/ נעמי שמר</a:t>
            </a:r>
          </a:p>
          <a:p>
            <a:pPr algn="r" rtl="1"/>
            <a:r>
              <a:rPr lang="he-IL" sz="1400" b="1" dirty="0" smtClean="0">
                <a:solidFill>
                  <a:schemeClr val="tx1"/>
                </a:solidFill>
              </a:rPr>
              <a:t>הצעה של ח"כ אורי אבנרי</a:t>
            </a:r>
          </a:p>
          <a:p>
            <a:pPr algn="r" rtl="1"/>
            <a:endParaRPr lang="he-IL" sz="1400" b="1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400" dirty="0" smtClean="0">
                <a:solidFill>
                  <a:schemeClr val="tx1"/>
                </a:solidFill>
              </a:rPr>
              <a:t>לאחר </a:t>
            </a:r>
            <a:r>
              <a:rPr lang="he-IL" sz="1400" dirty="0">
                <a:solidFill>
                  <a:schemeClr val="tx1"/>
                </a:solidFill>
              </a:rPr>
              <a:t>איחוד </a:t>
            </a:r>
            <a:r>
              <a:rPr lang="he-IL" sz="1400" dirty="0" smtClean="0">
                <a:solidFill>
                  <a:schemeClr val="tx1"/>
                </a:solidFill>
              </a:rPr>
              <a:t>ירושלים במלחמת ששת הימים הועלתה </a:t>
            </a:r>
            <a:r>
              <a:rPr lang="he-IL" sz="1400" dirty="0">
                <a:solidFill>
                  <a:schemeClr val="tx1"/>
                </a:solidFill>
              </a:rPr>
              <a:t>הצעה להפוך </a:t>
            </a:r>
            <a:r>
              <a:rPr lang="he-IL" sz="1400" dirty="0" smtClean="0">
                <a:solidFill>
                  <a:schemeClr val="tx1"/>
                </a:solidFill>
              </a:rPr>
              <a:t>שיר זה להמנון </a:t>
            </a:r>
            <a:r>
              <a:rPr lang="he-IL" sz="1400" dirty="0">
                <a:solidFill>
                  <a:schemeClr val="tx1"/>
                </a:solidFill>
              </a:rPr>
              <a:t>הלאומי במקום "התקווה", אך ההצעה נדחתה</a:t>
            </a:r>
            <a:r>
              <a:rPr lang="he-IL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84094" y="588402"/>
            <a:ext cx="8229600" cy="1143000"/>
          </a:xfrm>
        </p:spPr>
        <p:txBody>
          <a:bodyPr>
            <a:noAutofit/>
          </a:bodyPr>
          <a:lstStyle/>
          <a:p>
            <a:r>
              <a:rPr lang="he-IL" sz="4000" b="1" u="sng" dirty="0"/>
              <a:t>גלגולו של חוק "הדגל, הסמל והמנון המדינה"</a:t>
            </a:r>
            <a:r>
              <a:rPr lang="en-US" sz="4000" b="1" u="sng" dirty="0"/>
              <a:t/>
            </a:r>
            <a:br>
              <a:rPr lang="en-US" sz="4000" b="1" u="sng" dirty="0"/>
            </a:br>
            <a:endParaRPr lang="en-US" sz="4000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/>
            <a:endParaRPr lang="he-IL" sz="1800" dirty="0" smtClean="0">
              <a:ea typeface="Times New Roman"/>
            </a:endParaRPr>
          </a:p>
          <a:p>
            <a:pPr lvl="0" algn="r" rtl="1"/>
            <a:r>
              <a:rPr lang="he-IL" sz="1800" dirty="0" smtClean="0">
                <a:ea typeface="Times New Roman"/>
              </a:rPr>
              <a:t>בשנת </a:t>
            </a:r>
            <a:r>
              <a:rPr lang="he-IL" sz="1800" dirty="0">
                <a:ea typeface="Times New Roman"/>
              </a:rPr>
              <a:t>1983 נדחתה הצעת חוק להפוך את "התקווה" להמנון הרשמי של מדינת ישראל.  שנים רבות נמנעה כנסת ישראל מלהכריז חוקית על "התקווה" כהמנון המדינה, מתוך התחשבות </a:t>
            </a:r>
            <a:r>
              <a:rPr lang="he-IL" sz="1800" dirty="0" smtClean="0">
                <a:ea typeface="Times New Roman"/>
              </a:rPr>
              <a:t>במיעוטים הלא-יהודיים (</a:t>
            </a:r>
            <a:r>
              <a:rPr lang="he-IL" sz="1800" dirty="0"/>
              <a:t>הערבים, </a:t>
            </a:r>
            <a:r>
              <a:rPr lang="he-IL" sz="1800" dirty="0" smtClean="0"/>
              <a:t>הדרוזים, </a:t>
            </a:r>
            <a:r>
              <a:rPr lang="he-IL" sz="1800" dirty="0"/>
              <a:t>הבדווים, </a:t>
            </a:r>
            <a:r>
              <a:rPr lang="he-IL" sz="1800" dirty="0" err="1"/>
              <a:t>הצ'רקסים</a:t>
            </a:r>
            <a:r>
              <a:rPr lang="he-IL" sz="1800" dirty="0"/>
              <a:t> </a:t>
            </a:r>
            <a:r>
              <a:rPr lang="he-IL" sz="1800" dirty="0" smtClean="0"/>
              <a:t>והאחרים.) </a:t>
            </a:r>
            <a:r>
              <a:rPr lang="he-IL" sz="1800" dirty="0" smtClean="0">
                <a:ea typeface="Times New Roman"/>
              </a:rPr>
              <a:t>עבורם </a:t>
            </a:r>
            <a:r>
              <a:rPr lang="he-IL" sz="1800" dirty="0">
                <a:ea typeface="Times New Roman"/>
              </a:rPr>
              <a:t>"נפש יהודי </a:t>
            </a:r>
            <a:r>
              <a:rPr lang="he-IL" sz="1800" dirty="0" err="1">
                <a:ea typeface="Times New Roman"/>
              </a:rPr>
              <a:t>הומייה</a:t>
            </a:r>
            <a:r>
              <a:rPr lang="he-IL" sz="1800" dirty="0">
                <a:ea typeface="Times New Roman"/>
              </a:rPr>
              <a:t>" היא אמירה </a:t>
            </a:r>
            <a:r>
              <a:rPr lang="he-IL" sz="1800" dirty="0" smtClean="0">
                <a:ea typeface="Times New Roman"/>
              </a:rPr>
              <a:t>מנוכרת.</a:t>
            </a:r>
          </a:p>
          <a:p>
            <a:pPr lvl="0" algn="r" rtl="1"/>
            <a:endParaRPr lang="he-IL" sz="1800" dirty="0" smtClean="0">
              <a:ea typeface="Times New Roman"/>
            </a:endParaRPr>
          </a:p>
          <a:p>
            <a:pPr lvl="0" algn="r" rtl="1"/>
            <a:r>
              <a:rPr lang="he-IL" sz="1800" dirty="0"/>
              <a:t>בשנת 1994 נכתב ב"חוק הכנסת" כי טקס ישיבת הפתיחה של הכנסת יינעל בשירת "התקווה". כך מצאה "התקווה" את דרכה אל חוקי מדינת ישראל בדרך אגב</a:t>
            </a:r>
            <a:r>
              <a:rPr lang="he-IL" sz="1800" dirty="0" smtClean="0"/>
              <a:t>.</a:t>
            </a:r>
          </a:p>
          <a:p>
            <a:pPr lvl="0" algn="r" rtl="1"/>
            <a:endParaRPr lang="en-US" sz="1800" dirty="0"/>
          </a:p>
          <a:p>
            <a:pPr lvl="0" algn="r" rtl="1"/>
            <a:r>
              <a:rPr lang="he-IL" sz="1800" dirty="0"/>
              <a:t>רק בשנת 2004 הועבר תיקון ל"חוק הדגל, הסמל והמנון המדינה", המגדיר את "התקווה" כהמנון הרשמי והקבוע של מדינת ישראל (126 שנים לאחר כתיבתה!).</a:t>
            </a:r>
            <a:endParaRPr lang="en-US" sz="1800" dirty="0"/>
          </a:p>
          <a:p>
            <a:pPr algn="r" rt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666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600" b="1" u="sng" dirty="0" smtClean="0"/>
              <a:t>סיכום</a:t>
            </a:r>
            <a:endParaRPr lang="en-US" sz="6600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1800" dirty="0" smtClean="0">
                <a:ea typeface="Times New Roman"/>
              </a:rPr>
              <a:t>ההמנון הוא שיר שריכז </a:t>
            </a:r>
            <a:r>
              <a:rPr lang="he-IL" sz="1800" dirty="0">
                <a:ea typeface="Times New Roman"/>
              </a:rPr>
              <a:t>את תמצית נשמתה של האומה. ההמנון הלאומי הפך לסמל של מדינה, קבוצה או תנועה. ההמנונים הפכו חלק מסמלי המדינה הריבונית</a:t>
            </a:r>
            <a:r>
              <a:rPr lang="he-IL" sz="1800" dirty="0" smtClean="0">
                <a:ea typeface="Times New Roman"/>
              </a:rPr>
              <a:t>.</a:t>
            </a:r>
          </a:p>
          <a:p>
            <a:pPr algn="r" rtl="1"/>
            <a:endParaRPr lang="he-IL" sz="1800" dirty="0" smtClean="0"/>
          </a:p>
          <a:p>
            <a:pPr lvl="0" algn="r" rtl="1">
              <a:spcAft>
                <a:spcPts val="1200"/>
              </a:spcAft>
              <a:tabLst>
                <a:tab pos="2302510" algn="l"/>
              </a:tabLst>
            </a:pPr>
            <a:r>
              <a:rPr lang="he-IL" sz="1800" dirty="0">
                <a:solidFill>
                  <a:prstClr val="black"/>
                </a:solidFill>
                <a:latin typeface="Times New Roman"/>
                <a:ea typeface="Times New Roman"/>
              </a:rPr>
              <a:t>האזרחים הלא יהודים וקבוצות יהודיות </a:t>
            </a:r>
            <a:r>
              <a:rPr lang="he-IL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,כגון: </a:t>
            </a:r>
            <a:r>
              <a:rPr lang="he-IL" sz="1800" dirty="0">
                <a:solidFill>
                  <a:prstClr val="black"/>
                </a:solidFill>
                <a:latin typeface="Times New Roman"/>
                <a:ea typeface="Times New Roman"/>
              </a:rPr>
              <a:t>חרדים </a:t>
            </a:r>
            <a:r>
              <a:rPr lang="he-IL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, אינן </a:t>
            </a:r>
            <a:r>
              <a:rPr lang="he-IL" sz="1800" dirty="0">
                <a:solidFill>
                  <a:prstClr val="black"/>
                </a:solidFill>
                <a:latin typeface="Times New Roman"/>
                <a:ea typeface="Times New Roman"/>
              </a:rPr>
              <a:t>מקבלות את המנון     "התקווה" ומבקשות לשנות/להחליף בהמנון אחר.</a:t>
            </a:r>
          </a:p>
          <a:p>
            <a:pPr marL="0" indent="0" algn="r" rtl="1">
              <a:spcAft>
                <a:spcPts val="1200"/>
              </a:spcAft>
              <a:buNone/>
              <a:tabLst>
                <a:tab pos="2302510" algn="l"/>
              </a:tabLst>
            </a:pPr>
            <a:endParaRPr lang="he-IL" sz="1800" dirty="0">
              <a:solidFill>
                <a:prstClr val="black"/>
              </a:solidFill>
            </a:endParaRPr>
          </a:p>
          <a:p>
            <a:pPr algn="r" rtl="1">
              <a:spcAft>
                <a:spcPts val="1200"/>
              </a:spcAft>
              <a:tabLst>
                <a:tab pos="2302510" algn="l"/>
              </a:tabLst>
            </a:pPr>
            <a:r>
              <a:rPr lang="he-IL" sz="1800" dirty="0" smtClean="0">
                <a:solidFill>
                  <a:prstClr val="black"/>
                </a:solidFill>
              </a:rPr>
              <a:t>רק </a:t>
            </a:r>
            <a:r>
              <a:rPr lang="he-IL" sz="1800" dirty="0">
                <a:solidFill>
                  <a:prstClr val="black"/>
                </a:solidFill>
              </a:rPr>
              <a:t>בשנת 2004 </a:t>
            </a:r>
            <a:r>
              <a:rPr lang="he-IL" sz="1800" dirty="0" smtClean="0">
                <a:latin typeface="Times New Roman"/>
                <a:ea typeface="Times New Roman"/>
              </a:rPr>
              <a:t>"התקווה</a:t>
            </a:r>
            <a:r>
              <a:rPr lang="he-IL" sz="1800" dirty="0">
                <a:latin typeface="Times New Roman"/>
                <a:ea typeface="Times New Roman"/>
              </a:rPr>
              <a:t>", </a:t>
            </a:r>
            <a:r>
              <a:rPr lang="he-IL" sz="1800" dirty="0" smtClean="0">
                <a:latin typeface="Times New Roman"/>
                <a:ea typeface="Times New Roman"/>
              </a:rPr>
              <a:t>הפך להמנון </a:t>
            </a:r>
            <a:r>
              <a:rPr lang="he-IL" sz="1800" dirty="0">
                <a:latin typeface="Times New Roman"/>
                <a:ea typeface="Times New Roman"/>
              </a:rPr>
              <a:t>הלאומי ,</a:t>
            </a:r>
            <a:r>
              <a:rPr lang="he-IL" sz="1800" dirty="0" smtClean="0">
                <a:solidFill>
                  <a:prstClr val="black"/>
                </a:solidFill>
              </a:rPr>
              <a:t>הרשמי </a:t>
            </a:r>
            <a:r>
              <a:rPr lang="he-IL" sz="1800" dirty="0">
                <a:solidFill>
                  <a:prstClr val="black"/>
                </a:solidFill>
              </a:rPr>
              <a:t>והקבוע של מדינת </a:t>
            </a:r>
            <a:r>
              <a:rPr lang="he-IL" sz="1800" dirty="0" smtClean="0">
                <a:solidFill>
                  <a:prstClr val="black"/>
                </a:solidFill>
              </a:rPr>
              <a:t>ישראל</a:t>
            </a:r>
            <a:r>
              <a:rPr lang="he-IL" sz="1800" dirty="0" smtClean="0">
                <a:latin typeface="Times New Roman"/>
                <a:ea typeface="Times New Roman"/>
              </a:rPr>
              <a:t>, </a:t>
            </a:r>
            <a:r>
              <a:rPr lang="he-IL" sz="1800" dirty="0">
                <a:latin typeface="Times New Roman"/>
                <a:ea typeface="Times New Roman"/>
              </a:rPr>
              <a:t>לאחר שקוצר לשני בתים ומספר מילים  בו הוחלפו. </a:t>
            </a:r>
            <a:endParaRPr lang="he-IL" sz="1800" dirty="0" smtClean="0">
              <a:latin typeface="Times New Roman"/>
              <a:ea typeface="Times New Roman"/>
            </a:endParaRPr>
          </a:p>
          <a:p>
            <a:pPr marL="0" indent="0" algn="r" rtl="1">
              <a:spcAft>
                <a:spcPts val="1200"/>
              </a:spcAft>
              <a:buNone/>
              <a:tabLst>
                <a:tab pos="2302510" algn="l"/>
              </a:tabLst>
            </a:pPr>
            <a:endParaRPr lang="he-IL" sz="1800" dirty="0" smtClean="0">
              <a:latin typeface="Times New Roman"/>
              <a:ea typeface="Times New Roman"/>
            </a:endParaRPr>
          </a:p>
          <a:p>
            <a:pPr algn="r" rtl="1">
              <a:spcAft>
                <a:spcPts val="1200"/>
              </a:spcAft>
              <a:tabLst>
                <a:tab pos="2302510" algn="l"/>
              </a:tabLst>
            </a:pPr>
            <a:r>
              <a:rPr lang="he-IL" sz="1800" dirty="0" smtClean="0">
                <a:ea typeface="Times New Roman"/>
              </a:rPr>
              <a:t>אזרחיה </a:t>
            </a:r>
            <a:r>
              <a:rPr lang="he-IL" sz="1800" dirty="0">
                <a:ea typeface="Times New Roman"/>
              </a:rPr>
              <a:t>היהודים של מדינת ישראל רואים בהמנון ביטוי לכמיהתו של העם היהודי מזה דורות להקים מדינה יהודית בארץ ישראל ורואים בו סמל המבטא תקווה זו</a:t>
            </a:r>
            <a:r>
              <a:rPr lang="he-IL" sz="1800" dirty="0" smtClean="0">
                <a:ea typeface="Times New Roman"/>
              </a:rPr>
              <a:t>.</a:t>
            </a:r>
            <a:endParaRPr lang="en-US" sz="1800" dirty="0" smtClean="0">
              <a:ea typeface="Times New Roman"/>
            </a:endParaRPr>
          </a:p>
          <a:p>
            <a:pPr algn="r" rtl="1">
              <a:spcAft>
                <a:spcPts val="1200"/>
              </a:spcAft>
              <a:tabLst>
                <a:tab pos="2302510" algn="l"/>
              </a:tabLst>
            </a:pPr>
            <a:endParaRPr lang="en-US" sz="1800" dirty="0">
              <a:latin typeface="Times New Roman"/>
              <a:ea typeface="Times New Roman"/>
            </a:endParaRPr>
          </a:p>
          <a:p>
            <a:pPr algn="r" rtl="1">
              <a:spcAft>
                <a:spcPts val="1200"/>
              </a:spcAft>
              <a:tabLst>
                <a:tab pos="2302510" algn="l"/>
              </a:tabLst>
            </a:pPr>
            <a:endParaRPr lang="en-US" sz="1800" dirty="0">
              <a:latin typeface="Times New Roman"/>
              <a:ea typeface="Times New Roman"/>
            </a:endParaRPr>
          </a:p>
          <a:p>
            <a:pPr algn="r" rt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364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 smtClean="0"/>
              <a:t>שאלת בגרות: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34888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600" dirty="0" smtClean="0"/>
              <a:t>הסבר כיצד התוכן של המנון מדינת ישראל משקף את היותה מדינת לאום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154728" y="38610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קיץ תשע"ב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800" dirty="0" smtClean="0"/>
              <a:t>מהו המנון?</a:t>
            </a:r>
            <a:endParaRPr lang="en-US" sz="48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spcAft>
                <a:spcPts val="0"/>
              </a:spcAft>
            </a:pPr>
            <a:r>
              <a:rPr lang="he-IL" sz="1800" dirty="0">
                <a:latin typeface="Times New Roman"/>
                <a:ea typeface="Times New Roman"/>
              </a:rPr>
              <a:t>מקור המילה הוא יווני - (</a:t>
            </a:r>
            <a:r>
              <a:rPr lang="en-US" sz="1800" dirty="0" err="1">
                <a:latin typeface="Times New Roman"/>
                <a:ea typeface="Times New Roman"/>
              </a:rPr>
              <a:t>hymnos</a:t>
            </a:r>
            <a:r>
              <a:rPr lang="he-IL" sz="1800" dirty="0">
                <a:latin typeface="Times New Roman"/>
                <a:ea typeface="Times New Roman"/>
              </a:rPr>
              <a:t>)  ופירושה שיר שבח, שיר עלילות גבורה על אלים ועל גיבורים </a:t>
            </a:r>
            <a:r>
              <a:rPr lang="he-IL" sz="1800" dirty="0" smtClean="0">
                <a:latin typeface="Times New Roman"/>
                <a:ea typeface="Times New Roman"/>
              </a:rPr>
              <a:t>קדומים.</a:t>
            </a:r>
          </a:p>
          <a:p>
            <a:pPr algn="just" rtl="1">
              <a:spcAft>
                <a:spcPts val="0"/>
              </a:spcAft>
            </a:pPr>
            <a:endParaRPr lang="he-IL" sz="1800" dirty="0">
              <a:effectLst/>
              <a:latin typeface="Times New Roman"/>
              <a:ea typeface="Times New Roman"/>
            </a:endParaRPr>
          </a:p>
          <a:p>
            <a:pPr algn="just" rtl="1">
              <a:spcAft>
                <a:spcPts val="0"/>
              </a:spcAft>
            </a:pPr>
            <a:r>
              <a:rPr lang="he-IL" sz="1800" dirty="0">
                <a:latin typeface="Times New Roman"/>
                <a:ea typeface="Times New Roman"/>
              </a:rPr>
              <a:t>המילה </a:t>
            </a:r>
            <a:r>
              <a:rPr lang="he-IL" sz="1800" b="1" dirty="0">
                <a:latin typeface="Times New Roman"/>
                <a:ea typeface="Times New Roman"/>
              </a:rPr>
              <a:t>המנון</a:t>
            </a:r>
            <a:r>
              <a:rPr lang="he-IL" sz="1800" dirty="0">
                <a:latin typeface="Times New Roman"/>
                <a:ea typeface="Times New Roman"/>
              </a:rPr>
              <a:t> עברה לשפות רבות אחרות וקיבלה משמעות של שיר תפילה בעל אופי דתי.</a:t>
            </a:r>
            <a:endParaRPr lang="en-US" sz="1800" dirty="0">
              <a:latin typeface="Times New Roman"/>
              <a:ea typeface="Times New Roman"/>
            </a:endParaRPr>
          </a:p>
          <a:p>
            <a:pPr algn="just" rtl="1">
              <a:spcAft>
                <a:spcPts val="0"/>
              </a:spcAft>
            </a:pPr>
            <a:endParaRPr lang="he-IL" sz="1800" dirty="0" smtClean="0">
              <a:effectLst/>
              <a:latin typeface="Times New Roman"/>
              <a:ea typeface="Times New Roman"/>
            </a:endParaRPr>
          </a:p>
          <a:p>
            <a:pPr algn="just" rtl="1">
              <a:spcAft>
                <a:spcPts val="0"/>
              </a:spcAft>
            </a:pPr>
            <a:r>
              <a:rPr lang="he-IL" sz="1800" dirty="0">
                <a:latin typeface="Times New Roman"/>
                <a:ea typeface="Times New Roman"/>
              </a:rPr>
              <a:t>לפני כ-200 שנה כשמדינות רבות החלו להקים משטרים חדשים, הרגישו האזרחים משוחררים, והמושג המנון קיבל תוכן חדש. הוא הפך לשיר רשמי לכבוד העם, המדינה וביטא רגשות לאומיים</a:t>
            </a:r>
            <a:r>
              <a:rPr lang="he-IL" sz="1800" dirty="0" smtClean="0">
                <a:latin typeface="Times New Roman"/>
                <a:ea typeface="Times New Roman"/>
              </a:rPr>
              <a:t>.</a:t>
            </a:r>
          </a:p>
          <a:p>
            <a:pPr algn="just" rtl="1">
              <a:spcAft>
                <a:spcPts val="0"/>
              </a:spcAft>
            </a:pPr>
            <a:endParaRPr lang="en-US" sz="1800" dirty="0">
              <a:latin typeface="Times New Roman"/>
              <a:ea typeface="Times New Roman"/>
            </a:endParaRPr>
          </a:p>
          <a:p>
            <a:pPr algn="just" rtl="1">
              <a:spcAft>
                <a:spcPts val="0"/>
              </a:spcAft>
            </a:pPr>
            <a:r>
              <a:rPr lang="he-IL" sz="1800" dirty="0">
                <a:latin typeface="Times New Roman"/>
                <a:ea typeface="Times New Roman"/>
              </a:rPr>
              <a:t>ההמנון הלאומי משמש סימן היכר ממלכתי למדינה </a:t>
            </a:r>
            <a:r>
              <a:rPr lang="he-IL" sz="1800" dirty="0" smtClean="0">
                <a:latin typeface="Times New Roman"/>
                <a:ea typeface="Times New Roman"/>
              </a:rPr>
              <a:t>המבטא </a:t>
            </a:r>
            <a:r>
              <a:rPr lang="he-IL" sz="1800" dirty="0">
                <a:latin typeface="Times New Roman"/>
                <a:ea typeface="Times New Roman"/>
              </a:rPr>
              <a:t>את </a:t>
            </a:r>
            <a:r>
              <a:rPr lang="he-IL" sz="1800" dirty="0" smtClean="0">
                <a:latin typeface="Times New Roman"/>
                <a:ea typeface="Times New Roman"/>
              </a:rPr>
              <a:t>ריבונותה </a:t>
            </a:r>
            <a:r>
              <a:rPr lang="he-IL" sz="1800" dirty="0" smtClean="0">
                <a:ea typeface="Times New Roman"/>
              </a:rPr>
              <a:t>והרעיונות </a:t>
            </a:r>
            <a:r>
              <a:rPr lang="he-IL" sz="1800" dirty="0">
                <a:ea typeface="Times New Roman"/>
              </a:rPr>
              <a:t>הלאומיים של העם. </a:t>
            </a:r>
            <a:endParaRPr lang="en-US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341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0991" y="4841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sz="6000" dirty="0" smtClean="0"/>
              <a:t/>
            </a:r>
            <a:br>
              <a:rPr lang="he-IL" sz="6000" dirty="0" smtClean="0"/>
            </a:br>
            <a:r>
              <a:rPr lang="he-IL" sz="6000" dirty="0" smtClean="0"/>
              <a:t>התבוננו</a:t>
            </a:r>
            <a:r>
              <a:rPr lang="he-IL" dirty="0" smtClean="0"/>
              <a:t> </a:t>
            </a:r>
            <a:r>
              <a:rPr lang="he-IL" sz="6000" dirty="0" smtClean="0"/>
              <a:t>בתמונות הבאות בהם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  </a:t>
            </a:r>
            <a:r>
              <a:rPr lang="he-IL" sz="5300" dirty="0" smtClean="0"/>
              <a:t>קבוצות </a:t>
            </a:r>
            <a:r>
              <a:rPr lang="he-IL" sz="5300" dirty="0"/>
              <a:t>שונות </a:t>
            </a:r>
            <a:r>
              <a:rPr lang="he-IL" sz="5300" dirty="0" smtClean="0"/>
              <a:t>שרות </a:t>
            </a:r>
            <a:r>
              <a:rPr lang="he-IL" sz="5300" dirty="0"/>
              <a:t>את "</a:t>
            </a:r>
            <a:r>
              <a:rPr lang="he-IL" sz="5300" dirty="0" smtClean="0"/>
              <a:t>התקווה </a:t>
            </a:r>
            <a:r>
              <a:rPr lang="he-IL" sz="5300" dirty="0"/>
              <a:t>" </a:t>
            </a:r>
            <a:endParaRPr lang="en-US" sz="53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lnSpc>
                <a:spcPct val="115000"/>
              </a:lnSpc>
              <a:spcAft>
                <a:spcPts val="0"/>
              </a:spcAft>
              <a:buNone/>
            </a:pPr>
            <a:endParaRPr lang="he-IL" dirty="0" smtClean="0">
              <a:latin typeface="Times New Roman"/>
              <a:ea typeface="Times New Roman"/>
            </a:endParaRPr>
          </a:p>
          <a:p>
            <a:pPr marL="0" indent="0" algn="r" rtl="1">
              <a:lnSpc>
                <a:spcPct val="115000"/>
              </a:lnSpc>
              <a:spcAft>
                <a:spcPts val="0"/>
              </a:spcAft>
              <a:buNone/>
            </a:pPr>
            <a:endParaRPr lang="he-IL" dirty="0" smtClean="0">
              <a:latin typeface="Times New Roman"/>
              <a:ea typeface="Times New Roman"/>
            </a:endParaRPr>
          </a:p>
          <a:p>
            <a:pPr marL="0" indent="0" algn="r" rtl="1">
              <a:lnSpc>
                <a:spcPct val="115000"/>
              </a:lnSpc>
              <a:spcAft>
                <a:spcPts val="0"/>
              </a:spcAft>
              <a:buNone/>
            </a:pPr>
            <a:endParaRPr lang="he-IL" dirty="0" smtClean="0">
              <a:latin typeface="Times New Roman"/>
              <a:ea typeface="Times New Roman"/>
            </a:endParaRPr>
          </a:p>
          <a:p>
            <a:pPr marL="0" indent="0" algn="r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he-IL" sz="4000" dirty="0" smtClean="0">
                <a:latin typeface="Times New Roman"/>
                <a:ea typeface="Times New Roman"/>
              </a:rPr>
              <a:t>שערו </a:t>
            </a:r>
            <a:r>
              <a:rPr lang="he-IL" sz="4000" dirty="0">
                <a:latin typeface="Times New Roman"/>
                <a:ea typeface="Times New Roman"/>
              </a:rPr>
              <a:t>מהי  התחושה המשותפת לכל אלה </a:t>
            </a:r>
            <a:r>
              <a:rPr lang="he-IL" sz="4000" dirty="0" smtClean="0">
                <a:latin typeface="Times New Roman"/>
                <a:ea typeface="Times New Roman"/>
              </a:rPr>
              <a:t>העומדים </a:t>
            </a:r>
            <a:r>
              <a:rPr lang="he-IL" sz="4000" dirty="0">
                <a:latin typeface="Times New Roman"/>
                <a:ea typeface="Times New Roman"/>
              </a:rPr>
              <a:t>דום ושרים  את המנון "</a:t>
            </a:r>
            <a:r>
              <a:rPr lang="he-IL" sz="4000" dirty="0" smtClean="0">
                <a:latin typeface="Times New Roman"/>
                <a:ea typeface="Times New Roman"/>
              </a:rPr>
              <a:t>התקווה</a:t>
            </a:r>
            <a:r>
              <a:rPr lang="he-IL" sz="4000" dirty="0">
                <a:latin typeface="Times New Roman"/>
                <a:ea typeface="Times New Roman"/>
              </a:rPr>
              <a:t>"</a:t>
            </a:r>
            <a:endParaRPr lang="en-US" sz="4000" dirty="0"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</a:pPr>
            <a:endParaRPr lang="en-US" sz="4000" dirty="0">
              <a:latin typeface="Times New Roman"/>
              <a:ea typeface="Times New Roman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8" y="3107575"/>
            <a:ext cx="3888432" cy="280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6"/>
          <p:cNvSpPr/>
          <p:nvPr/>
        </p:nvSpPr>
        <p:spPr>
          <a:xfrm>
            <a:off x="323528" y="6050905"/>
            <a:ext cx="360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שירת התקווה במחנה שארית הפליטה.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05" y="3140968"/>
            <a:ext cx="415451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7304" y="580526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שירת "התקווה" באזכרה על קבר המוני, לאחר המלחמה.</a:t>
            </a:r>
            <a:br>
              <a:rPr lang="he-IL" dirty="0"/>
            </a:b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3960440" cy="266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4055" y="1026452"/>
            <a:ext cx="302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/>
              <a:t>שירת התקווה עם דוד בן גוריון בחירות 1949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740543" y="3635595"/>
            <a:ext cx="4091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/>
              <a:t>שירת התקווה בטקס</a:t>
            </a:r>
            <a:r>
              <a:rPr lang="he-IL" b="1" dirty="0" smtClean="0"/>
              <a:t> </a:t>
            </a:r>
            <a:r>
              <a:rPr lang="he-IL" dirty="0" smtClean="0"/>
              <a:t>השבעתו של נשיא בית </a:t>
            </a:r>
          </a:p>
          <a:p>
            <a:pPr algn="ctr"/>
            <a:r>
              <a:rPr lang="he-IL" dirty="0" smtClean="0"/>
              <a:t>המשפט העליון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816424" cy="310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haaretz.co.il/hasite/images/0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589338"/>
            <a:ext cx="762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0880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err="1" smtClean="0"/>
              <a:t>הרמטכ</a:t>
            </a:r>
            <a:r>
              <a:rPr lang="he-IL" dirty="0" smtClean="0"/>
              <a:t>'</a:t>
            </a:r>
            <a:r>
              <a:rPr lang="he-IL" dirty="0"/>
              <a:t>'ל גבי אשכנזי בזמן </a:t>
            </a:r>
            <a:r>
              <a:rPr lang="he-IL" dirty="0" smtClean="0"/>
              <a:t>שירת התקווה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31" y="620688"/>
            <a:ext cx="3978603" cy="29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11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938736" y="4797152"/>
            <a:ext cx="2455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dirty="0" smtClean="0">
                <a:solidFill>
                  <a:srgbClr val="000000"/>
                </a:solidFill>
                <a:latin typeface="Times New Roman"/>
                <a:ea typeface="Times New Roman"/>
              </a:rPr>
              <a:t>גל </a:t>
            </a:r>
            <a:r>
              <a:rPr lang="he-IL" dirty="0">
                <a:solidFill>
                  <a:srgbClr val="000000"/>
                </a:solidFill>
                <a:latin typeface="Times New Roman"/>
                <a:ea typeface="Times New Roman"/>
              </a:rPr>
              <a:t>פרידמן שר את ההמנון </a:t>
            </a:r>
            <a:r>
              <a:rPr lang="he-IL" dirty="0" smtClean="0">
                <a:solidFill>
                  <a:srgbClr val="000000"/>
                </a:solidFill>
                <a:latin typeface="Times New Roman"/>
                <a:ea typeface="Times New Roman"/>
              </a:rPr>
              <a:t>באולימפיאדה </a:t>
            </a:r>
            <a:endParaRPr lang="en-US" dirty="0"/>
          </a:p>
        </p:txBody>
      </p:sp>
      <p:pic>
        <p:nvPicPr>
          <p:cNvPr id="3074" name="Picture 2" descr="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04" y="1598767"/>
            <a:ext cx="2074540" cy="295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3865165"/>
            <a:ext cx="344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/>
              <a:t>שירת התקווה בזכיית </a:t>
            </a:r>
            <a:r>
              <a:rPr lang="he-IL" dirty="0"/>
              <a:t>מתמודד ישראלי באולימפיאדה במדליית זהב.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17140"/>
            <a:ext cx="48768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4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rtl="1"/>
            <a:r>
              <a:rPr lang="he-IL" sz="4800" b="1" u="sng" dirty="0" smtClean="0"/>
              <a:t>התגובות שסמל </a:t>
            </a:r>
            <a:r>
              <a:rPr lang="he-IL" sz="4800" b="1" u="sng" dirty="0"/>
              <a:t>המדינה, </a:t>
            </a:r>
            <a:r>
              <a:rPr lang="he-IL" sz="4800" b="1" u="sng" dirty="0" smtClean="0"/>
              <a:t>ההמנון , </a:t>
            </a:r>
            <a:r>
              <a:rPr lang="he-IL" sz="4800" b="1" u="sng" dirty="0"/>
              <a:t>אמור </a:t>
            </a:r>
            <a:r>
              <a:rPr lang="he-IL" sz="4800" b="1" u="sng" dirty="0" smtClean="0"/>
              <a:t>לעורר בנו:</a:t>
            </a:r>
            <a:endParaRPr lang="en-US" sz="4800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pPr algn="r" rtl="1">
              <a:spcAft>
                <a:spcPts val="0"/>
              </a:spcAft>
            </a:pPr>
            <a:endParaRPr lang="he-IL" dirty="0" smtClean="0"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</a:pPr>
            <a:r>
              <a:rPr lang="he-IL" dirty="0" smtClean="0">
                <a:latin typeface="Times New Roman"/>
                <a:ea typeface="Times New Roman"/>
              </a:rPr>
              <a:t>תגובה </a:t>
            </a:r>
            <a:r>
              <a:rPr lang="he-IL" b="1" dirty="0">
                <a:latin typeface="Times New Roman"/>
                <a:ea typeface="Times New Roman"/>
              </a:rPr>
              <a:t>רגשית</a:t>
            </a:r>
            <a:r>
              <a:rPr lang="he-IL" dirty="0">
                <a:latin typeface="Times New Roman"/>
                <a:ea typeface="Times New Roman"/>
              </a:rPr>
              <a:t> של גאווה, שייכות, </a:t>
            </a:r>
            <a:r>
              <a:rPr lang="he-IL" dirty="0" smtClean="0">
                <a:latin typeface="Times New Roman"/>
                <a:ea typeface="Times New Roman"/>
              </a:rPr>
              <a:t>הזדהות.</a:t>
            </a:r>
          </a:p>
          <a:p>
            <a:pPr algn="r" rtl="1">
              <a:spcAft>
                <a:spcPts val="0"/>
              </a:spcAft>
            </a:pPr>
            <a:endParaRPr lang="he-IL" dirty="0" smtClean="0"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</a:pPr>
            <a:r>
              <a:rPr lang="he-IL" dirty="0" smtClean="0">
                <a:latin typeface="Times New Roman"/>
                <a:ea typeface="Times New Roman"/>
              </a:rPr>
              <a:t>למצות </a:t>
            </a:r>
            <a:r>
              <a:rPr lang="he-IL" dirty="0">
                <a:latin typeface="Times New Roman"/>
                <a:ea typeface="Times New Roman"/>
              </a:rPr>
              <a:t>את </a:t>
            </a:r>
            <a:r>
              <a:rPr lang="he-IL" b="1" dirty="0">
                <a:latin typeface="Times New Roman"/>
                <a:ea typeface="Times New Roman"/>
              </a:rPr>
              <a:t>המשותף והמאחד</a:t>
            </a:r>
            <a:r>
              <a:rPr lang="he-IL" dirty="0">
                <a:latin typeface="Times New Roman"/>
                <a:ea typeface="Times New Roman"/>
              </a:rPr>
              <a:t> בין כל האזרחים החיים </a:t>
            </a:r>
            <a:r>
              <a:rPr lang="he-IL" dirty="0" smtClean="0">
                <a:latin typeface="Times New Roman"/>
                <a:ea typeface="Times New Roman"/>
              </a:rPr>
              <a:t>במדינה.</a:t>
            </a:r>
          </a:p>
          <a:p>
            <a:pPr algn="r" rtl="1">
              <a:spcAft>
                <a:spcPts val="0"/>
              </a:spcAft>
            </a:pPr>
            <a:endParaRPr lang="he-IL" dirty="0" smtClean="0"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</a:pPr>
            <a:r>
              <a:rPr lang="he-IL" dirty="0">
                <a:latin typeface="Times New Roman"/>
                <a:ea typeface="Times New Roman"/>
              </a:rPr>
              <a:t>ייצוג  של </a:t>
            </a:r>
            <a:r>
              <a:rPr lang="he-IL" dirty="0" smtClean="0">
                <a:latin typeface="Times New Roman"/>
                <a:ea typeface="Times New Roman"/>
              </a:rPr>
              <a:t>רעיונות , </a:t>
            </a:r>
            <a:r>
              <a:rPr lang="he-IL" dirty="0" smtClean="0">
                <a:ea typeface="Times New Roman"/>
              </a:rPr>
              <a:t>ערכים ,אמונות ו</a:t>
            </a:r>
            <a:r>
              <a:rPr lang="he-IL" dirty="0" smtClean="0">
                <a:latin typeface="Times New Roman"/>
                <a:ea typeface="Times New Roman"/>
              </a:rPr>
              <a:t>עמדות.</a:t>
            </a:r>
            <a:endParaRPr lang="en-US" dirty="0"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r" rtl="1"/>
            <a:r>
              <a:rPr lang="he-IL" sz="6000" dirty="0" smtClean="0"/>
              <a:t>ההמנון:" התקווה" – </a:t>
            </a:r>
            <a:r>
              <a:rPr lang="he-IL" sz="6000" b="1" u="sng" dirty="0" smtClean="0"/>
              <a:t>הידעת ?</a:t>
            </a:r>
            <a:br>
              <a:rPr lang="he-IL" sz="6000" b="1" u="sng" dirty="0" smtClean="0"/>
            </a:br>
            <a:endParaRPr lang="en-US" sz="6000" b="1" u="sng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/>
            <a:r>
              <a:rPr lang="he-IL" sz="2400" dirty="0" smtClean="0"/>
              <a:t>מילות השיר "התקווה "נכתב ע"י </a:t>
            </a:r>
            <a:r>
              <a:rPr lang="he-IL" sz="2400" dirty="0" smtClean="0">
                <a:hlinkClick r:id="rId2" action="ppaction://hlinkpres?slideindex=1&amp;slidetitle="/>
              </a:rPr>
              <a:t>נפתלי הרץ אימבר </a:t>
            </a:r>
            <a:r>
              <a:rPr lang="he-IL" sz="2400" dirty="0" smtClean="0"/>
              <a:t>( 1856-1909)</a:t>
            </a:r>
          </a:p>
          <a:p>
            <a:pPr algn="r" rtl="1"/>
            <a:endParaRPr lang="he-IL" sz="2400" dirty="0" smtClean="0"/>
          </a:p>
          <a:p>
            <a:pPr algn="r" rtl="1"/>
            <a:r>
              <a:rPr lang="he-IL" sz="2400" dirty="0" smtClean="0"/>
              <a:t>השיר נכתב  תחילה בשם  </a:t>
            </a:r>
            <a:r>
              <a:rPr lang="he-IL" sz="2400" dirty="0" smtClean="0">
                <a:hlinkClick r:id="rId3" action="ppaction://hlinkpres?slideindex=1&amp;slidetitle="/>
              </a:rPr>
              <a:t>"תקוותינו"</a:t>
            </a:r>
            <a:endParaRPr lang="he-IL" sz="2400" dirty="0" smtClean="0"/>
          </a:p>
          <a:p>
            <a:pPr algn="r" rtl="1"/>
            <a:endParaRPr lang="he-IL" sz="2400" dirty="0" smtClean="0"/>
          </a:p>
          <a:p>
            <a:pPr algn="r" rtl="1"/>
            <a:r>
              <a:rPr lang="he-IL" sz="2400" dirty="0" smtClean="0"/>
              <a:t>המנגינה נלקחה ככל הנראה משיר עם רומני</a:t>
            </a:r>
          </a:p>
          <a:p>
            <a:pPr algn="r" rtl="1"/>
            <a:endParaRPr lang="he-IL" sz="2400" dirty="0" smtClean="0"/>
          </a:p>
          <a:p>
            <a:pPr algn="r" rtl="1"/>
            <a:r>
              <a:rPr lang="he-IL" sz="2400" dirty="0" smtClean="0"/>
              <a:t>השיר עורר הדים מיד עם פרסומו והושר בפי כול בארץ ישראל וגם בחו"ל.</a:t>
            </a:r>
          </a:p>
          <a:p>
            <a:pPr marL="0" indent="0" algn="r" rtl="1">
              <a:buNone/>
            </a:pPr>
            <a:endParaRPr lang="he-IL" sz="2400" dirty="0" smtClean="0"/>
          </a:p>
          <a:p>
            <a:pPr algn="r" rtl="1"/>
            <a:r>
              <a:rPr lang="he-IL" sz="2400" dirty="0" smtClean="0"/>
              <a:t> </a:t>
            </a:r>
            <a:r>
              <a:rPr lang="he-IL" sz="2400" dirty="0" smtClean="0">
                <a:latin typeface="Arial" pitchFamily="34" charset="0"/>
                <a:ea typeface="Times New Roman"/>
                <a:cs typeface="Arial" pitchFamily="34" charset="0"/>
              </a:rPr>
              <a:t>החל </a:t>
            </a:r>
            <a:r>
              <a:rPr lang="he-IL" sz="2400" dirty="0">
                <a:latin typeface="Arial" pitchFamily="34" charset="0"/>
                <a:ea typeface="Times New Roman"/>
                <a:cs typeface="Arial" pitchFamily="34" charset="0"/>
              </a:rPr>
              <a:t>מהקונגרס החמישי בשנת 1901 הושר השיר בסיום כל קונגרס. ומאז ללא כל משאל והחלטה הסתיימו כל הקונגרסים בשירת </a:t>
            </a:r>
            <a:r>
              <a:rPr lang="he-IL" sz="2400" dirty="0" smtClean="0">
                <a:latin typeface="Arial" pitchFamily="34" charset="0"/>
                <a:ea typeface="Times New Roman"/>
                <a:cs typeface="Arial" pitchFamily="34" charset="0"/>
              </a:rPr>
              <a:t>התקווה</a:t>
            </a:r>
            <a:r>
              <a:rPr lang="he-IL" sz="2400" dirty="0">
                <a:latin typeface="Arial" pitchFamily="34" charset="0"/>
                <a:ea typeface="Times New Roman"/>
                <a:cs typeface="Arial" pitchFamily="34" charset="0"/>
              </a:rPr>
              <a:t>. רק בשנת 1933 בקונגרס השמונה עשרה הוכר השיר "</a:t>
            </a:r>
            <a:r>
              <a:rPr lang="he-IL" sz="2400" dirty="0" smtClean="0">
                <a:latin typeface="Arial" pitchFamily="34" charset="0"/>
                <a:ea typeface="Times New Roman"/>
                <a:cs typeface="Arial" pitchFamily="34" charset="0"/>
              </a:rPr>
              <a:t>התקווה</a:t>
            </a:r>
            <a:r>
              <a:rPr lang="he-IL" sz="2400" dirty="0">
                <a:latin typeface="Arial" pitchFamily="34" charset="0"/>
                <a:ea typeface="Times New Roman"/>
                <a:cs typeface="Arial" pitchFamily="34" charset="0"/>
              </a:rPr>
              <a:t>" כהמנון ההסתדרות </a:t>
            </a:r>
            <a:r>
              <a:rPr lang="he-IL" sz="2400" dirty="0" smtClean="0">
                <a:latin typeface="Arial" pitchFamily="34" charset="0"/>
                <a:ea typeface="Times New Roman"/>
                <a:cs typeface="Arial" pitchFamily="34" charset="0"/>
              </a:rPr>
              <a:t>הציונית.</a:t>
            </a:r>
          </a:p>
          <a:p>
            <a:pPr algn="r" rtl="1"/>
            <a:endParaRPr lang="he-IL" sz="2400" dirty="0">
              <a:latin typeface="Arial" pitchFamily="34" charset="0"/>
              <a:cs typeface="Arial" pitchFamily="34" charset="0"/>
            </a:endParaRPr>
          </a:p>
          <a:p>
            <a:pPr lvl="0" algn="r" rtl="1">
              <a:spcAft>
                <a:spcPts val="1200"/>
              </a:spcAft>
              <a:tabLst>
                <a:tab pos="2302510" algn="l"/>
              </a:tabLst>
            </a:pPr>
            <a:r>
              <a:rPr lang="he-IL" sz="2400" dirty="0">
                <a:solidFill>
                  <a:prstClr val="black"/>
                </a:solidFill>
                <a:latin typeface="Times New Roman"/>
                <a:ea typeface="Times New Roman"/>
              </a:rPr>
              <a:t>בטקס הכרזת המדינה בשנת 1948 "התקווה" הושרה בתחילת האסיפה, נוגנה בסופה ושודרה לרחבי העולם ב"קול ישראל" </a:t>
            </a:r>
          </a:p>
          <a:p>
            <a:pPr algn="r" rtl="1"/>
            <a:r>
              <a:rPr lang="he-IL" sz="2400" b="1" dirty="0" smtClean="0"/>
              <a:t>רק שני הבתים הראשונים התקבלו כהמנון.</a:t>
            </a:r>
          </a:p>
          <a:p>
            <a:pPr algn="r" rtl="1"/>
            <a:endParaRPr lang="he-IL" sz="2400" b="1" dirty="0" smtClean="0"/>
          </a:p>
          <a:p>
            <a:pPr algn="r" rtl="1"/>
            <a:r>
              <a:rPr lang="he-IL" sz="2400" dirty="0" smtClean="0"/>
              <a:t>בארץ ישראל שינו מעט את מילות השיר.</a:t>
            </a:r>
          </a:p>
          <a:p>
            <a:pPr algn="r" rtl="1"/>
            <a:endParaRPr lang="he-IL" sz="2400" dirty="0" smtClean="0"/>
          </a:p>
          <a:p>
            <a:pPr algn="r" rtl="1"/>
            <a:endParaRPr lang="he-IL" sz="2000" dirty="0" smtClean="0"/>
          </a:p>
          <a:p>
            <a:pPr algn="l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1393</Words>
  <Application>Microsoft Office PowerPoint</Application>
  <PresentationFormat>‫הצגה על המסך (4:3)</PresentationFormat>
  <Paragraphs>238</Paragraphs>
  <Slides>26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27" baseType="lpstr">
      <vt:lpstr>ערכת נושא Office</vt:lpstr>
      <vt:lpstr>מצגת של PowerPoint</vt:lpstr>
      <vt:lpstr>מטרות השיעור:</vt:lpstr>
      <vt:lpstr>מהו המנון?</vt:lpstr>
      <vt:lpstr> התבוננו בתמונות הבאות בהם   קבוצות שונות שרות את "התקווה " </vt:lpstr>
      <vt:lpstr>מצגת של PowerPoint</vt:lpstr>
      <vt:lpstr>מצגת של PowerPoint</vt:lpstr>
      <vt:lpstr>מצגת של PowerPoint</vt:lpstr>
      <vt:lpstr>התגובות שסמל המדינה, ההמנון , אמור לעורר בנו:</vt:lpstr>
      <vt:lpstr>ההמנון:" התקווה" – הידעת ? </vt:lpstr>
      <vt:lpstr>עיינו בהמנון " התקווה " </vt:lpstr>
      <vt:lpstr>הערכים  הבאים לידי ביטוי בהמנון</vt:lpstr>
      <vt:lpstr>מצגת של PowerPoint</vt:lpstr>
      <vt:lpstr>צצות דרישות להחלפת המנון של מדינה במקרים הבאים:</vt:lpstr>
      <vt:lpstr>*אלו קבוצות בחברה הישראלית אינן מזדהות עם תוכן ההמנון?</vt:lpstr>
      <vt:lpstr>קבוצות שאינן מזדהות עם תוכן ההמנון</vt:lpstr>
      <vt:lpstr>עיינו בהצעות החילופיות להמנון המדינה</vt:lpstr>
      <vt:lpstr>הצעה 1 : מזמור תהילים קכו'</vt:lpstr>
      <vt:lpstr>הצעה 2 : ברכת העם(תחזקנה)/ ח"נ ביאליק</vt:lpstr>
      <vt:lpstr>הצעה 3:שיר האמונה / הרב קוק</vt:lpstr>
      <vt:lpstr>הצעה 4: אני מאמין/ שאול טשרניחובסקי</vt:lpstr>
      <vt:lpstr>הצעה 5:ירושלים של זהב/ נעמי שמר</vt:lpstr>
      <vt:lpstr>הערכים המיוצגים בכל אחת   מההצעות </vt:lpstr>
      <vt:lpstr>מצגת של PowerPoint</vt:lpstr>
      <vt:lpstr>גלגולו של חוק "הדגל, הסמל והמנון המדינה" </vt:lpstr>
      <vt:lpstr>סיכום</vt:lpstr>
      <vt:lpstr>שאלת בגרות: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n</dc:creator>
  <cp:lastModifiedBy>lap24</cp:lastModifiedBy>
  <cp:revision>100</cp:revision>
  <dcterms:created xsi:type="dcterms:W3CDTF">2013-02-05T04:51:23Z</dcterms:created>
  <dcterms:modified xsi:type="dcterms:W3CDTF">2013-03-03T16:14:37Z</dcterms:modified>
</cp:coreProperties>
</file>