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1"/>
  </p:notesMasterIdLst>
  <p:sldIdLst>
    <p:sldId id="297" r:id="rId2"/>
    <p:sldId id="298" r:id="rId3"/>
    <p:sldId id="309" r:id="rId4"/>
    <p:sldId id="300" r:id="rId5"/>
    <p:sldId id="301" r:id="rId6"/>
    <p:sldId id="302" r:id="rId7"/>
    <p:sldId id="303" r:id="rId8"/>
    <p:sldId id="310" r:id="rId9"/>
    <p:sldId id="299" r:id="rId10"/>
    <p:sldId id="274" r:id="rId11"/>
    <p:sldId id="275" r:id="rId12"/>
    <p:sldId id="270" r:id="rId13"/>
    <p:sldId id="277" r:id="rId14"/>
    <p:sldId id="311" r:id="rId15"/>
    <p:sldId id="312" r:id="rId16"/>
    <p:sldId id="258" r:id="rId17"/>
    <p:sldId id="314" r:id="rId18"/>
    <p:sldId id="263" r:id="rId19"/>
    <p:sldId id="257" r:id="rId20"/>
    <p:sldId id="304" r:id="rId21"/>
    <p:sldId id="308" r:id="rId22"/>
    <p:sldId id="282" r:id="rId23"/>
    <p:sldId id="279" r:id="rId24"/>
    <p:sldId id="264" r:id="rId25"/>
    <p:sldId id="260" r:id="rId26"/>
    <p:sldId id="305" r:id="rId27"/>
    <p:sldId id="288" r:id="rId28"/>
    <p:sldId id="289" r:id="rId29"/>
    <p:sldId id="262" r:id="rId30"/>
    <p:sldId id="284" r:id="rId31"/>
    <p:sldId id="259" r:id="rId32"/>
    <p:sldId id="290" r:id="rId33"/>
    <p:sldId id="269" r:id="rId34"/>
    <p:sldId id="267" r:id="rId35"/>
    <p:sldId id="306" r:id="rId36"/>
    <p:sldId id="285" r:id="rId37"/>
    <p:sldId id="287" r:id="rId38"/>
    <p:sldId id="265" r:id="rId39"/>
    <p:sldId id="307" r:id="rId4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B5AB77-150C-4CC0-969E-F28D756988C8}" type="datetimeFigureOut">
              <a:rPr lang="he-IL" smtClean="0"/>
              <a:pPr/>
              <a:t>ט"ו/שבט/תשפ"ג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C859321-C9C5-486B-9975-0EA6E639446B}" type="slidenum">
              <a:rPr lang="he-IL" smtClean="0"/>
              <a:pPr/>
              <a:t>‹#›</a:t>
            </a:fld>
            <a:endParaRPr lang="he-IL"/>
          </a:p>
        </p:txBody>
      </p:sp>
    </p:spTree>
    <p:extLst>
      <p:ext uri="{BB962C8B-B14F-4D97-AF65-F5344CB8AC3E}">
        <p14:creationId xmlns:p14="http://schemas.microsoft.com/office/powerpoint/2010/main" val="1460999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1</a:t>
            </a:fld>
            <a:endParaRPr lang="he-IL"/>
          </a:p>
        </p:txBody>
      </p:sp>
    </p:spTree>
    <p:extLst>
      <p:ext uri="{BB962C8B-B14F-4D97-AF65-F5344CB8AC3E}">
        <p14:creationId xmlns:p14="http://schemas.microsoft.com/office/powerpoint/2010/main" val="94692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4</a:t>
            </a:fld>
            <a:endParaRPr lang="he-IL"/>
          </a:p>
        </p:txBody>
      </p:sp>
    </p:spTree>
    <p:extLst>
      <p:ext uri="{BB962C8B-B14F-4D97-AF65-F5344CB8AC3E}">
        <p14:creationId xmlns:p14="http://schemas.microsoft.com/office/powerpoint/2010/main" val="392346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6</a:t>
            </a:fld>
            <a:endParaRPr lang="he-IL"/>
          </a:p>
        </p:txBody>
      </p:sp>
    </p:spTree>
    <p:extLst>
      <p:ext uri="{BB962C8B-B14F-4D97-AF65-F5344CB8AC3E}">
        <p14:creationId xmlns:p14="http://schemas.microsoft.com/office/powerpoint/2010/main" val="2281249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7</a:t>
            </a:fld>
            <a:endParaRPr lang="he-IL"/>
          </a:p>
        </p:txBody>
      </p:sp>
    </p:spTree>
    <p:extLst>
      <p:ext uri="{BB962C8B-B14F-4D97-AF65-F5344CB8AC3E}">
        <p14:creationId xmlns:p14="http://schemas.microsoft.com/office/powerpoint/2010/main" val="128861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12</a:t>
            </a:fld>
            <a:endParaRPr lang="he-IL"/>
          </a:p>
        </p:txBody>
      </p:sp>
    </p:spTree>
    <p:extLst>
      <p:ext uri="{BB962C8B-B14F-4D97-AF65-F5344CB8AC3E}">
        <p14:creationId xmlns:p14="http://schemas.microsoft.com/office/powerpoint/2010/main" val="107779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5C859321-C9C5-486B-9975-0EA6E639446B}" type="slidenum">
              <a:rPr lang="he-IL" smtClean="0"/>
              <a:pPr/>
              <a:t>31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2"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1"/>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5882D91-4399-4E66-9DD4-990CEA87A071}" type="datetimeFigureOut">
              <a:rPr lang="he-IL" smtClean="0"/>
              <a:pPr/>
              <a:t>ט"ו/שבט/תשפ"ג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7CCB47-F602-4889-B1EB-7AFD4514E70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0000"/>
                <a:lumOff val="60000"/>
              </a:schemeClr>
            </a:gs>
            <a:gs pos="4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882D91-4399-4E66-9DD4-990CEA87A071}" type="datetimeFigureOut">
              <a:rPr lang="he-IL" smtClean="0"/>
              <a:pPr/>
              <a:t>ט"ו/שבט/תשפ"ג</a:t>
            </a:fld>
            <a:endParaRPr lang="he-IL"/>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7CCB47-F602-4889-B1EB-7AFD4514E70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ynet.co.il/PicServer2/02012008/1526585/mapa_new_other1.jpg"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he.wikipedia.org/wiki/%D7%9E%D7%9E%D7%A9%D7%9C_%D7%A6%D7%91%D7%90%D7%99" TargetMode="External"/><Relationship Id="rId13" Type="http://schemas.openxmlformats.org/officeDocument/2006/relationships/hyperlink" Target="http://he.wikipedia.org/wiki/%D7%94%D7%97%D7%9C%D7%98%D7%94_497_%D7%A9%D7%9C_%D7%9E%D7%95%D7%A2%D7%A6%D7%AA_%D7%94%D7%91%D7%99%D7%98%D7%97%D7%95%D7%9F_%D7%A9%D7%9C_%D7%94%D7%90%D7%95%22%D7%9D" TargetMode="External"/><Relationship Id="rId3" Type="http://schemas.openxmlformats.org/officeDocument/2006/relationships/hyperlink" Target="http://he.wikipedia.org/wiki/%D7%97%D7%95%D7%A7" TargetMode="External"/><Relationship Id="rId7" Type="http://schemas.openxmlformats.org/officeDocument/2006/relationships/hyperlink" Target="http://he.wikipedia.org/wiki/%D7%A8%D7%9E%D7%AA_%D7%94%D7%92%D7%95%D7%9C%D7%9F" TargetMode="External"/><Relationship Id="rId12" Type="http://schemas.openxmlformats.org/officeDocument/2006/relationships/hyperlink" Target="http://he.wikipedia.org/wiki/%D7%9E%D7%95%D7%A2%D7%A6%D7%AA_%D7%94%D7%91%D7%99%D7%98%D7%97%D7%95%D7%9F"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hyperlink" Target="http://he.wikipedia.org/wiki/1981" TargetMode="External"/><Relationship Id="rId11" Type="http://schemas.openxmlformats.org/officeDocument/2006/relationships/hyperlink" Target="http://he.wikipedia.org/wiki/%D7%92%D7%91%D7%95%D7%9C%D7%95%D7%AA_%D7%9E%D7%93%D7%99%D7%A0%D7%AA_%D7%99%D7%A9%D7%A8%D7%90%D7%9C" TargetMode="External"/><Relationship Id="rId5" Type="http://schemas.openxmlformats.org/officeDocument/2006/relationships/hyperlink" Target="http://he.wikipedia.org/wiki/14_%D7%91%D7%93%D7%A6%D7%9E%D7%91%D7%A8" TargetMode="External"/><Relationship Id="rId10" Type="http://schemas.openxmlformats.org/officeDocument/2006/relationships/hyperlink" Target="http://he.wikipedia.org/wiki/%D7%9E%D7%93%D7%99%D7%A0%D7%AA_%D7%99%D7%A9%D7%A8%D7%90%D7%9C" TargetMode="External"/><Relationship Id="rId4" Type="http://schemas.openxmlformats.org/officeDocument/2006/relationships/hyperlink" Target="http://he.wikipedia.org/wiki/%D7%94%D7%9B%D7%A0%D7%A1%D7%AA" TargetMode="External"/><Relationship Id="rId9" Type="http://schemas.openxmlformats.org/officeDocument/2006/relationships/hyperlink" Target="http://he.wikipedia.org/wiki/%D7%97%D7%95%D7%A7_%D7%99%D7%A1%D7%95%D7%93:_%D7%99%D7%A8%D7%95%D7%A9%D7%9C%D7%99%D7%9D_%D7%91%D7%99%D7%A8%D7%AA_%D7%99%D7%A9%D7%A8%D7%90%D7%9C" TargetMode="External"/><Relationship Id="rId14" Type="http://schemas.openxmlformats.org/officeDocument/2006/relationships/hyperlink" Target="http://he.wikipedia.org/wiki/%D7%A1%D7%99%D7%A4%D7%95%D7%9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he.wikipedia.org/wiki/%D7%A7%D7%95%D7%91%D7%A5:Bill_Clinton,_Yitzhak_Rabin,_Yasser_Arafat_at_the_White_House_1993-09-13.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0OV_8HiO1HA&amp;feature=related" TargetMode="External"/><Relationship Id="rId2" Type="http://schemas.openxmlformats.org/officeDocument/2006/relationships/hyperlink" Target="http://www.youtube.com/watch?v=K7wc98QTiB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31040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744" y="2254807"/>
            <a:ext cx="3411538" cy="270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p_7b_9557_B%5B1%5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3" y="830615"/>
            <a:ext cx="2808312" cy="525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לבן 3"/>
          <p:cNvSpPr/>
          <p:nvPr/>
        </p:nvSpPr>
        <p:spPr>
          <a:xfrm>
            <a:off x="5208485" y="476672"/>
            <a:ext cx="3062057" cy="707886"/>
          </a:xfrm>
          <a:prstGeom prst="rect">
            <a:avLst/>
          </a:prstGeom>
        </p:spPr>
        <p:txBody>
          <a:bodyPr wrap="none">
            <a:spAutoFit/>
          </a:bodyPr>
          <a:lstStyle/>
          <a:p>
            <a:r>
              <a:rPr lang="he-IL" sz="4000" b="1" dirty="0">
                <a:solidFill>
                  <a:srgbClr val="FF0000"/>
                </a:solidFill>
              </a:rPr>
              <a:t>גבולות ישראל</a:t>
            </a:r>
          </a:p>
        </p:txBody>
      </p:sp>
      <p:sp>
        <p:nvSpPr>
          <p:cNvPr id="5" name="מלבן 4"/>
          <p:cNvSpPr/>
          <p:nvPr/>
        </p:nvSpPr>
        <p:spPr>
          <a:xfrm>
            <a:off x="4953333" y="5618192"/>
            <a:ext cx="3498073" cy="369332"/>
          </a:xfrm>
          <a:prstGeom prst="rect">
            <a:avLst/>
          </a:prstGeom>
        </p:spPr>
        <p:txBody>
          <a:bodyPr wrap="none">
            <a:spAutoFit/>
          </a:bodyPr>
          <a:lstStyle/>
          <a:p>
            <a:r>
              <a:rPr lang="he-IL" b="1" dirty="0"/>
              <a:t>ארגון ועריכה - רבקה בזר ואילת </a:t>
            </a:r>
            <a:r>
              <a:rPr lang="he-IL" b="1" dirty="0" err="1"/>
              <a:t>כ"ץ</a:t>
            </a:r>
            <a:endParaRPr lang="he-IL" b="1" dirty="0"/>
          </a:p>
        </p:txBody>
      </p:sp>
    </p:spTree>
    <p:extLst>
      <p:ext uri="{BB962C8B-B14F-4D97-AF65-F5344CB8AC3E}">
        <p14:creationId xmlns:p14="http://schemas.microsoft.com/office/powerpoint/2010/main" val="100141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descr="http://www.daat.ac.il/daat/israel/mapot/s-4.gif"/>
          <p:cNvPicPr/>
          <p:nvPr/>
        </p:nvPicPr>
        <p:blipFill>
          <a:blip r:embed="rId2" cstate="print"/>
          <a:srcRect/>
          <a:stretch>
            <a:fillRect/>
          </a:stretch>
        </p:blipFill>
        <p:spPr bwMode="auto">
          <a:xfrm>
            <a:off x="467544" y="260648"/>
            <a:ext cx="8208912" cy="640762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descr="http://www.daat.ac.il/daat/israel/mapot/s-5.gif"/>
          <p:cNvPicPr/>
          <p:nvPr/>
        </p:nvPicPr>
        <p:blipFill>
          <a:blip r:embed="rId2" cstate="print"/>
          <a:srcRect/>
          <a:stretch>
            <a:fillRect/>
          </a:stretch>
        </p:blipFill>
        <p:spPr bwMode="auto">
          <a:xfrm>
            <a:off x="467545" y="188640"/>
            <a:ext cx="8280919" cy="648072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http://upload.wikimedia.org/wikipedia/commons/thumb/c/cd/Balfour_portrait_and_declaration.JPG/800px-Balfour_portrait_and_declaration.JPG"/>
          <p:cNvPicPr/>
          <p:nvPr/>
        </p:nvPicPr>
        <p:blipFill>
          <a:blip r:embed="rId3" cstate="print"/>
          <a:srcRect/>
          <a:stretch>
            <a:fillRect/>
          </a:stretch>
        </p:blipFill>
        <p:spPr bwMode="auto">
          <a:xfrm>
            <a:off x="755576" y="836712"/>
            <a:ext cx="7583229" cy="5295014"/>
          </a:xfrm>
          <a:prstGeom prst="rect">
            <a:avLst/>
          </a:prstGeom>
          <a:noFill/>
          <a:ln w="9525">
            <a:noFill/>
            <a:miter lim="800000"/>
            <a:headEnd/>
            <a:tailEnd/>
          </a:ln>
        </p:spPr>
      </p:pic>
      <p:sp>
        <p:nvSpPr>
          <p:cNvPr id="2" name="מלבן 1"/>
          <p:cNvSpPr/>
          <p:nvPr/>
        </p:nvSpPr>
        <p:spPr>
          <a:xfrm>
            <a:off x="3707904" y="116632"/>
            <a:ext cx="1438214" cy="369332"/>
          </a:xfrm>
          <a:prstGeom prst="rect">
            <a:avLst/>
          </a:prstGeom>
        </p:spPr>
        <p:txBody>
          <a:bodyPr wrap="none">
            <a:spAutoFit/>
          </a:bodyPr>
          <a:lstStyle/>
          <a:p>
            <a:r>
              <a:rPr lang="he-IL" dirty="0"/>
              <a:t>הצהרת בלפור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836712"/>
            <a:ext cx="6984776" cy="4401205"/>
          </a:xfrm>
          <a:prstGeom prst="rect">
            <a:avLst/>
          </a:prstGeom>
          <a:solidFill>
            <a:schemeClr val="bg1"/>
          </a:solidFill>
        </p:spPr>
        <p:txBody>
          <a:bodyPr wrap="square" rtlCol="1">
            <a:spAutoFit/>
          </a:bodyPr>
          <a:lstStyle/>
          <a:p>
            <a:r>
              <a:rPr lang="he-IL" sz="2000" dirty="0">
                <a:latin typeface="David" panose="020E0502060401010101" pitchFamily="34" charset="-79"/>
                <a:cs typeface="David" panose="020E0502060401010101" pitchFamily="34" charset="-79"/>
              </a:rPr>
              <a:t>"לורד רוטשילד היקר, </a:t>
            </a: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בעונג רב הריני מוסר לך בשם ממשלת הוד מלכותו את הצהרת האהדה שלה לשאיפות היהודיות הציוניות, שהוגשה לקבינט ואושרה על ידי: </a:t>
            </a: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'ממשלת הוד מלכותו רואה בעין יפה הקמת בית לאומי לעם היהודי בארץ ישראל, ותשתדל במיטב מאמציה להקל על השגת מטרה זו. בתנאי ברור שלא ייעשה שום דבר העלול לפגוע בזכויות האזרחיות והדתיות של עדות לא יהודיות בארץ ישראל או בזכויות ובמעמד המדיני של יהודים בכל ארץ אחרת.' </a:t>
            </a:r>
            <a:br>
              <a:rPr lang="he-IL" sz="2000" dirty="0">
                <a:latin typeface="David" panose="020E0502060401010101" pitchFamily="34" charset="-79"/>
                <a:cs typeface="David" panose="020E0502060401010101" pitchFamily="34" charset="-79"/>
              </a:rPr>
            </a:b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אכיר לך טובה אם תביא הכרזה זו לידיעתה של ההסתדרות הציונית. </a:t>
            </a:r>
            <a:br>
              <a:rPr lang="he-IL" sz="2000" dirty="0">
                <a:latin typeface="David" panose="020E0502060401010101" pitchFamily="34" charset="-79"/>
                <a:cs typeface="David" panose="020E0502060401010101" pitchFamily="34" charset="-79"/>
              </a:rPr>
            </a:b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שלך בברכה, </a:t>
            </a:r>
            <a:br>
              <a:rPr lang="he-IL" sz="2000" dirty="0">
                <a:latin typeface="David" panose="020E0502060401010101" pitchFamily="34" charset="-79"/>
                <a:cs typeface="David" panose="020E0502060401010101" pitchFamily="34" charset="-79"/>
              </a:rPr>
            </a:br>
            <a:br>
              <a:rPr lang="he-IL" sz="2000" dirty="0">
                <a:latin typeface="David" panose="020E0502060401010101" pitchFamily="34" charset="-79"/>
                <a:cs typeface="David" panose="020E0502060401010101" pitchFamily="34" charset="-79"/>
              </a:rPr>
            </a:br>
            <a:r>
              <a:rPr lang="he-IL" sz="2000" dirty="0">
                <a:latin typeface="David" panose="020E0502060401010101" pitchFamily="34" charset="-79"/>
                <a:cs typeface="David" panose="020E0502060401010101" pitchFamily="34" charset="-79"/>
              </a:rPr>
              <a:t>ארתור ג'ימס בלפור" </a:t>
            </a:r>
          </a:p>
        </p:txBody>
      </p:sp>
    </p:spTree>
    <p:extLst>
      <p:ext uri="{BB962C8B-B14F-4D97-AF65-F5344CB8AC3E}">
        <p14:creationId xmlns:p14="http://schemas.microsoft.com/office/powerpoint/2010/main" val="289976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גבולות המנדט הבריטי, 1923-19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241" y="260648"/>
            <a:ext cx="3409950" cy="700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611560" y="3694450"/>
            <a:ext cx="4546426" cy="1615827"/>
          </a:xfrm>
          <a:prstGeom prst="rect">
            <a:avLst/>
          </a:prstGeom>
        </p:spPr>
        <p:txBody>
          <a:bodyPr wrap="square">
            <a:spAutoFit/>
          </a:bodyPr>
          <a:lstStyle/>
          <a:p>
            <a:pPr fontAlgn="base">
              <a:spcBef>
                <a:spcPct val="50000"/>
              </a:spcBef>
              <a:spcAft>
                <a:spcPct val="0"/>
              </a:spcAft>
            </a:pPr>
            <a:r>
              <a:rPr lang="he-IL" altLang="he-IL" b="1" dirty="0">
                <a:solidFill>
                  <a:srgbClr val="333399"/>
                </a:solidFill>
              </a:rPr>
              <a:t>3. גבול לבנון וסוריה- הסכם בין בריטניה לצרפת, 1923. לבנון: בעיקרו לאורך קו פרשת המים, תוך התחשבות בכפרים מקומיים.</a:t>
            </a:r>
          </a:p>
          <a:p>
            <a:pPr fontAlgn="base">
              <a:spcBef>
                <a:spcPct val="50000"/>
              </a:spcBef>
              <a:spcAft>
                <a:spcPct val="0"/>
              </a:spcAft>
            </a:pPr>
            <a:r>
              <a:rPr lang="he-IL" altLang="he-IL" b="1" dirty="0">
                <a:solidFill>
                  <a:srgbClr val="333399"/>
                </a:solidFill>
              </a:rPr>
              <a:t>סוריה: התחשבות במקורות הירדן, כך שרובם יהיו בשטח המנדט הבריטי. </a:t>
            </a:r>
            <a:endParaRPr lang="en-US" altLang="he-IL" b="1" dirty="0">
              <a:solidFill>
                <a:srgbClr val="333399"/>
              </a:solidFill>
            </a:endParaRPr>
          </a:p>
        </p:txBody>
      </p:sp>
      <p:sp>
        <p:nvSpPr>
          <p:cNvPr id="4" name="מלבן 3"/>
          <p:cNvSpPr/>
          <p:nvPr/>
        </p:nvSpPr>
        <p:spPr>
          <a:xfrm>
            <a:off x="1331640" y="2204864"/>
            <a:ext cx="3826346" cy="923330"/>
          </a:xfrm>
          <a:prstGeom prst="rect">
            <a:avLst/>
          </a:prstGeom>
        </p:spPr>
        <p:txBody>
          <a:bodyPr wrap="square">
            <a:spAutoFit/>
          </a:bodyPr>
          <a:lstStyle/>
          <a:p>
            <a:pPr fontAlgn="base">
              <a:spcBef>
                <a:spcPct val="50000"/>
              </a:spcBef>
              <a:spcAft>
                <a:spcPct val="0"/>
              </a:spcAft>
            </a:pPr>
            <a:r>
              <a:rPr lang="he-IL" altLang="he-IL" b="1" dirty="0">
                <a:solidFill>
                  <a:srgbClr val="FF0000"/>
                </a:solidFill>
              </a:rPr>
              <a:t>2. גבול ירדן- בעקבות הקמת עבר הירדן המזרחי, בשנת 1922. גבול טבעי לאורך הירדן, ים המלח והערבה. </a:t>
            </a:r>
            <a:endParaRPr lang="en-US" altLang="he-IL" b="1" dirty="0">
              <a:solidFill>
                <a:srgbClr val="FF0000"/>
              </a:solidFill>
            </a:endParaRPr>
          </a:p>
        </p:txBody>
      </p:sp>
      <p:sp>
        <p:nvSpPr>
          <p:cNvPr id="5" name="מלבן 4"/>
          <p:cNvSpPr/>
          <p:nvPr/>
        </p:nvSpPr>
        <p:spPr>
          <a:xfrm>
            <a:off x="697657" y="1052736"/>
            <a:ext cx="4572000" cy="646331"/>
          </a:xfrm>
          <a:prstGeom prst="rect">
            <a:avLst/>
          </a:prstGeom>
        </p:spPr>
        <p:txBody>
          <a:bodyPr>
            <a:spAutoFit/>
          </a:bodyPr>
          <a:lstStyle/>
          <a:p>
            <a:pPr fontAlgn="base">
              <a:spcBef>
                <a:spcPct val="50000"/>
              </a:spcBef>
              <a:spcAft>
                <a:spcPct val="0"/>
              </a:spcAft>
            </a:pPr>
            <a:r>
              <a:rPr lang="he-IL" altLang="he-IL" b="1" dirty="0">
                <a:solidFill>
                  <a:srgbClr val="333399"/>
                </a:solidFill>
              </a:rPr>
              <a:t>1. גבול מצרים- על פי הסכם משנת 1906 בין העותומנים לבין הבריטים. גבול מלאכותי.</a:t>
            </a:r>
            <a:endParaRPr lang="en-US" altLang="he-IL" b="1" dirty="0">
              <a:solidFill>
                <a:srgbClr val="333399"/>
              </a:solidFill>
            </a:endParaRPr>
          </a:p>
        </p:txBody>
      </p:sp>
      <p:sp>
        <p:nvSpPr>
          <p:cNvPr id="6" name="מלבן 5"/>
          <p:cNvSpPr/>
          <p:nvPr/>
        </p:nvSpPr>
        <p:spPr>
          <a:xfrm>
            <a:off x="1115616" y="260648"/>
            <a:ext cx="3168351" cy="369332"/>
          </a:xfrm>
          <a:prstGeom prst="rect">
            <a:avLst/>
          </a:prstGeom>
        </p:spPr>
        <p:txBody>
          <a:bodyPr wrap="square">
            <a:spAutoFit/>
          </a:bodyPr>
          <a:lstStyle/>
          <a:p>
            <a:pPr fontAlgn="base">
              <a:spcBef>
                <a:spcPct val="50000"/>
              </a:spcBef>
              <a:spcAft>
                <a:spcPct val="0"/>
              </a:spcAft>
            </a:pPr>
            <a:r>
              <a:rPr lang="he-IL" altLang="he-IL" b="1" u="sng" dirty="0">
                <a:solidFill>
                  <a:srgbClr val="000000"/>
                </a:solidFill>
              </a:rPr>
              <a:t>גבולות המנדט הבריטי</a:t>
            </a:r>
            <a:endParaRPr lang="en-US" altLang="he-IL" b="1" u="sng" dirty="0">
              <a:solidFill>
                <a:srgbClr val="000000"/>
              </a:solidFill>
            </a:endParaRPr>
          </a:p>
        </p:txBody>
      </p:sp>
    </p:spTree>
    <p:extLst>
      <p:ext uri="{BB962C8B-B14F-4D97-AF65-F5344CB8AC3E}">
        <p14:creationId xmlns:p14="http://schemas.microsoft.com/office/powerpoint/2010/main" val="235107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הצעת החלוקה של האו&quot;ם , 1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60350"/>
            <a:ext cx="6156176" cy="640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323528" y="188640"/>
            <a:ext cx="2286000" cy="1477328"/>
          </a:xfrm>
          <a:prstGeom prst="rect">
            <a:avLst/>
          </a:prstGeom>
        </p:spPr>
        <p:txBody>
          <a:bodyPr wrap="square">
            <a:spAutoFit/>
          </a:bodyPr>
          <a:lstStyle/>
          <a:p>
            <a:pPr fontAlgn="base">
              <a:spcBef>
                <a:spcPct val="50000"/>
              </a:spcBef>
              <a:spcAft>
                <a:spcPct val="0"/>
              </a:spcAft>
            </a:pPr>
            <a:r>
              <a:rPr lang="he-IL" altLang="he-IL" b="1" dirty="0">
                <a:solidFill>
                  <a:srgbClr val="333399"/>
                </a:solidFill>
              </a:rPr>
              <a:t>חלוקת הארץ על פי האוכלוסייה. אזורים עם רוב יהודי ליהודים, ולהיפך. ירושלים- אזור בינלאומי. </a:t>
            </a:r>
            <a:endParaRPr lang="en-US" altLang="he-IL" b="1" dirty="0">
              <a:solidFill>
                <a:srgbClr val="333399"/>
              </a:solidFill>
            </a:endParaRPr>
          </a:p>
        </p:txBody>
      </p:sp>
      <p:sp>
        <p:nvSpPr>
          <p:cNvPr id="4" name="מלבן 3"/>
          <p:cNvSpPr/>
          <p:nvPr/>
        </p:nvSpPr>
        <p:spPr>
          <a:xfrm>
            <a:off x="56761" y="2924944"/>
            <a:ext cx="2552767" cy="923330"/>
          </a:xfrm>
          <a:prstGeom prst="rect">
            <a:avLst/>
          </a:prstGeom>
        </p:spPr>
        <p:txBody>
          <a:bodyPr wrap="square">
            <a:spAutoFit/>
          </a:bodyPr>
          <a:lstStyle/>
          <a:p>
            <a:pPr fontAlgn="base">
              <a:spcBef>
                <a:spcPct val="50000"/>
              </a:spcBef>
              <a:spcAft>
                <a:spcPct val="0"/>
              </a:spcAft>
            </a:pPr>
            <a:r>
              <a:rPr lang="he-IL" altLang="he-IL" b="1" dirty="0" err="1">
                <a:solidFill>
                  <a:srgbClr val="333399"/>
                </a:solidFill>
              </a:rPr>
              <a:t>תוכנית</a:t>
            </a:r>
            <a:r>
              <a:rPr lang="he-IL" altLang="he-IL" b="1" dirty="0">
                <a:solidFill>
                  <a:srgbClr val="333399"/>
                </a:solidFill>
              </a:rPr>
              <a:t> זו לא מומשה בגלל התנגדות הערבים, ופרוץ מלחמת העצמאות.</a:t>
            </a:r>
            <a:endParaRPr lang="en-US" altLang="he-IL" b="1" dirty="0">
              <a:solidFill>
                <a:srgbClr val="333399"/>
              </a:solidFill>
            </a:endParaRPr>
          </a:p>
        </p:txBody>
      </p:sp>
    </p:spTree>
    <p:extLst>
      <p:ext uri="{BB962C8B-B14F-4D97-AF65-F5344CB8AC3E}">
        <p14:creationId xmlns:p14="http://schemas.microsoft.com/office/powerpoint/2010/main" val="144483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il_fi" descr="http://lib.cet.ac.il/storage/items/10900_10999/0000010969/1%5b3%5d.gif"/>
          <p:cNvPicPr/>
          <p:nvPr/>
        </p:nvPicPr>
        <p:blipFill>
          <a:blip r:embed="rId2" cstate="print"/>
          <a:srcRect/>
          <a:stretch>
            <a:fillRect/>
          </a:stretch>
        </p:blipFill>
        <p:spPr bwMode="auto">
          <a:xfrm>
            <a:off x="107504" y="260648"/>
            <a:ext cx="8856984" cy="659735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404664"/>
            <a:ext cx="8280920" cy="1938992"/>
          </a:xfrm>
          <a:prstGeom prst="rect">
            <a:avLst/>
          </a:prstGeom>
          <a:noFill/>
        </p:spPr>
        <p:txBody>
          <a:bodyPr wrap="square" rtlCol="1">
            <a:spAutoFit/>
          </a:bodyPr>
          <a:lstStyle/>
          <a:p>
            <a:pPr algn="ctr"/>
            <a:r>
              <a:rPr lang="he-IL" sz="2400" dirty="0"/>
              <a:t>בכ"ט בנובמבר 1947 (י"ז כסליו תש"ח)  החליטה עצרת האומות המאוחדות (האו"ם) על סיום המנדט הבריטי והקמת שתי מדינות עצמאיות בארץ ישראל – מדינה יהודית ומדינה ערבית.</a:t>
            </a:r>
          </a:p>
          <a:p>
            <a:pPr algn="ctr"/>
            <a:r>
              <a:rPr lang="he-IL" sz="2400" dirty="0"/>
              <a:t>ההצעה נתקבלה ברוב של 33 קולות, 13 נגד, 10 נמנעו ומדינה אחת נעדרה.</a:t>
            </a:r>
          </a:p>
        </p:txBody>
      </p:sp>
      <p:pic>
        <p:nvPicPr>
          <p:cNvPr id="8195" name="Picture 3"/>
          <p:cNvPicPr>
            <a:picLocks noChangeAspect="1" noChangeArrowheads="1"/>
          </p:cNvPicPr>
          <p:nvPr/>
        </p:nvPicPr>
        <p:blipFill>
          <a:blip r:embed="rId2" cstate="print"/>
          <a:srcRect l="3281" t="35875" r="70469" b="26501"/>
          <a:stretch>
            <a:fillRect/>
          </a:stretch>
        </p:blipFill>
        <p:spPr bwMode="auto">
          <a:xfrm>
            <a:off x="2087724" y="2420888"/>
            <a:ext cx="5184576" cy="4008107"/>
          </a:xfrm>
          <a:prstGeom prst="rect">
            <a:avLst/>
          </a:prstGeom>
          <a:noFill/>
          <a:ln w="9525">
            <a:noFill/>
            <a:miter lim="800000"/>
            <a:headEnd/>
            <a:tailEnd/>
          </a:ln>
        </p:spPr>
      </p:pic>
    </p:spTree>
    <p:extLst>
      <p:ext uri="{BB962C8B-B14F-4D97-AF65-F5344CB8AC3E}">
        <p14:creationId xmlns:p14="http://schemas.microsoft.com/office/powerpoint/2010/main" val="185333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kinderland.xnet.co.il/var/142/116233-dizingo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מלבן 5"/>
          <p:cNvSpPr/>
          <p:nvPr/>
        </p:nvSpPr>
        <p:spPr>
          <a:xfrm>
            <a:off x="1959021" y="188642"/>
            <a:ext cx="7184979" cy="1200329"/>
          </a:xfrm>
          <a:prstGeom prst="rect">
            <a:avLst/>
          </a:prstGeom>
          <a:noFill/>
        </p:spPr>
        <p:txBody>
          <a:bodyPr wrap="none" lIns="91440" tIns="45720" rIns="91440" bIns="45720">
            <a:spAutoFit/>
          </a:bodyPr>
          <a:lstStyle/>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הכרזת העצמאות, ה' אייר תש"ח</a:t>
            </a:r>
          </a:p>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14 במאי 1948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lib.cet.ac.il/storage/items/10900_10999/0000010983/15%5b1%5d.gif"/>
          <p:cNvPicPr>
            <a:picLocks noChangeAspect="1" noChangeArrowheads="1"/>
          </p:cNvPicPr>
          <p:nvPr/>
        </p:nvPicPr>
        <p:blipFill>
          <a:blip r:embed="rId2" cstate="print"/>
          <a:srcRect/>
          <a:stretch>
            <a:fillRect/>
          </a:stretch>
        </p:blipFill>
        <p:spPr bwMode="auto">
          <a:xfrm>
            <a:off x="0" y="2"/>
            <a:ext cx="9144000" cy="68718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04664"/>
            <a:ext cx="4608512" cy="56166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http://www.daat.ac.il/encyclopedia/images/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664"/>
            <a:ext cx="252028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7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http://upload.wikimedia.org/wikipedia/commons/thumb/4/43/Independencewarmap.JPG/320px-Independencewarma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9" y="260648"/>
            <a:ext cx="4968552" cy="6392634"/>
          </a:xfrm>
          <a:prstGeom prst="rect">
            <a:avLst/>
          </a:prstGeom>
          <a:noFill/>
          <a:ln>
            <a:noFill/>
          </a:ln>
        </p:spPr>
      </p:pic>
    </p:spTree>
    <p:extLst>
      <p:ext uri="{BB962C8B-B14F-4D97-AF65-F5344CB8AC3E}">
        <p14:creationId xmlns:p14="http://schemas.microsoft.com/office/powerpoint/2010/main" val="1078340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l_fi" descr="http://www.ynet.co.il/PicServer2/02012008/1526585/mapa_new_other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11760" y="328045"/>
            <a:ext cx="5112568" cy="509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1"/>
          <p:cNvSpPr/>
          <p:nvPr/>
        </p:nvSpPr>
        <p:spPr>
          <a:xfrm>
            <a:off x="755576" y="4592771"/>
            <a:ext cx="1467036" cy="830997"/>
          </a:xfrm>
          <a:prstGeom prst="rect">
            <a:avLst/>
          </a:prstGeom>
        </p:spPr>
        <p:txBody>
          <a:bodyPr wrap="square">
            <a:spAutoFit/>
          </a:bodyPr>
          <a:lstStyle/>
          <a:p>
            <a:r>
              <a:rPr lang="he-IL" sz="1200" b="1" dirty="0"/>
              <a:t>נכבש ב-1967 והוחזר למצריים ב-1982 בעקבות הסכם השלום ב- 1979</a:t>
            </a:r>
            <a:endParaRPr lang="en-US" sz="1200" dirty="0"/>
          </a:p>
        </p:txBody>
      </p:sp>
      <p:cxnSp>
        <p:nvCxnSpPr>
          <p:cNvPr id="4" name="מחבר ישר 3"/>
          <p:cNvCxnSpPr/>
          <p:nvPr/>
        </p:nvCxnSpPr>
        <p:spPr>
          <a:xfrm>
            <a:off x="9972600" y="1700808"/>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8" name="חץ ימינה 7"/>
          <p:cNvSpPr/>
          <p:nvPr/>
        </p:nvSpPr>
        <p:spPr>
          <a:xfrm>
            <a:off x="2222612" y="4602808"/>
            <a:ext cx="2347664" cy="319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5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descr="http://upload.wikimedia.org/wikipedia/he/d/df/Split_jerusalem_map.jpg"/>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9837" t="4235" r="7051"/>
          <a:stretch/>
        </p:blipFill>
        <p:spPr bwMode="auto">
          <a:xfrm>
            <a:off x="395536" y="0"/>
            <a:ext cx="8496944" cy="6858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descr="http://upload.wikimedia.org/wikipedia/commons/thumb/a/a3/Jerusalem_Border_1951.jpg/250px-Jerusalem_Border_195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52528" cy="5616624"/>
          </a:xfrm>
          <a:prstGeom prst="rect">
            <a:avLst/>
          </a:prstGeom>
          <a:noFill/>
          <a:ln>
            <a:noFill/>
          </a:ln>
        </p:spPr>
      </p:pic>
      <p:pic>
        <p:nvPicPr>
          <p:cNvPr id="5" name="תמונה 4" descr="http://talhenia.com/wp-content/uploads/2012/04/%D7%A9%D7%9B%D7%95%D7%A0%D7%94-%D7%A2%D7%9C-%D7%94%D7%A7%D7%95-PINN-HANS4-476x3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3140968"/>
            <a:ext cx="6021052" cy="4012417"/>
          </a:xfrm>
          <a:prstGeom prst="rect">
            <a:avLst/>
          </a:prstGeom>
          <a:noFill/>
          <a:ln>
            <a:noFill/>
          </a:ln>
        </p:spPr>
      </p:pic>
      <p:pic>
        <p:nvPicPr>
          <p:cNvPr id="6" name="תמונה 5" descr="http://www.travel-israel.info/siteimages/hakavhaironi_2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963" y="0"/>
            <a:ext cx="4619037" cy="324698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www.nahal.co.il/Items/00509/106A.jpg"/>
          <p:cNvPicPr>
            <a:picLocks noChangeAspect="1" noChangeArrowheads="1"/>
          </p:cNvPicPr>
          <p:nvPr/>
        </p:nvPicPr>
        <p:blipFill>
          <a:blip r:embed="rId2" cstate="print"/>
          <a:srcRect/>
          <a:stretch>
            <a:fillRect/>
          </a:stretch>
        </p:blipFill>
        <p:spPr bwMode="auto">
          <a:xfrm>
            <a:off x="5940155" y="-315415"/>
            <a:ext cx="3835959" cy="4725145"/>
          </a:xfrm>
          <a:prstGeom prst="rect">
            <a:avLst/>
          </a:prstGeom>
          <a:ln>
            <a:noFill/>
          </a:ln>
          <a:effectLst>
            <a:softEdge rad="112500"/>
          </a:effectLst>
        </p:spPr>
      </p:pic>
      <p:pic>
        <p:nvPicPr>
          <p:cNvPr id="22538" name="Picture 10" descr="http://www.nahal.co.il/Items/00514/103B.jpg"/>
          <p:cNvPicPr>
            <a:picLocks noChangeAspect="1" noChangeArrowheads="1"/>
          </p:cNvPicPr>
          <p:nvPr/>
        </p:nvPicPr>
        <p:blipFill>
          <a:blip r:embed="rId3" cstate="print"/>
          <a:srcRect/>
          <a:stretch>
            <a:fillRect/>
          </a:stretch>
        </p:blipFill>
        <p:spPr bwMode="auto">
          <a:xfrm>
            <a:off x="1835696" y="-315416"/>
            <a:ext cx="4392488" cy="3999904"/>
          </a:xfrm>
          <a:prstGeom prst="rect">
            <a:avLst/>
          </a:prstGeom>
          <a:ln>
            <a:noFill/>
          </a:ln>
          <a:effectLst>
            <a:softEdge rad="112500"/>
          </a:effectLst>
        </p:spPr>
      </p:pic>
      <p:pic>
        <p:nvPicPr>
          <p:cNvPr id="22536" name="Picture 8" descr="http://www.ynet.co.il/PicServer2/20022007/1117129/RU0002218_wa.jpg"/>
          <p:cNvPicPr>
            <a:picLocks noChangeAspect="1" noChangeArrowheads="1"/>
          </p:cNvPicPr>
          <p:nvPr/>
        </p:nvPicPr>
        <p:blipFill>
          <a:blip r:embed="rId4" cstate="print"/>
          <a:srcRect/>
          <a:stretch>
            <a:fillRect/>
          </a:stretch>
        </p:blipFill>
        <p:spPr bwMode="auto">
          <a:xfrm>
            <a:off x="-180528" y="3221483"/>
            <a:ext cx="3377663" cy="3882657"/>
          </a:xfrm>
          <a:prstGeom prst="rect">
            <a:avLst/>
          </a:prstGeom>
          <a:ln>
            <a:noFill/>
          </a:ln>
          <a:effectLst>
            <a:softEdge rad="112500"/>
          </a:effectLst>
        </p:spPr>
      </p:pic>
      <p:pic>
        <p:nvPicPr>
          <p:cNvPr id="22542" name="Picture 14" descr="http://www.knesset.gov.il/history/images/111.jpg"/>
          <p:cNvPicPr>
            <a:picLocks noChangeAspect="1" noChangeArrowheads="1"/>
          </p:cNvPicPr>
          <p:nvPr/>
        </p:nvPicPr>
        <p:blipFill>
          <a:blip r:embed="rId5" cstate="print"/>
          <a:srcRect/>
          <a:stretch>
            <a:fillRect/>
          </a:stretch>
        </p:blipFill>
        <p:spPr bwMode="auto">
          <a:xfrm>
            <a:off x="-252536" y="-315416"/>
            <a:ext cx="2648677" cy="3973016"/>
          </a:xfrm>
          <a:prstGeom prst="rect">
            <a:avLst/>
          </a:prstGeom>
          <a:ln>
            <a:noFill/>
          </a:ln>
          <a:effectLst>
            <a:softEdge rad="112500"/>
          </a:effectLst>
        </p:spPr>
      </p:pic>
      <p:pic>
        <p:nvPicPr>
          <p:cNvPr id="22544" name="Picture 16" descr="http://www.zanhanim.org.il/view_files/HeapItem_Pic/031877/HP_031877_19.jpg"/>
          <p:cNvPicPr>
            <a:picLocks noChangeAspect="1" noChangeArrowheads="1"/>
          </p:cNvPicPr>
          <p:nvPr/>
        </p:nvPicPr>
        <p:blipFill>
          <a:blip r:embed="rId6" cstate="print"/>
          <a:srcRect/>
          <a:stretch>
            <a:fillRect/>
          </a:stretch>
        </p:blipFill>
        <p:spPr bwMode="auto">
          <a:xfrm>
            <a:off x="3059832" y="3467100"/>
            <a:ext cx="6715125" cy="3390900"/>
          </a:xfrm>
          <a:prstGeom prst="rect">
            <a:avLst/>
          </a:prstGeom>
          <a:ln>
            <a:noFill/>
          </a:ln>
          <a:effectLst>
            <a:softEdge rad="112500"/>
          </a:effectLst>
        </p:spPr>
      </p:pic>
      <p:sp>
        <p:nvSpPr>
          <p:cNvPr id="12" name="מלבן 11"/>
          <p:cNvSpPr/>
          <p:nvPr/>
        </p:nvSpPr>
        <p:spPr>
          <a:xfrm>
            <a:off x="323528" y="188640"/>
            <a:ext cx="8610049" cy="1200329"/>
          </a:xfrm>
          <a:prstGeom prst="rect">
            <a:avLst/>
          </a:prstGeom>
          <a:noFill/>
        </p:spPr>
        <p:txBody>
          <a:bodyPr wrap="none" lIns="91440" tIns="45720" rIns="91440" bIns="45720">
            <a:spAutoFit/>
          </a:bodyPr>
          <a:lstStyle/>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מלחמת ששת הימים, 5-10 ביוני ,1967</a:t>
            </a:r>
          </a:p>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כ"ו אייר- א סיוון תשכ"ח</a:t>
            </a:r>
          </a:p>
        </p:txBody>
      </p:sp>
      <p:sp>
        <p:nvSpPr>
          <p:cNvPr id="8" name="TextBox 7"/>
          <p:cNvSpPr txBox="1"/>
          <p:nvPr/>
        </p:nvSpPr>
        <p:spPr>
          <a:xfrm>
            <a:off x="755576" y="1556792"/>
            <a:ext cx="8064896" cy="5078313"/>
          </a:xfrm>
          <a:prstGeom prst="rect">
            <a:avLst/>
          </a:prstGeom>
          <a:solidFill>
            <a:schemeClr val="bg1"/>
          </a:solidFill>
        </p:spPr>
        <p:txBody>
          <a:bodyPr wrap="square" rtlCol="1">
            <a:spAutoFit/>
          </a:bodyPr>
          <a:lstStyle/>
          <a:p>
            <a:r>
              <a:rPr lang="he-IL" b="1" dirty="0"/>
              <a:t>גורמים לפרוץ מלחמת ששת הימים</a:t>
            </a:r>
          </a:p>
          <a:p>
            <a:pPr marL="342900" indent="-342900">
              <a:buAutoNum type="arabicParenR"/>
            </a:pPr>
            <a:r>
              <a:rPr lang="he-IL" b="1" dirty="0"/>
              <a:t>ריכוז כוחות מצריים בחצי האי סיני:</a:t>
            </a:r>
            <a:r>
              <a:rPr lang="he-IL" dirty="0"/>
              <a:t> ב 15 למאי ב1967 במהלך חגיגות העצמאות בישראל, צלח צבאו של נשיא מצריים,גמאל עבד אל נאצר,את תעלת סואץ וכוחות מצריים פלשו לחצי האי סיני בניגוד לחוזה הפסקת האש מ1957.</a:t>
            </a:r>
          </a:p>
          <a:p>
            <a:pPr marL="342900" indent="-342900"/>
            <a:endParaRPr lang="he-IL" dirty="0"/>
          </a:p>
          <a:p>
            <a:r>
              <a:rPr lang="he-IL" b="1" dirty="0"/>
              <a:t>2) סילוק כוחות האו"ם מסיני:</a:t>
            </a:r>
            <a:r>
              <a:rPr lang="he-IL" dirty="0"/>
              <a:t> ב־17 במאי דרש נשיא מצרים ממפקד כוח החירום של האו"ם בסיני וברצועת עזה שכוחותיו יעזבו את קווי הגבול ויתרכזו במחנותיהם. כוחות האו"ם חיכו להוראה ממזכיר האו"ם ונאצר פנה למזכיר האו"ם, או </a:t>
            </a:r>
            <a:r>
              <a:rPr lang="he-IL" dirty="0" err="1"/>
              <a:t>טאנט</a:t>
            </a:r>
            <a:r>
              <a:rPr lang="he-IL" dirty="0"/>
              <a:t>, בבקשה שיורה על פינוי כללי של כוח החירום של האו"ם מאדמת מצרים. ב-22 במאי נענתה דרישתו של נאצר בחיוב, ואז הצהיר שלמחרת היום ייסגרו מצרי טיראן בפני כלי שיט ישראליים, ושהוא מוכן ליציאת ישראל למלחמה נגדו.</a:t>
            </a:r>
          </a:p>
          <a:p>
            <a:endParaRPr lang="he-IL" dirty="0"/>
          </a:p>
          <a:p>
            <a:r>
              <a:rPr lang="he-IL" b="1" dirty="0"/>
              <a:t>3)סגירת מיצרי טירן:</a:t>
            </a:r>
            <a:r>
              <a:rPr lang="he-IL" dirty="0"/>
              <a:t> ב־23 במאי סגרה מצרים את מצרי טיראן למעבר ספינות ישראליות. סגירת מצרי טיראן הייתה עילה למלחמה. מעשהו של נאצר זכה לאהדה רבה בעולם הערבי. במדינות ערב החלו הפגנות המוניות שקראו למלחמה בישראל וחיסולה. כמו כן ע"פ חוזה הפסקת האש משנת </a:t>
            </a:r>
            <a:r>
              <a:rPr lang="he-IL" dirty="0" err="1"/>
              <a:t>57</a:t>
            </a:r>
            <a:r>
              <a:rPr lang="he-IL" dirty="0"/>
              <a:t>' נקבע כי כל חסימה מכוונת של מיצרי טירן תהווה עילה למלחמה.</a:t>
            </a:r>
          </a:p>
          <a:p>
            <a:endParaRPr lang="he-IL"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 calcmode="lin" valueType="num">
                                      <p:cBhvr additive="base">
                                        <p:cTn id="1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additive="base">
                                        <p:cTn id="2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additive="base">
                                        <p:cTn id="3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additive="base">
                                        <p:cTn id="3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1"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checkerboard(across)">
                                      <p:cBhvr>
                                        <p:cTn id="45" dur="500"/>
                                        <p:tgtEl>
                                          <p:spTgt spid="8">
                                            <p:bg/>
                                          </p:spTgt>
                                        </p:tgtEl>
                                      </p:cBhvr>
                                    </p:animEffect>
                                  </p:childTnLst>
                                </p:cTn>
                              </p:par>
                              <p:par>
                                <p:cTn id="46" presetID="5" presetClass="entr" presetSubtype="10" fill="hold" grpId="1"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checkerboard(across)">
                                      <p:cBhvr>
                                        <p:cTn id="48" dur="500"/>
                                        <p:tgtEl>
                                          <p:spTgt spid="8">
                                            <p:txEl>
                                              <p:pRg st="0" end="0"/>
                                            </p:txEl>
                                          </p:spTgt>
                                        </p:tgtEl>
                                      </p:cBhvr>
                                    </p:animEffect>
                                  </p:childTnLst>
                                </p:cTn>
                              </p:par>
                              <p:par>
                                <p:cTn id="49" presetID="5" presetClass="entr" presetSubtype="10" fill="hold" grpId="1"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checkerboard(across)">
                                      <p:cBhvr>
                                        <p:cTn id="51" dur="500"/>
                                        <p:tgtEl>
                                          <p:spTgt spid="8">
                                            <p:txEl>
                                              <p:pRg st="1" end="1"/>
                                            </p:txEl>
                                          </p:spTgt>
                                        </p:tgtEl>
                                      </p:cBhvr>
                                    </p:animEffect>
                                  </p:childTnLst>
                                </p:cTn>
                              </p:par>
                              <p:par>
                                <p:cTn id="52" presetID="5" presetClass="entr" presetSubtype="10" fill="hold" grpId="1" nodeType="with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checkerboard(across)">
                                      <p:cBhvr>
                                        <p:cTn id="54" dur="500"/>
                                        <p:tgtEl>
                                          <p:spTgt spid="8">
                                            <p:txEl>
                                              <p:pRg st="3" end="3"/>
                                            </p:txEl>
                                          </p:spTgt>
                                        </p:tgtEl>
                                      </p:cBhvr>
                                    </p:animEffect>
                                  </p:childTnLst>
                                </p:cTn>
                              </p:par>
                              <p:par>
                                <p:cTn id="55" presetID="5" presetClass="entr" presetSubtype="10" fill="hold" grpId="1" nodeType="with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checkerboard(across)">
                                      <p:cBhvr>
                                        <p:cTn id="5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uild="p" animBg="1"/>
      <p:bldP spid="8" grpI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lib.cet.ac.il/storage/items/9500_9599/0000009561/P_9a_B_9561%5b1%5d.jpg"/>
          <p:cNvPicPr>
            <a:picLocks noChangeAspect="1" noChangeArrowheads="1"/>
          </p:cNvPicPr>
          <p:nvPr/>
        </p:nvPicPr>
        <p:blipFill>
          <a:blip r:embed="rId2" cstate="print"/>
          <a:srcRect/>
          <a:stretch>
            <a:fillRect/>
          </a:stretch>
        </p:blipFill>
        <p:spPr bwMode="auto">
          <a:xfrm>
            <a:off x="3635896" y="0"/>
            <a:ext cx="5508104" cy="6858000"/>
          </a:xfrm>
          <a:prstGeom prst="rect">
            <a:avLst/>
          </a:prstGeom>
          <a:noFill/>
        </p:spPr>
      </p:pic>
      <p:sp>
        <p:nvSpPr>
          <p:cNvPr id="3" name="מלבן 2"/>
          <p:cNvSpPr/>
          <p:nvPr/>
        </p:nvSpPr>
        <p:spPr>
          <a:xfrm>
            <a:off x="0" y="0"/>
            <a:ext cx="4067944" cy="1569660"/>
          </a:xfrm>
          <a:prstGeom prst="rect">
            <a:avLst/>
          </a:prstGeom>
          <a:noFill/>
        </p:spPr>
        <p:txBody>
          <a:bodyPr wrap="square" lIns="91440" tIns="45720" rIns="91440" bIns="45720">
            <a:spAutoFit/>
          </a:bodyPr>
          <a:lstStyle/>
          <a:p>
            <a:pPr algn="ctr"/>
            <a:r>
              <a:rPr lang="he-IL"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מפת מדינת ישראל </a:t>
            </a:r>
          </a:p>
          <a:p>
            <a:pPr algn="ctr"/>
            <a:r>
              <a:rPr lang="he-IL"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לאחר מלחמת </a:t>
            </a:r>
          </a:p>
          <a:p>
            <a:pPr algn="ctr"/>
            <a:r>
              <a:rPr lang="he-IL"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ששת הימים</a:t>
            </a:r>
            <a:endParaRPr lang="he-IL"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8" name="מחבר חץ ישר 7"/>
          <p:cNvCxnSpPr/>
          <p:nvPr/>
        </p:nvCxnSpPr>
        <p:spPr>
          <a:xfrm flipV="1">
            <a:off x="1835696" y="3429000"/>
            <a:ext cx="2952328"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flipV="1">
            <a:off x="2123728" y="1700808"/>
            <a:ext cx="5832648" cy="13681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2195736" y="2420888"/>
            <a:ext cx="4752528" cy="12241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flipV="1">
            <a:off x="1835696" y="548680"/>
            <a:ext cx="7056784" cy="18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מלבן 18"/>
          <p:cNvSpPr/>
          <p:nvPr/>
        </p:nvSpPr>
        <p:spPr>
          <a:xfrm>
            <a:off x="0" y="2924944"/>
            <a:ext cx="247304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"הגדה המערבית"</a:t>
            </a:r>
            <a:endParaRPr lang="he-IL"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מלבן 19"/>
          <p:cNvSpPr/>
          <p:nvPr/>
        </p:nvSpPr>
        <p:spPr>
          <a:xfrm>
            <a:off x="35496" y="2195572"/>
            <a:ext cx="247304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רמת הגולן</a:t>
            </a:r>
            <a:endParaRPr lang="he-IL"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מלבן 20"/>
          <p:cNvSpPr/>
          <p:nvPr/>
        </p:nvSpPr>
        <p:spPr>
          <a:xfrm>
            <a:off x="539552" y="3491716"/>
            <a:ext cx="247304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חבל עזה</a:t>
            </a:r>
            <a:endParaRPr lang="he-IL"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מלבן 21"/>
          <p:cNvSpPr/>
          <p:nvPr/>
        </p:nvSpPr>
        <p:spPr>
          <a:xfrm>
            <a:off x="10725" y="4149080"/>
            <a:ext cx="2473043" cy="36933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חצי האי סיני</a:t>
            </a:r>
            <a:endParaRPr lang="he-IL"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0" dur="1000" fill="hold"/>
                                        <p:tgtEl>
                                          <p:spTgt spid="2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3"/>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3"/>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Scale>
                                      <p:cBhvr>
                                        <p:cTn id="41"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21"/>
                                        </p:tgtEl>
                                        <p:attrNameLst>
                                          <p:attrName>ppt_x</p:attrName>
                                          <p:attrName>ppt_y</p:attrName>
                                        </p:attrNameLst>
                                      </p:cBhvr>
                                    </p:animMotion>
                                    <p:animEffect transition="in" filter="fade">
                                      <p:cBhvr>
                                        <p:cTn id="43" dur="1000"/>
                                        <p:tgtEl>
                                          <p:spTgt spid="21"/>
                                        </p:tgtEl>
                                      </p:cBhvr>
                                    </p:animEffect>
                                  </p:childTnLst>
                                </p:cTn>
                              </p:par>
                              <p:par>
                                <p:cTn id="44" presetID="5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Scale>
                                      <p:cBhvr>
                                        <p:cTn id="46"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2"/>
                                        </p:tgtEl>
                                        <p:attrNameLst>
                                          <p:attrName>ppt_x</p:attrName>
                                          <p:attrName>ppt_y</p:attrName>
                                        </p:attrNameLst>
                                      </p:cBhvr>
                                    </p:animMotion>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8"/>
                                        </p:tgtEl>
                                        <p:attrNameLst>
                                          <p:attrName>ppt_y</p:attrName>
                                        </p:attrNameLst>
                                      </p:cBhvr>
                                      <p:tavLst>
                                        <p:tav tm="0">
                                          <p:val>
                                            <p:strVal val="#ppt_y"/>
                                          </p:val>
                                        </p:tav>
                                        <p:tav tm="100000">
                                          <p:val>
                                            <p:strVal val="#ppt_y"/>
                                          </p:val>
                                        </p:tav>
                                      </p:tavLst>
                                    </p:anim>
                                  </p:childTnLst>
                                </p:cTn>
                              </p:par>
                              <p:par>
                                <p:cTn id="57" presetID="39" presetClass="entr" presetSubtype="0" accel="10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2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2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p:nvPr/>
        </p:nvPicPr>
        <p:blipFill rotWithShape="1">
          <a:blip r:embed="rId2" cstate="print">
            <a:extLst>
              <a:ext uri="{28A0092B-C50C-407E-A947-70E740481C1C}">
                <a14:useLocalDpi xmlns:a14="http://schemas.microsoft.com/office/drawing/2010/main" val="0"/>
              </a:ext>
            </a:extLst>
          </a:blip>
          <a:srcRect l="3070" t="31579" r="68421" b="9357"/>
          <a:stretch/>
        </p:blipFill>
        <p:spPr bwMode="auto">
          <a:xfrm>
            <a:off x="1619672" y="332656"/>
            <a:ext cx="6120680" cy="5904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918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2" name="Picture 12" descr="http://img.mako.co.il/2013/08/22/yum_kipur_avi_shimhony_archive_idf_c.jpg"/>
          <p:cNvPicPr>
            <a:picLocks noChangeAspect="1" noChangeArrowheads="1"/>
          </p:cNvPicPr>
          <p:nvPr/>
        </p:nvPicPr>
        <p:blipFill>
          <a:blip r:embed="rId2" cstate="print"/>
          <a:srcRect/>
          <a:stretch>
            <a:fillRect/>
          </a:stretch>
        </p:blipFill>
        <p:spPr bwMode="auto">
          <a:xfrm>
            <a:off x="5508104" y="0"/>
            <a:ext cx="4143375" cy="4248945"/>
          </a:xfrm>
          <a:prstGeom prst="rect">
            <a:avLst/>
          </a:prstGeom>
          <a:noFill/>
        </p:spPr>
      </p:pic>
      <p:pic>
        <p:nvPicPr>
          <p:cNvPr id="46090" name="Picture 10" descr="http://194.90.203.113/download/pictures/%D7%93%D7%95%D7%93%20%D7%93%D7%93%D7%95%20%D7%90%D7%9C%D7%A2%D7%96%D7%A8%20%D7%A8%D7%9E%D7%98%D7%9B%D7%9C%20%D7%9E%D7%9C%D7%97%D7%9E%D7%AA%20%D7%99%D7%95%D7%9D%20%D7%9B%D7%99%D7%A4%D7%95%D7%A8%20%D7%A2%D7%9D%20%D7%A9%D7%A8%20%D7%94%D7%91%D7%99%D7%98%D7%97%D7%95%D7%9F%20%D7%91%D7%99%D7%98%D7%97%D7%95%D7%9F%20%D7%9E%D7%A9%D7%94%20%D7%93%D7%99%D7%99%D7%9F%20%D7%A7%D7%A8%D7%93%D7%99%D7%98%20%D7%9C%D7%A6%D7%94%D7%9C%20480_2.jpg"/>
          <p:cNvPicPr>
            <a:picLocks noChangeAspect="1" noChangeArrowheads="1"/>
          </p:cNvPicPr>
          <p:nvPr/>
        </p:nvPicPr>
        <p:blipFill>
          <a:blip r:embed="rId3" cstate="print"/>
          <a:srcRect/>
          <a:stretch>
            <a:fillRect/>
          </a:stretch>
        </p:blipFill>
        <p:spPr bwMode="auto">
          <a:xfrm>
            <a:off x="0" y="0"/>
            <a:ext cx="5652120" cy="3414824"/>
          </a:xfrm>
          <a:prstGeom prst="rect">
            <a:avLst/>
          </a:prstGeom>
          <a:noFill/>
        </p:spPr>
      </p:pic>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sp>
        <p:nvSpPr>
          <p:cNvPr id="4" name="מלבן 3"/>
          <p:cNvSpPr/>
          <p:nvPr/>
        </p:nvSpPr>
        <p:spPr>
          <a:xfrm>
            <a:off x="2079625" y="188640"/>
            <a:ext cx="5097869" cy="1200329"/>
          </a:xfrm>
          <a:prstGeom prst="rect">
            <a:avLst/>
          </a:prstGeom>
          <a:noFill/>
        </p:spPr>
        <p:txBody>
          <a:bodyPr wrap="none" lIns="91440" tIns="45720" rIns="91440" bIns="45720">
            <a:spAutoFit/>
          </a:bodyPr>
          <a:lstStyle/>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מלחמת יום הכיפורים </a:t>
            </a:r>
          </a:p>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6-24 באוקטובר 1973 </a:t>
            </a:r>
          </a:p>
        </p:txBody>
      </p:sp>
      <p:sp>
        <p:nvSpPr>
          <p:cNvPr id="46082" name="AutoShape 2" descr="data:image/jpeg;base64,/9j/4AAQSkZJRgABAQAAAQABAAD/2wCEAAkGBhISERUUExMVFRUVGBwaGBgYGSIcIBofIBwgHh0cGx8gHCYgGyAlHRwcIi8gIygpLSwsHB8xNTAqNSYrLCkBCQoKBQUFDQUFDSkYEhgpKSkpKSkpKSkpKSkpKSkpKSkpKSkpKSkpKSkpKSkpKSkpKSkpKSkpKSkpKSkpKSkpKf/AABEIALcBEwMBIgACEQEDEQH/xAAcAAABBQEBAQAAAAAAAAAAAAAFAgMEBgcAAQj/xABIEAACAQIEBAMFBQYDBQcFAQABAhEDIQAEEjEFBkFREyJhMnGBkaEHFCNCsRVSYsHR8DNy8YKSwuHiJENEU4Oy0hc0c6KjFv/EABQBAQAAAAAAAAAAAAAAAAAAAAD/xAAUEQEAAAAAAAAAAAAAAAAAAAAA/9oADAMBAAIRAxEAPwDa/HXeR88NVeJUlTWXXT3mflG5xl9Nq5BJSpGxBBM+/HnjPEBG+KxfbrgNPocXouAVqJ5trwfkb4fp5lGJUMCV3ANx78ZXTrHqhtvbbCkz1RSSoYTItIJ+IvgNNzPEqVMgPUVSehOGBzBl/wDzV/v4Yzj7xUN2BMxc/wA5M4cOqCdIwGlftKlGrxEiYnUIntiQDjK6Osg/htbe2GqvE6iECWXfSJItNyPjgNanCPGXuPnjKaXE3Kspd4NyNR+t98N1c2okAT/e+A1pqygSSAPUxj3xB3GMp+8iBJ+Hb3Y8OaElb/M4DWJwhq6gwWE9pvjKF4pJAlvmf69sSfvXU3M2wGoK87bd8NZnOpTEu6qPUxjKKvEYtqIB2AP8tse1eIswuzNpsJJMe6cBq1TO0woYuoWJ1Tb54cp1QwBUgg3BF5xkH7QJBP5QYE7THymL4d/bLAgCoRa3mIt7gbDAa09YDcge+2PQ+MiHEy7kMxaFGkkz1I6/D54WeLFAGRyCdQhSZ6CT6ebf34DWabyJ/v0wxmOJ0qdnqKp7E4zP74xF3eB0LHDeZ4kztLNqKgAn4fWwwGrGsIEQZNv792F6sZG2c0nyvOnzeU7Ttfob4k1ON1W3rNt+8b/X/XAanqw3Wby++3ztjNchzJWoGFa25VhI/wCWHstz7UEeIwI80EiTMGJjpJFu2A0TL5kOisNmAInsROPRXUkqCCRuJuPhjLsvzRmCtOKmkIqgBbCwG/f9MNZjilQsWYkE9R/yM4DWNWO1YyfMccdyCztYACCenU3xOrc31XKENpFP90mGj97v2+OA0rXiFWzf49Ona6O5+BVR/wC5vlihDn6uXsyQCbATP+m2BVLjzPUBkl5Zg83FwIHYWn/XAa/rx7qxkub4zUqu7MXEtBF493b4Y8HFqlyKjXsSWN/0wGuY7GX0qrEAy9/4sdgLH+2rTqI7/gi3yaMcOYCDuY3k0T8rGZ+GHvuqRLVRP8Pv92EGlRP5294H/TgF/t0bF03i9Fr/AFwyeYFJ9lCO/gt/Wb4WaFH/AMw/L/pwN4lm6NKCCWMjygbzMbgDcbSMASXjVOJ0p6jwH/rhY4tRj2FH/psMDctxigy+wJkgTK3ESBMqSJwqlm6DW9lgTuyn+Yn4YAkvGstE6QfXQT/XDWc4tkiJqJcbFkaAR2MfUYrOSyS0mYtUFWbkQV8pJHliBqg9SfQ3w5meWaNVSaB0MP3jEkiRY9ZN7dx0wFkPGsiyA2ZO+mR88efesgST4Yk7nwyJ7SYvijHguYy4ChVfUZ/DqhbabtGqwnt88FOF8XomjTZqkCoNK7sSVnV11dt/ngLMczkI9mw2gNaB7rbYbP7P1ao8x3Yhp+cYimmjWDEzEQJn3CcRcznculQU2dg52Gg7mwvMYArTpcPt5U+Ik4WoyBvpS83jA+kqMttVjBlQNv8AaOE5dRGzTsBG/uv1wEscO4Y9ytOfW3X3Y5eC8NBiFjciSZ6RefX6YEpxGgEDNr2gfhMZ2mwU/PELjvFVoU3IpToCnWYLCGFlWY3BMmd9sBahwTIRIpJpifYt1811uPXHtLheQ3VKM9/DWR9MYtmftJzZr+KDaJAm5E2OuJmOw09NOL1yzzAueomo1IKVJGoQJIAnUNuouAJ7DAWyhl8vM/hLINlVNi1iZXeMIr1EFahoqLs/RLXT0EdL/TA0tRRwmhGkR5iRHu0/H5YhtnaLsdCUmC2lGZibywuTeF+owFsqZokwtdCe0avjHpiPmKrm3iUy1t1IvHW+0bHbGOcx/aC8vSy6+GJ0kgWtv1Jf3sY/hx3LvPrEpSrLrJIUTcGTHcFP9kx6YDT8lRcmp/gSHYeYb+YmRPvPyxKfKVNtVGD0WOu4xA4ZwmnVpK5kFixjt52tiW3AaY6k/wB/rgE/s+qFmF8o9T9NREYaPDKqloiy3lCbm/6Dth/9nVAYoolBYE1D56l9woPlX3n5YqPHOI0KLvprZgVCYd2JcMBA8yEXvNxETbbAWrJ0K/hU4QRoWDp/hEb4bXL1k2pqOp8hP6nA7lzw66GWWFChSh1hxF42ZTYSp2wbfhdIbVCPgf5NgID1KoBJprtvoEfWcJVmAB8GlE2JpmPmLdThed5ipZRSdNSrUXadWnboASW936Yzzjn2mZ+pVDqlUIl4KlRsbgD2Yvcz69sBec1XsScvSaAdKqkmfQTvbDuW4hU8RXWkoHgQBoIsWBBI37Yncv1alcU5oVLrraqxCqGuF0rM7zsLwO+DvE81l6E1KlSGC6SdUCJnrYX+OArGazL1rPRVgLgFJv3FrYg/sKmd6VQ9baoWO0n9cW3lzmCnVUsKoYNBibqeoI6dO2DAzyevywFZyXEFpU1RaZAUQBpnHYicc5hzaV3WnSzJQEaSlOViAbHr6+s47AFU0xYT12EjEjL0FN/L8h8t8e06IWwBnaYx2YXa7AdIX+pkHAQeLZs02TRSNQEGYRiBe0soYg72037iMVPNZdKlSq6swaoRsFfSVkACG1hQfy6Pri08Tp1mojwywZGJOklWIvcaVbWeumIxWs0ytArGYBGqut523KUT1bqbwbb4ARV4cyFSr0mZejuaZ1AjzxUUBjuSDM4OolaoAdKHvGlyR8AIj0B64hZfhzIDoJYbA06j7Xvs62nqegw0oNMPc6iwhfDoPYdxqDk33scBIzGXiCrVUbaB5I95UiYED2ScQ/uVbUp8YlyNKwsiwtKnewMn1FsTRUq+VlqNewCgpCzsVYVVEesYh56hULgpqqQ1iETr1OmqR8NImMBGyHDGepUp+KCzSPJTIKkHpcaRqsQLb48zvDKyUvDs5pyFmCE3mBsDfcg747h/MwGZWlSOum3+JNgdIJKqRbdg0z0ODNbi7sU8QgaxdEEm0SFAEGdt+84Cu0Q1DLhkar46kAto8qDUN2PQDcRe++JeZqMc3TsubBsSZs2qVANo32AEfPFqTgFOsG1oKQM2YAmOhFjA69ZnEPMcnAaWDiAAQdJQ2HRgCp26j9cAarc2ZanmFy/gMCys5OkDTAliw32vOK9xCg1TN1fAzFJwdTyoBKSAqqW06QA0Aeb3XwGzHDkFcAvUJUedTN1cqCNUALa1/wCWF1abU8zl/u66EBIFOdWsyGOqIkagL/0GAmVOEcRpMFVKwUeWF846XG4uZPTYziBmM/4lJxWVm87KWUxOkjVuhUxIPyxLzPH62XzFN86pr1Gc6V1QqCPKUQWmYuRG3W+LBX5woOi5alSXNVAgVzUACCAAxZmEna5wGcLw/Lu5JBUAWV2U77x5VB2nbti+8l8Ey1Kmr08yoLxronQRqLRNriR02w/S5Iymapl8qwpkQkqTUQ+VWlZOqJYiZB3tiFX5FqotNVdKrI5LimwBBNxKtsLARgDfEc3khU8r0wEMMAtp1SdhB+HfHVuR6RWMuFRZDAyZJgEASGhZvH064DPyYRkkqEVhXf2qYE6bmYVb9B1i+L5wqoTRQlSpKgkHcHsfUYCnZT7HcloIqhiWn2WHlJ6htAJPW9vfhL/YxkVXyvW1AqVaVkEH/LeZxfde1jiNxDNBE1HYGfkC3/DgBmTyVKn5V1VCpbzEkLdiYiYJE9PniHxXmOhQnUQzDovT3nYfrgbxLhBFMhKpDaCTPe/7sEXm+Mg5i489KpogltIOot3HT19frgL/AMU51q1SQGWmi+0dlUfxHcn0tiv5PP5esrBKrGJ1CQBO86doPfabEi2M8rcQqVmGtvLIhQIUfDb474RlK7LVDKSrSYItEg/1wF7WlVoVPwXYMbjaHHx691Nx3xoPIvEquZY06qBSqkk6TINo3iARO/bGN5bm6owAqIpj8y+Q7bwPLPqAMafyPxIiqlYyFimHkyQtawbsQH0gx+8e2AtnG/s8XMNJrEL5pUoDM/7UQPd8cCn5KyXD2pVaypVF0RfBWze1rjVfra+84vlTMBdz1jFW50zClqUjV4YZt+9j7/KDgK7zV9ry0Kr01DAsYVgPyr5fQjzarWwM4dwHPcSK1ajihS3VnhqhHdKYOlJ/eYk9sUTm3hb1M2Co1KadO/qbkf7xONOOWZANLEABQJ839D9TgLJkOCZTh9ORIIEGpUOp29J3+AwB4jznVqt4eUGkbGq1z7lF1n54BZ5C7sa2o06ULaYMDUSATeL264B1ftKy1P8AwQ1hCAL7AO580AuerGY6DrgLa/K+XYk1Brc+0zsSxPqZx5jOz9qWYFkpUtPTVqY/EyJOOwH0aHPRCfphvx22KkX7zgQ+Zc7u3xJn1iCIwqjmNDA62Pc3P0Jk4ArVqOqsVTUQpIExJ7TsPfGKTxzj9POUvB1hGB1Ahla8GJV2pnqD8MXKvx2jSVTUzFMBjCk2+d8V/nGk2epeHQqUSoXWzAgl2BGmmt5HcnbbAVejyzopoNZCyxdvBeWtYhwGCiTcA2AEXxEc5nXTVK6MsEVJzCmexVKhB9IIOPcxwGtl6ngksNKz49NW0mbgTAuB64ZyHEq9RQDmHqMZPheGakADch5Fz1/XAT6GXziAVPCpaxuRRV5328NDNhBJN5tgqqZxln7qhVR7aL4b2FvDDBveLfI4AZSsKxJFGjpLAUy1Jqb1JsSPBIiDb16bGCJoPl9VRspW0hSSVzFQADqYaGmNoJwAvh1LKhWU+OjaixavTBKncy0pE9QRees4krnpK08s6gKPONIGobiGvAJ31GPUY8zXNWVrKV15hGIsGYVAZ6NbWV67zaxwNzGYTLUXAGWc1BFOrSpFGgm+u0MZ9APU7YApQ48FrJTdf8EaC6syA2EAENtcdLYsGW401dyiZapKW1UyTDCBMtIIgkjV2E4ofBKZI8ymrX1FiKmrzdzcwwG17zE72N0MznXZFSkyqXg6afhibGXERaOt/XpgLhkM1odqVRlSpCkrVhmggwBpYTYGWmL7WxNzFMuoDUlZQblQDp90EE3udvXFW4e1PU5zNRWLNqAhHaYtpEkgiI6HbBOpn6C3pVGeo/s+JcdJuq6tVj179MAF4xkMmtSmxYr5wRIqMw9BLlZJvAjAPjeVIqUhSQxUYEuYBcxqiCe87noO+Lshd1VzTFVlEhno+toJM+7AXmBjNIGgafhnWppU5hjuSBIIufaU7nAeZjiObNJKNAlEaXqkWbcAiQSSLG1iTbtibkOYKWV8Gn4TZfXUDPUqHU1SAwhoEgSymIHXDNCounS3h1VQsANDKVLb69IILXmwAFrYBc0UDUq0pdUUuxVVBASBMywEgAnfaJwGi5bm1WrrSQ+MZuUEBR1JJGw92CWWz/iUqbIbMoYNE2N5xmGRzaIQaDQV/OoZphTLEnvvqgC52wYoc5V8sgphBUVAFXvGmwaDaIucBdKNXww1R2UwJPSIFx22GKPxT7Tlq6k8PTTPstNypj2gSACRIsThyp9oX3ym9BMuwqupQw3szY3IER6mMDm+z+ulZKdNk1aVqP5iQEDQw1EHU0+kYCVxXmwV6bU1BQsPaMCx6kkxB73xn3MvAKtfMM6qoAEAyAGNzIlpvP8ATE7M5KrQdlq02RyNnQX81t1gi/Se3pg1xPIeFlgzOhqF9ELTUADSSblQx6QZGAz4cuZhTPhlgCJKkN0npf6Yc4ZyzWZgWBpqDJLqbAXJiL4slBBqNp2iQW6nujn6/PbD+aqgOFNMTBkMgW5A3Hggj4i8iN8BUa3AFAGmvSNr+cC/oJnGv8u+AzrREmmaCoWmzzBDKR0EfptikNwPL7nKqTf87iSPcuLZy9zNwijQopUd6T0dZ0anZQWEEAne0HTsCTgNFqVW6gT0nY/EHAnjVBqlJ1ZVjSRGk9fXfeLThHA+bMhmKgo5euzOQSFgiYEncRtg9naClRN5ZB83Hf0wFbz3AcpoJ+6UGqD2W8PUwIsCCbyNxvtgVmzBvMA9R22+oxfvudPthLZCmylStjI3IwGTmgzB5gxSqOQLm4MA9id4HRZO4jIn4FVXpNhMbiekG/yx9S5jk7KVKLUWRtDe1FRgW9GYNqI9CcQaH2WcLXbL9Zk1ah/4/pgPmPwD7vTHmPp7/wCkHCT/AOF//o//AMsdgPa+V20Bz3IiPh3wvJZZxZqQYd5i2GhxapsaQM7aW/Xy293XEynnkYQ2pSRe4/WMA5xQVEp/g0FrknzIWXaDcarTtbACrmaX/iOEuv8AEtEH6pizZd0UCNZ7SZ37+mJdPMDsfpgModYqMaGe8JSx006viU2UEiAW2MAHp19BiTk24ncitSqS0DS6VDpEEMwMHfb1Gw3we+05dWXVhRqO8lZUFtKxqO1hLKgk4zN8wv3ZF0aawqVGJAu6+UQJtKmYHrGAteZ4tmactUy5CorEHwaiH3KabXJn4X2xGqc5Kqa3y6gOukTUkkGCdQfzHYde+A2d4tWy5JpPUXzaQA5OkxIDXI1GfZ6EWw9lubK9ZDLLVdUL+HWpKxMdFkEk+lsAQbjmRNMUzlzTC/8AlkBgZnchjve5wKrcOpZj/Czi01Xyha+qRBmZCxcidhg5T4hXpaX+75XWySUGkMvVgymw6zBOF0OILmafjfcaOuYpnbUZvAFiN9xE4ALV4NTp+avm6Ktp8oQ+UzbVPl0mLaQItjqHEK/lpI/iU1QuPDbUY6FlB6MbxcxiHxnMUswdHhikfEvpAQCLeaZFpNoHvwQyvKaoq1KWaovUQA2Ym0yyhCpDeW2nqcA/kuD1KqO9qZkBQYQEkSZJ22ifh7rRwR8nQRdarUqoLtPiAEgLCltKjtbpOABqU6xP3Wjq0rL+b8pP7vQkg+Xp6YiDKVzYJ5wwinFiPZIgD69uwAwFq49zFTFVZarpALFNVmb3GVAjYbSRviPluZKtTSKDMjOfZIDydtwRA+sXjENuVEUjx3Smq2ChgI7qoMlr9SQcWDg1XI0GJo0IcWL2Ym2ysTOwuLdcA9l3z6o4qBCdVmpx5u8iI9JN9rYgcTyFeq2tqVN2p3pLOlzJ/KykFT8/diNn+P1Whq9KoaOuILFQdR8p0iNQFtUk77RguOKM2kEBewQ+ae0zAgXJuABOAE5vhuZFOQ9RlAMUqugGI81OR7WqBJJ1eXrgVXzWYzCaKOURDZppKAY06dysR13xbTTWl+KVbWVIs5II6BjGqNifLYzgHmk11V0SFUw6UzUhoI81h7Qhhdo2tbAVHlngdRi7BGJ8VkNQESHCzEwTJsSR64sIyXEKJDKtTxFK3BJBTTsYEe1MBv1viPSQUhry9SpRQkltZ1ozE7FY1jYaivbDhTMCohatlLPrbSzgTcGRp81jscBdMhxOhWy9Jc5o8TZlqqPaGxgiBNjbAXmbNcMgU/Deqyzp8NnhSezTc26TtuMVlMkacCtWo10BuEV2ZjPxMX64lcS4hkwCuWo6KheynWPLpjTFxM4ATk+F0azCmrlGV0WGEzrMAsQRGmAYuYOG+Z8nWTNu9amyM7Owk2Oo2IZTBi3UEdZwnlKkU4hqcyFcMdBgE22AYAj0nG25fiVGtIUqwBIIK/yIv8MBlPLtKlWDNWd0AmSHkKAJLGVIncx6HuMVvJ5upTZQrm6k3GrbooYqAIP5GIPTG2cS5Wy1dSGphTsGQaWW82IsPljOOMfZZnEaaTJXQNK3CNF9ww0k33B9bYAZl+M5nylPFtsVyptG0Faxwe4f9p/h0FSslWrVDhlOgosSIUliSL9ScTV5jFIhXVVNOPEQAjS0XAm3Xrinc31fvWYq1qchBSjSBGkKFW5UCRcm9sBeaX2nVWAK8PrkHaCt/dfEij9obhj4uSq0kUMzOStoBMRq3MAAeuMs4bkQzeEzXUapFVqdrSAoaJBmY3MkTifxrgqLlDXUMRr8IA1GcaiCwgaoce+ItvgNEpfa9kCb+MvvTf3ea+J+W+0/hzMFFbzGLaT12Hv9MYxlOIVUFqswBDM1RxaR5SglRImGG+CNHj+YkHxKU73Wsdv9k4D6GVsdjFqP2icRgfjof/Sc/wDBjsBph4Wv7j/KOvqYx79xQXKH3kD+uBQqHfVqBMggn3Sb4kUqpM79Lgn+t8BJ4vwBczplq1PRJU02C7xvYzt+uB1LlKvT/wALP1x6VFRx9CMT8zTqFDo0h+hJMbWO/fAU5biybDL1Pc+k/wD7AYCe/DuJqCFr5eqIiGQpI+EjFTrsmXrGlUyFBmojxPIx0ib6lny+8AYsX7dzyf4uQqGOtMh/0JxX+McWyeaNQZjx6bOAjArddJkAeWVN797TgIn7Vydd9ZXNJLT5GDgMLyEI3G+JS57KE6hmHVmF2q0iWYerTP8ALAduV8pVqJp4gBTVi2lkAe421An4kj64fbk6uM0lSg9GvSWwFWqCVU22IG0yCt8BL4by9lPxSc1Tc1GOkAlYQ/llvZM9RNow7R4RX8VAGy9KhTQhIqa7xpUwI6nrfrfHZjlghDTWhU1MSxq6AwF5AW50qJjTAnrOKjQ4XXGaWg9Mg7FrqGE3IJ8u/wBbYC58W+zujWSj4da9OdZkBqgN4F4S83vYnewwN47l3yNKFQD92DbeImTc3ucIznK2apKGpmo14im4b3GJFu56YVQ4/XyKxVYmpUNi11AEeQkEyxJJt0GAby+WylYalq5hXYKT4Ub6ASCDcw03BiINr4H8MFalUUuxRxOoVJX2rLA3KmYPQeacHW5jzWszQy1SLqfLJBE+UxeJg7EGcIzHHab/AP3HDQTuSJ+cg4BnN15nSIFSxgebsTJmD0YC/X1xKfMeIgaoQjhSovBqSCFDR5QSAY1GTa3XEVuI5JqZNKi6lSPKahie7KSSe3rF7YE8V4ylZBR8VqTiNesHS9wZgXA2IgdBbsD2X4xVzNRUDFaDHT55uSJiSDEwIHpi+8tcqLSpM1SsXZgPNTY+QbhVJEi9593bFco1qNOmop5lXCJIDUgz+UQSulmMGLaojvsMM0+ZQw1mqyaGIUkMtzYBhbUSL9he4wF44znly4BpopqVWjzGO5LSdo+W+II44lmUeMykAtRuAd+oAmZ2kxir8Y4yz0XZyHDHT1JEEAxNx5gfgSOpwNyOTZsuCxKqX/CprILsZkyOsA7iLYC6ZiiWtQyyqTNqlBCh6nUwus9TfEOvUqJKNRygoqVViWA0xuNtx0uJt3wLTlerqCpWcMPzB4A9SdItiwcE5Uegxda71We1RT5lLd50CCBsDacABbmpadd01VWoK34IWyyTdVIuVBsB3ntg/k81XsalWg4aQJJmReJKQSBNx1HrghnOAU3pS6q7pLoxQDQd7BfUT8B78Qjy5SqRNaoY80hVWLdgJ7/UeuAqVfg+Zo5urmYpsKjL/gNLKARChSv5oBgCbRbBninN+WqrpFSg7GFljERGoENF7/CcWKpwCgW1UyVjbzagDvIQxBkd+mBnFeE5Z6dqNBqmr2GoodTTBIOkX+JwFKoc25oMKYplbNEVGICxIAg6CDY4n8Q5mzpy6UqVQXDGo61F1t0Cg6gRYSYgkn4YnZzgTsgRslQ8vsgeWDt+VxiBwzJrpWMvXLpW1nw18qxZl1RY2tOAicKyuXGVeo7tUzWlvDpKCyqRtrIXTO5ImNpm+IPBaqZ/Mqh0KzEjV5UaSRdQoAbrAMyO2JXFOX829SrUAelTAdxLLrtcAgHVcLvHfHn2ccIrgCtRSQGJDEgSQRK7g+/bpgDvD/sqq0KhJZaqNpEqdBEEk7k22sPpiFzzww0MtTo+GdPitULe0B5QoWRBE3vNoxpdHiFViQaGmIgmosHrYidus+mI1Tj2WllqMBICupGq5JGkwDJv22vgMLylXctN9ocoYkKDqURV90TucWDguQFUEI5KiNfnqQO0t4XlJ+WLdxP7OMhXctl6opOSBCnWhJ8wtNjHY/DEfJfZzmMtTIXwq5JLSGZCIFgOjTA9rbpgF5XkHMlAVZdJuPx6o/RIx2LXwrnXKU6KJVzNGnUVQGQtq0nqCQYJGOwDNJkIINRrgbpPf4f0w6vh3hp9Cm/93w0eDSPM6EdgJn6YWnChYlgCBEAf9M9vkMBPy1URNgNvZ6+vr9MTUM7N9MAOMcIqvQ00K2mpqBltUQNxAB9N+2K2cnxekbCnUHo4BPv1QcBoYV/3hH+X/qxkn2pcB+7utUOW8ao9QyIhrTEbAjT8sG8vzjn6Nq2Uq+8SfqJGInG+L5HP6fvIrU2QQCDGm83BBBvgKzmPDo5SitSmSzKpaqoBgOCyEt0OlhbuIOG8g+WXJtUatU8aSF0kDTc6ZULfubiMWfNcKy1dqRo53QlKilEU3XUrKs3NxBM9t8Rc59nU1aRy9Sn4YgOA8MRaWuPMSJ6g3B6YCHwoZg0aVRc2FZwJDPAknoDJ0j94m8GB3K1+I51Dpp5pa6zAlSJ+pwI4lybnRWbwUqab6WfSSO0OGYmx9poNvXEfI8OrjxaNdSKUM2oPLU7z7X8zEe7AST9pDhYq0kYNtA39BAifTD9PnhFj/s0CbqRYgREzv+b54qXFMzVy9XR43iqIMr2I2t7JA/dtPXGj8rUMs6U2q1PNoT8JiLDTYzGrzDce/AD6HN/DmbU9Cmh6hVgz7xiY3FcnVZRRjU5/O1hH6Ye//wAFQ1uz1NYckqAoAWTNvMTbbDz/AGfZCPYcED2g5F/3o2n6YCBxHlyo4Ipigyv/ABwZ7iQCL9j0xTRyPnadUGplajoDcoQ0+vlYnBDm3hhyLKaNVnUgSCfMPWYiMRsjx3N+C9Va/lQjUrG942tB374B1lq0gaXhVFpHSpqPTZW0TNxtAMAneBt2n8LU+O34ipSUKuojVMWGkAiYuR0BGHuV+ZeIZlilIqyqYZ2PlHv31T0iZwf49l6MIK7FqmoBHHlCuxgRG+/5p2wFM47TWhSWnSqCqDck2O8zHYmR8MGqfDa1Wjl/EpKsMkeG2s6ehePZBEne3xwzXyD5bMOz6a4Kg0zVFzpJJBAMahJvEbbYb4pzU5ep+KAqiYFIuBAExqYKsdZO/vwF6yNfLKpNXSApDaqhAgTAkbKewNziVxTialdVNwSp6dARjMOH5pKyaaqqhPm8zQe4DEyFbSVMEEX74J5rjlCpT8Nc2aVRG1VNI8RXSLqIi4j2ptgLjleZNK+dgTPsi5PwAnEBeJUkIceNSH712UKb+cMDpE7ezGKM3EzU/ByiHStyYBLHuT1P07YL5PnE0BoqUvEI2bymfmL3kfDAWupxShVIVaprNadCFmT+ItTcED3nDeQyR1EianhvZfE0+aJkiPN0/MLjFWq/aDVAK08vp7IICjqbBQfmThHA8nnAx1VNKPLOWTTDG9vOSx7WG2As3HOcHopUZqT0mVSR4gaIH5ibhrn8vbAbhfMHEMxTFc0m8I9aYGo9JRCZYD0j0wV4VzI709GtMwbzp8rEC10IHY3BOByZcaDNJgWmoyUQF8MNFj0ECSTYC4GARmc5WelWQZSq1RqUBai6XEsRrvB2voEz1NsM8gcby3D6D0c0ppZgVZJfZhAiCJAAjbrvfCv2JV8Qtpr1E0jSrAsQN91PmwitnDXoBVpL4RjygqgJmPMT16iTfb0wFt47zKR/h6AQJ1MdOofwkiB8cZXn+PeZgwep7TNCqLlyAIIJLDqZE4I5bl/JaaoTMZyixMaTFmF/L5RI6b9cTP2Jk3LrWquVlYTSYkDedU3m/rgGOWc7VSstQLFOQzALEtpJWfjAmMQ+P88ZnMsfGbw6ZMCgkhfc0eaq3vhfTEvh/AqK1vEr5sEKsLppFWWLC5Yiyzv3wO4ly+DVNSlm6dTUxPVWA7QJHXoZOAtfC+Ww1FGPEaVIkT4YcDT6Qpge4Y7FZ/Fp+SKYj96QfW14x2A2r7+eoA9dJjHv3k9Sot64Q1arFkXV1/1w4viTJVT2j+d74B2lUY9gfWcPhT3HwxHV3jYTj3xKgMET7gbfWDgHwDivcX+z/KZhmqVTVDMdTFamnp3iQI6bYNpmW6o3wX/ngBztWqOlHLqxpjMVQlR42QQWibbf3GAzjLcOWpUzj0lNTLZdZV3ME+aBcLdmAJE2jfcYEUuNiHamakrAIIi5/iBINtrDGw1uD5anw+plqMKrU2EkiWYizMepLAfD0xifC8jWbMNQVSX0tabgrcgGY7i2APcL5qrsQKVRySQukiTJMC1uuCtDnquKjUXNJnFihME9xBsT3G+K1wHif3Wo1QCC50s5E6NzY7Xtbcn0wQyHMaJWfMFFqVakLTMGTp6gCRqkiGkmwgjqBrO5rLliM3w5Qe5TS3vkQemPQ3Cqggh6ZiBqh9I6AFwSAOwOPeIs6sa9esjWE01BOhohgXnfpEH4YF0uMUsyGEUwAkgCx9W1MBtbAH6PB8sUAoZsjuDEH0gARhVLkzKEfiVWbVsQQIgX6GQZ7YGcvcjq1I1MxmlIM6Qi9AYDEwO217dcIznLbLalmg6hda6pQmYkAdYABtgC+d+zujUpeHSraROq4Ek9AWAkgdowKr/ZvmFyjUVNJ2aopkMQNII8t4GwkmJ7Yao8Pz2mabrUXaUcG/xIOEtxvOUT+IGEbzP+mAtHCMjSy1LwqEHQWDR1efMxvM/lANwPnim88VneolOkxZtQLKvmZSDYlVBPr8PnNyvNVF1jM5dKn8RWW+faZw5TXhLggUzR1dabsh3mN/n3tgKxU5jqa0Wsik0WZdellZhN41AEW/LA92PMxWQEafMg83mHtWkCOw3LdbAXJxZjyfkKiFUzFRdR1anIc2m3QdfoMQqHI6z5czrWbjTpMT0EmPfgK/RqstEO5iprZoJgyztJ26RBGIOf4i9VixVVIQqdNpBPW998aXn+EAUTppKzCyhT5VULAu1+pYzf9cUWvwSsHjwm1N6Az8jGAJcr8Zy9CkQzslQsNkJkAWFgRH+uCHEuZqDU/wABw1VCIJS4APmuyxf074G8D4axrA1BUphYHlUMxLDT5dRAFgb3jtix5vljxFAoFQCl2qCSREaXaSXM3m0EbdgK8M4K+ZRarroUCTrUBrXkkCT3sL4sB5VpsF8R2YLJhfKDMe1Fzt3GAmW4s9GfEqpP5aNMSoUCxM3nubAYKLzbQYohYh2UMAvbuTsAYIwBXJ8LoUSTSpoki+lQJ9SYkn3nHtehMgSCQYMW7X7+7tOIVfjtEIxOsmLKogkmwAM29+IPDOLUazeG7uC0kUgdx6vOp9rgaR6dwkcO4Z5SdZBkjys2m1pWCLf3fA7McqI1Q0X1PS0alVl8ixA0qQLd4aZ3vfDnHudKWWdaajYQYjy7QItAjDeR5vXNI4VW0rYsLX7C5vF/TARMp9nuVDFqb1JjSSWkHr+ZT9CMM1OUGOa0AkUimrxQs+YGNG8fPtgI3Ds0lZvu9QjLPBLGoC9yNUAwS07Hbf1mzcG4pTdDTol1ZdLA1GJJmSA24HY6Y74BmvyBqU6cyVb94UxP6wcCE+zas4NNeJjySHApww2gND9I6AWJxaclzPTqEoSq1RIKno3aYFvWP0wLzGf1VWTw6wrt5wqOQAYADj8irYSWsYaZ2wEjJfZ9Rp01SVqQLuwSWJud1J3PfHYRQp8Q0jxMmjP1ZMwiq3qFZZE747AW+rTqEQpj1EEj5/0wsUH2ntf+z37YlFhhFTMKoJkWE3OAQKL949MccmZ9s+7+xtjl4inX9Qf0w7TzqEAg2Pe364DwZY/vGMLp5aOpPxOFiqO/1woNgIz8KpMb06ZnvTU/yxlvJfCfvHGcxXRVWjQeptYSxKoAB7ie1sa2GvjMvs34lRo5LO1p8/iOxHUqoinpmAZJPxOArfMHH6eUq1qIoK9NnY7C8t1ER/oMJy/NGU8EGlQC1UXTTLQdDEbqNx1jtgLx/NI0liHLnWSBsdNlibdZPT1xWvDLMsMQJAvNj0uBv9ffgLlmc8tWmEWpGhb/AJJaJiTY+a5JwD4WrDNUgpKxVA867kwxlfMCs+8Ri3ctcQpUaARqdE1iIqNVjUDJB9q4jaO69zghwnMZahpr6gMxVd1oKoLMiBtMKqibwxk+yvXAH6eTrbs2WReikkH3abx7jipZzPLl6xVg7EnWKlPSDB/KTpOsC4gwIsBg/Dsx8T8LqZ6fH82I/EslQMKKi1IO0R+We/w+GAgZPj1FyQVdQFN5CtAjsIPyJ92ErxfJi3hFj++9IQfit/1th91pIIKwreUkAQJO7SQY/u2BWa4/WNZKVHLs7PYIDcmL3iIF79vdgK/xTNNRnwyNBeUIkwLkKdQ6X3FxGHuFZgOpesbFgCQICiYm21yPhh3PczvqalWoUvK0aLP5haxEhj6jvidluX6rkeJTpUqZEFU3IPSOh/vpgCK8sBphytz1U/8AEMRzy5mEY6HBt7WoD4bnBlaYUADYCPlj2q9OnTarVkU03jck7KLG5gn0AOAredfiKSNJKkj2WBmPQNf5dMRMtzbWFQKxAKjzahdRMyQR/c4t/Ac5k83qCVGVgCYMQY9Yn0uMBeK8ouDWbL5imahJapTZdOqPVvaUzabHv0wDPAOL1S7gOKT6ZUrMNfa5Iggi4iMTs9n6zEVKch2AWooJvFr9DBtNjteBGKlw+qaValqqK2nykrPlmfI0gRBt7oxauG8JFepU014C2aoJKradIWQKjAD1AkWbbADa/HKtE/iNrB3QKIG153YiROwkgXOJpzLU3U6VEjUHE6SIFtjoMekYXxfk1EJRK4YkqzaoBKQdIX1DksZuT62xXuG8wmkjUK66h+UkxHa8GAbXwFtyPFmrBdLEROqQJkdNMSu4M3nC1cSD1Gx6j3dsV3gFcgu7upDERpM6dyQYAmwmRY4N5HMJU9h1f/KZPy3wEzj/AC/UzSyHHiD85GliOzFfK3vKz64r+X4pXyaLQiVEsrRdgSTq6E3m/YDF0oPV1EMqBb3E37QJt6zOGs/wunWUK6ezZdNoHYR09MBUclzdFTVVpswEwVCiJ3kG5mB179b4i8o8VqUKwepJSuxC22ZekmAZ1H3Yl8Z5e8GGAJSYJJHwtuOu/piVx3ggGU0oSRTbWpMSJ929jgJ3OD0ijVYiqykjTdrLBkjcbSOkyDit5T7Rq1J01+yFAI6nsWjt0wX5R4DTz2vxmqIlIgHTYszA2UmegnbqMWyhyzkclVXwqFMPu2slnjoQzzF5FgMBV632pHUdLJHuJ+uOxc63GRqMZJI9fCn/ANuOwBhKz2MLEdTcn3dBiBxlK1ei9GnpQsB54bowJH0jbCkN7dd49D/LDgOphAmNpFp7t1b9OovgKkOW+JqCUdHHown6xjkrcUpAasvUYDqvm/ScaHkq6hYI83XbEv7wojvFsBnFPneon+LQdSO4I/WMTaP2hUjuCPiRi+VMxNoJ6R/riJmOBZep/iZekT/lE/MAYCt5Lmygx81Rr9qjH+Yx6eF8M0aRRQL/AAsyn5hpxOzP2dZF7+Eyf5HI+hkYg1vszp/91mKqe8A/oRgK7xzkoVyFy9WglLswYvN92vq+mJHJXKi5UVlzNKlWkqyXDDUCwtPsyCN/X3YA8bzjZOu9FqpcoQCQtrqG7zscIHNTqBU8UBTtJKi3vEdcBD585dqUsw1SjSYh2E+Gh0qTeFhRA/n78J4bWfIs1YqytoVND021O0XWnA9kn8x3mLxg/keeqsdGHdIP6YInndXEOWX/AGQcAH4tVzdRNQgORPhs0xO69p9TbArK1lrViFpmnphze4YA6Zk7XiBbFs/bGSqrpdVYkEEiaZPxBwZ4PmstT1GmV88TrhogW6TgBOSoU2MVKRqpEwOkbEd4MWwE5xo1MrVfNqJpVEK03Xy6Swhl02IMA9Ivi/1c7IZVdBIiY6drmwH0wC4tw/idWo2jMKySIUMoi1/y9/XAZLyznMqqMCpGaVjoYyRvaOgKid8HKWeqh1JdmuBBvMnaPXF6pcgLUlszV8SYAIidU+oM2wY4FyplsremoNW/4jXN+24X3i+AGZbgVSpLNppXICndiL2E292EcTybJTWklJarEy5JgKjCDFRWENIEgEkj0xJ5h4Vm6qjSVLTdVbSBGxJMFzv2IFhh85V0WPDYwLsBJPuiSMBQeKZitl6bsuXWmw8oK1jUsZuwLnREC8dYx7nk/OuYaVRgR4ZJFpI3BuRYxuesYPcUzi1SaLzEFXB3FvZPY9fh64JcFyORokV6VGp4iLEF9QUjy2k7wJBM2I64DLGyeuuBTo12auFs1MrFSPPGo+zJ9okb+7ByitbKNRyzjQajG+4Mg3U7TsI/1xfa/MY8UgkCYAi5MiQSI8v/ACJnAXnRqb0dTGHpQ6EkWOwnqBsfhgKz9yrvUGlw7OIFm1G9hsLE9TYXxG5g4KEYhmLNPWNgImR6iPhi68u8p0zSSuc1Vp1GpgqBHkLCSCCPMLx0wNrcj1qkt9+pTtFWlpNrCyGI9RgA3J3BDULqq2Ek2i5GkX9xa3xxX89ww03ZWEMhIPwtjRuXeD5zKhx944eQ8G7VBcSOm2B/G+WMxmajVNeTViLgPUgkCJk0iL26kYCgNWqjarU/32/rjhn8wNq9Yf8AqN/XFiq8j5q8CidI834hF97Ep5h/FbEPivK9agoYmmwIlof2ffI2/i2wAp87XYeatVINru0fG8YIcJo1K1ZKL5ioisYJLMwiJgCYM9OmH8omay9NmDNSDEABXkN6wCVPpONB5K5Up1qK1cwA5DSo8JacEGT5gA7gk7mFPScBHo5BMklJct4tYisWYEamMppmFGwIG+JtPg+bzVU1K2Xp01AC0zVYzFyZVGneLGJ9MXbLIBIVdIBjaAbTI777+/EhYwFaHA6FPytWCkdNvoxJ+ZOOxOrc5ZEMytVAZSVYFGkEGCPY7jHYBVKgFJmmBIm49Ou4+Rx69fySBfaAu3pbpGH6mbCiyMQes2jDY4nTH5G0jc+/aO/6YBhQ2sAUwoE/5iLXv9cTPvEmCIg2Mi/zP9cPVcwqwNDX6j+d5x4+dogS0Cepi+AS1d5hVi95gfLDi5h5gCe97D6Y810iJgkA/vHf54WlVDeIEbz/AEOAWKpm8/DATm7mkZSkLgVKhK0wf1/Qe8jB0MlvXa+MrzNDN/tdc1UoHM0qbMFFOW0CCBpBAEiZAncG+AqnGclW/wASqCKlZi2lvaggaZBvJF43uMTKmTWrw6nTcojFmC3ulQMSA/8AC6wQ3v7YLrxLKVs/Xq5xHWihmmpDE1CREMQYBUXie3rIbnLMZNzTXJUzRSTrBGmTIhvaJ2nfAMcv03ylBi1P94tEB9UhQBJ9iIhl7nvhvidKoXpAeIrMs1FRLi3SQQxm1gB+mJ+R4wUD02YPAUCTIVbm0+sGR2wH4lnqtSrqLjVAUBLTvaJmTPTAQs1xJ1YiYgizgWtBkgyTP9jBnl2pSrtoNXSzRoNO8m1iDcESMVyspuSPYsf4d4nsZnF9+zblytVjMVnZcvTV1pqWN9RBfT+4thJ3Ow74Ahl+TcywLJXXSPzPIHum8+/bDVejnstLlqbqo/7twxg22BBPywbzvMEk0Q2pUKhQCCyzMeIB7MQYn064QrE4CsJznW8NAbENMe5Y/XDo5wJMup7SCbfCcWB8sp9pVJ9RP8sQM9wihpZjTAgflt+mAaoc6psxPvMzghledAWEODPQ/wAsVCvw2mpOpiP4REj/AHj9PXpitV8+FYggjS0f2MBoi/c61epXerUQ1BcIZ1eZwIEE+yJtGImc5hNJ1WmC9EsAHS+sREVV3RwbDbpgLymFSai5mmS0Lpg6lMzAU+n5h0nviZxegK1M6UKvpMsmxHUPPS179AcBO4fTUVatZmGuwBmQE6EjpBkfD5wONOmaq0ctSYoahltbe2e+oxJaIvHSOmI/A8xUpZQf9n10/MS3iAE3vY++BB6YG5c0GzL1KyMZ0mmNZsQdrGSMBp+V4VVp00RiPKoEs6zYRcgwffj1sv0DU5//ACL/APLAdOfwxuQD2Iges4mDmmnUWfw5mYnAc+TbUTqpj/bX17HCqeUB3dP98f1wirxvLsCQig9RH87W2tiHTzWXYQjx1Oo2E+p7HAT83kQabhWSSrAHWpuQY64G8sfZylRErVs25dWsKJWFgRoZmUsSI2sBNp3wrIaKlY0nJTUBobYMSLqD33uMHMpwLL0FDo6U6oJ8wJgz+RwWIYWAJEHtGAF81cJojQhBFFQSxBPiExOouQZsDY+/DvJ3N71BSSlTZrHxBHlpqpKr5ohiYAgfPph/LZnIL4iVcqi1Jl08pUzsZtKnpKz3GF1eMpQASiMrlqe4GqT8FAUfOcBb6GfFSNHmv5gTEC8n1jtbriQzEGAMZ/kuZPxfI4qfvsdl6gmAFUT0EmJscT+G87eK7AIRpMSxi/ui23fAHKnJeVYksKhJ3JrVP/ljzChx1uwx2ATQ4b1k6ht2HpHXD7Ut9e3zj3R37Y7HYBrLUHUQlQ6iLswBE/5RAj5bYT4EElqkyQPZjS0/EtPaYHTHY7ATxkyDqEf2bYRS4Q2pmmAdo39ZJPy+s47HYCbQy7AAGNvlh0UT2GPcdgK2Ps9oDVpeuuoyRrDCfiuBPPXK1Ghwyp4aBWRkfX+YkHTLQOzGwj3Y7HYDPeRuCLm8+9Go1motDRcFWQyva8i+4kdcV/i+WbL5ph+ajU6d0bcfEY8x2AXTqJX4jW0yKeZrOVB9XLLIHoSPjibxLiGYo1aoo1nXLuwDIpgFgsCLSBAgxEwJ2GOx2AH5KpUy9b/sygHUARNmB3Bne/1vjV6JfSpdChYSVJBj0lSRjsdgHVkn9MEn4ABT15hyiHot2M/QY7HYDLq6sleonldaZj8WTq1sdJ8uzBRv6md8BuagoRWCIGm5QaQOyidx6nHY7APcrcKdstVzA/K0AT0g6o9br9cGOH1mChqztURgp07CIkSPzH1PbHY7AGOJcQp0zl6caULAkAbdQIHTUROI/N3DV002VQKniBQQAN++3UDHY7ASa3KuXboyn0b+RnEOtyZ+5Vj/ADL/AEP8seY7AC8xynmkFiHBsNLx67NHQYq2eztSlVNNiVawix7QJBjHmOwFu4fxmutOm4rOtNSA1KSVaSNh06/PBLJcQ8GuU3Rj5lNxBtsZB6HHY7AL4jk6RqTTpqoMyQI1T3tgbU4emq8ntJJJ9Sf0x5jsBN4dzEKaLTVQutj0lSskAMPp1+uJ2a4oKW8UW1QKiLIO9nX47ifcMdjsAZo5vNaRK6j3RlAI6QCAdon1nHY7HY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46084" name="AutoShape 4" descr="data:image/jpeg;base64,/9j/4AAQSkZJRgABAQAAAQABAAD/2wCEAAkGBhISERUUExMVFRUVGBwaGBgYGSIcIBofIBwgHh0cGx8gHCYgGyAlHRwcIi8gIygpLSwsHB8xNTAqNSYrLCkBCQoKBQUFDQUFDSkYEhgpKSkpKSkpKSkpKSkpKSkpKSkpKSkpKSkpKSkpKSkpKSkpKSkpKSkpKSkpKSkpKSkpKf/AABEIALcBEwMBIgACEQEDEQH/xAAcAAABBQEBAQAAAAAAAAAAAAAFAgMEBgcAAQj/xABIEAACAQIEBAMFBQYDBQcFAQABAhEDIQAEEjEFBkFREyJhMnGBkaEHFCNCsRVSYsHR8DNy8YKSwuHiJENEU4Oy0hc0c6KjFv/EABQBAQAAAAAAAAAAAAAAAAAAAAD/xAAUEQEAAAAAAAAAAAAAAAAAAAAA/9oADAMBAAIRAxEAPwDa/HXeR88NVeJUlTWXXT3mflG5xl9Nq5BJSpGxBBM+/HnjPEBG+KxfbrgNPocXouAVqJ5trwfkb4fp5lGJUMCV3ANx78ZXTrHqhtvbbCkz1RSSoYTItIJ+IvgNNzPEqVMgPUVSehOGBzBl/wDzV/v4Yzj7xUN2BMxc/wA5M4cOqCdIwGlftKlGrxEiYnUIntiQDjK6Osg/htbe2GqvE6iECWXfSJItNyPjgNanCPGXuPnjKaXE3Kspd4NyNR+t98N1c2okAT/e+A1pqygSSAPUxj3xB3GMp+8iBJ+Hb3Y8OaElb/M4DWJwhq6gwWE9pvjKF4pJAlvmf69sSfvXU3M2wGoK87bd8NZnOpTEu6qPUxjKKvEYtqIB2AP8tse1eIswuzNpsJJMe6cBq1TO0woYuoWJ1Tb54cp1QwBUgg3BF5xkH7QJBP5QYE7THymL4d/bLAgCoRa3mIt7gbDAa09YDcge+2PQ+MiHEy7kMxaFGkkz1I6/D54WeLFAGRyCdQhSZ6CT6ebf34DWabyJ/v0wxmOJ0qdnqKp7E4zP74xF3eB0LHDeZ4kztLNqKgAn4fWwwGrGsIEQZNv792F6sZG2c0nyvOnzeU7Ttfob4k1ON1W3rNt+8b/X/XAanqw3Wby++3ztjNchzJWoGFa25VhI/wCWHstz7UEeIwI80EiTMGJjpJFu2A0TL5kOisNmAInsROPRXUkqCCRuJuPhjLsvzRmCtOKmkIqgBbCwG/f9MNZjilQsWYkE9R/yM4DWNWO1YyfMccdyCztYACCenU3xOrc31XKENpFP90mGj97v2+OA0rXiFWzf49Ona6O5+BVR/wC5vlihDn6uXsyQCbATP+m2BVLjzPUBkl5Zg83FwIHYWn/XAa/rx7qxkub4zUqu7MXEtBF493b4Y8HFqlyKjXsSWN/0wGuY7GX0qrEAy9/4sdgLH+2rTqI7/gi3yaMcOYCDuY3k0T8rGZ+GHvuqRLVRP8Pv92EGlRP5294H/TgF/t0bF03i9Fr/AFwyeYFJ9lCO/gt/Wb4WaFH/AMw/L/pwN4lm6NKCCWMjygbzMbgDcbSMASXjVOJ0p6jwH/rhY4tRj2FH/psMDctxigy+wJkgTK3ESBMqSJwqlm6DW9lgTuyn+Yn4YAkvGstE6QfXQT/XDWc4tkiJqJcbFkaAR2MfUYrOSyS0mYtUFWbkQV8pJHliBqg9SfQ3w5meWaNVSaB0MP3jEkiRY9ZN7dx0wFkPGsiyA2ZO+mR88efesgST4Yk7nwyJ7SYvijHguYy4ChVfUZ/DqhbabtGqwnt88FOF8XomjTZqkCoNK7sSVnV11dt/ngLMczkI9mw2gNaB7rbYbP7P1ao8x3Yhp+cYimmjWDEzEQJn3CcRcznculQU2dg52Gg7mwvMYArTpcPt5U+Ik4WoyBvpS83jA+kqMttVjBlQNv8AaOE5dRGzTsBG/uv1wEscO4Y9ytOfW3X3Y5eC8NBiFjciSZ6RefX6YEpxGgEDNr2gfhMZ2mwU/PELjvFVoU3IpToCnWYLCGFlWY3BMmd9sBahwTIRIpJpifYt1811uPXHtLheQ3VKM9/DWR9MYtmftJzZr+KDaJAm5E2OuJmOw09NOL1yzzAueomo1IKVJGoQJIAnUNuouAJ7DAWyhl8vM/hLINlVNi1iZXeMIr1EFahoqLs/RLXT0EdL/TA0tRRwmhGkR5iRHu0/H5YhtnaLsdCUmC2lGZibywuTeF+owFsqZokwtdCe0avjHpiPmKrm3iUy1t1IvHW+0bHbGOcx/aC8vSy6+GJ0kgWtv1Jf3sY/hx3LvPrEpSrLrJIUTcGTHcFP9kx6YDT8lRcmp/gSHYeYb+YmRPvPyxKfKVNtVGD0WOu4xA4ZwmnVpK5kFixjt52tiW3AaY6k/wB/rgE/s+qFmF8o9T9NREYaPDKqloiy3lCbm/6Dth/9nVAYoolBYE1D56l9woPlX3n5YqPHOI0KLvprZgVCYd2JcMBA8yEXvNxETbbAWrJ0K/hU4QRoWDp/hEb4bXL1k2pqOp8hP6nA7lzw66GWWFChSh1hxF42ZTYSp2wbfhdIbVCPgf5NgID1KoBJprtvoEfWcJVmAB8GlE2JpmPmLdThed5ipZRSdNSrUXadWnboASW936Yzzjn2mZ+pVDqlUIl4KlRsbgD2Yvcz69sBec1XsScvSaAdKqkmfQTvbDuW4hU8RXWkoHgQBoIsWBBI37Yncv1alcU5oVLrraqxCqGuF0rM7zsLwO+DvE81l6E1KlSGC6SdUCJnrYX+OArGazL1rPRVgLgFJv3FrYg/sKmd6VQ9baoWO0n9cW3lzmCnVUsKoYNBibqeoI6dO2DAzyevywFZyXEFpU1RaZAUQBpnHYicc5hzaV3WnSzJQEaSlOViAbHr6+s47AFU0xYT12EjEjL0FN/L8h8t8e06IWwBnaYx2YXa7AdIX+pkHAQeLZs02TRSNQEGYRiBe0soYg72037iMVPNZdKlSq6swaoRsFfSVkACG1hQfy6Pri08Tp1mojwywZGJOklWIvcaVbWeumIxWs0ytArGYBGqut523KUT1bqbwbb4ARV4cyFSr0mZejuaZ1AjzxUUBjuSDM4OolaoAdKHvGlyR8AIj0B64hZfhzIDoJYbA06j7Xvs62nqegw0oNMPc6iwhfDoPYdxqDk33scBIzGXiCrVUbaB5I95UiYED2ScQ/uVbUp8YlyNKwsiwtKnewMn1FsTRUq+VlqNewCgpCzsVYVVEesYh56hULgpqqQ1iETr1OmqR8NImMBGyHDGepUp+KCzSPJTIKkHpcaRqsQLb48zvDKyUvDs5pyFmCE3mBsDfcg747h/MwGZWlSOum3+JNgdIJKqRbdg0z0ODNbi7sU8QgaxdEEm0SFAEGdt+84Cu0Q1DLhkar46kAto8qDUN2PQDcRe++JeZqMc3TsubBsSZs2qVANo32AEfPFqTgFOsG1oKQM2YAmOhFjA69ZnEPMcnAaWDiAAQdJQ2HRgCp26j9cAarc2ZanmFy/gMCys5OkDTAliw32vOK9xCg1TN1fAzFJwdTyoBKSAqqW06QA0Aeb3XwGzHDkFcAvUJUedTN1cqCNUALa1/wCWF1abU8zl/u66EBIFOdWsyGOqIkagL/0GAmVOEcRpMFVKwUeWF846XG4uZPTYziBmM/4lJxWVm87KWUxOkjVuhUxIPyxLzPH62XzFN86pr1Gc6V1QqCPKUQWmYuRG3W+LBX5woOi5alSXNVAgVzUACCAAxZmEna5wGcLw/Lu5JBUAWV2U77x5VB2nbti+8l8Ey1Kmr08yoLxronQRqLRNriR02w/S5Iymapl8qwpkQkqTUQ+VWlZOqJYiZB3tiFX5FqotNVdKrI5LimwBBNxKtsLARgDfEc3khU8r0wEMMAtp1SdhB+HfHVuR6RWMuFRZDAyZJgEASGhZvH064DPyYRkkqEVhXf2qYE6bmYVb9B1i+L5wqoTRQlSpKgkHcHsfUYCnZT7HcloIqhiWn2WHlJ6htAJPW9vfhL/YxkVXyvW1AqVaVkEH/LeZxfde1jiNxDNBE1HYGfkC3/DgBmTyVKn5V1VCpbzEkLdiYiYJE9PniHxXmOhQnUQzDovT3nYfrgbxLhBFMhKpDaCTPe/7sEXm+Mg5i489KpogltIOot3HT19frgL/AMU51q1SQGWmi+0dlUfxHcn0tiv5PP5esrBKrGJ1CQBO86doPfabEi2M8rcQqVmGtvLIhQIUfDb474RlK7LVDKSrSYItEg/1wF7WlVoVPwXYMbjaHHx691Nx3xoPIvEquZY06qBSqkk6TINo3iARO/bGN5bm6owAqIpj8y+Q7bwPLPqAMafyPxIiqlYyFimHkyQtawbsQH0gx+8e2AtnG/s8XMNJrEL5pUoDM/7UQPd8cCn5KyXD2pVaypVF0RfBWze1rjVfra+84vlTMBdz1jFW50zClqUjV4YZt+9j7/KDgK7zV9ry0Kr01DAsYVgPyr5fQjzarWwM4dwHPcSK1ajihS3VnhqhHdKYOlJ/eYk9sUTm3hb1M2Co1KadO/qbkf7xONOOWZANLEABQJ839D9TgLJkOCZTh9ORIIEGpUOp29J3+AwB4jznVqt4eUGkbGq1z7lF1n54BZ5C7sa2o06ULaYMDUSATeL264B1ftKy1P8AwQ1hCAL7AO580AuerGY6DrgLa/K+XYk1Brc+0zsSxPqZx5jOz9qWYFkpUtPTVqY/EyJOOwH0aHPRCfphvx22KkX7zgQ+Zc7u3xJn1iCIwqjmNDA62Pc3P0Jk4ArVqOqsVTUQpIExJ7TsPfGKTxzj9POUvB1hGB1Ahla8GJV2pnqD8MXKvx2jSVTUzFMBjCk2+d8V/nGk2epeHQqUSoXWzAgl2BGmmt5HcnbbAVejyzopoNZCyxdvBeWtYhwGCiTcA2AEXxEc5nXTVK6MsEVJzCmexVKhB9IIOPcxwGtl6ngksNKz49NW0mbgTAuB64ZyHEq9RQDmHqMZPheGakADch5Fz1/XAT6GXziAVPCpaxuRRV5328NDNhBJN5tgqqZxln7qhVR7aL4b2FvDDBveLfI4AZSsKxJFGjpLAUy1Jqb1JsSPBIiDb16bGCJoPl9VRspW0hSSVzFQADqYaGmNoJwAvh1LKhWU+OjaixavTBKncy0pE9QRees4krnpK08s6gKPONIGobiGvAJ31GPUY8zXNWVrKV15hGIsGYVAZ6NbWV67zaxwNzGYTLUXAGWc1BFOrSpFGgm+u0MZ9APU7YApQ48FrJTdf8EaC6syA2EAENtcdLYsGW401dyiZapKW1UyTDCBMtIIgkjV2E4ofBKZI8ymrX1FiKmrzdzcwwG17zE72N0MznXZFSkyqXg6afhibGXERaOt/XpgLhkM1odqVRlSpCkrVhmggwBpYTYGWmL7WxNzFMuoDUlZQblQDp90EE3udvXFW4e1PU5zNRWLNqAhHaYtpEkgiI6HbBOpn6C3pVGeo/s+JcdJuq6tVj179MAF4xkMmtSmxYr5wRIqMw9BLlZJvAjAPjeVIqUhSQxUYEuYBcxqiCe87noO+Lshd1VzTFVlEhno+toJM+7AXmBjNIGgafhnWppU5hjuSBIIufaU7nAeZjiObNJKNAlEaXqkWbcAiQSSLG1iTbtibkOYKWV8Gn4TZfXUDPUqHU1SAwhoEgSymIHXDNCounS3h1VQsANDKVLb69IILXmwAFrYBc0UDUq0pdUUuxVVBASBMywEgAnfaJwGi5bm1WrrSQ+MZuUEBR1JJGw92CWWz/iUqbIbMoYNE2N5xmGRzaIQaDQV/OoZphTLEnvvqgC52wYoc5V8sgphBUVAFXvGmwaDaIucBdKNXww1R2UwJPSIFx22GKPxT7Tlq6k8PTTPstNypj2gSACRIsThyp9oX3ym9BMuwqupQw3szY3IER6mMDm+z+ulZKdNk1aVqP5iQEDQw1EHU0+kYCVxXmwV6bU1BQsPaMCx6kkxB73xn3MvAKtfMM6qoAEAyAGNzIlpvP8ATE7M5KrQdlq02RyNnQX81t1gi/Se3pg1xPIeFlgzOhqF9ELTUADSSblQx6QZGAz4cuZhTPhlgCJKkN0npf6Yc4ZyzWZgWBpqDJLqbAXJiL4slBBqNp2iQW6nujn6/PbD+aqgOFNMTBkMgW5A3Hggj4i8iN8BUa3AFAGmvSNr+cC/oJnGv8u+AzrREmmaCoWmzzBDKR0EfptikNwPL7nKqTf87iSPcuLZy9zNwijQopUd6T0dZ0anZQWEEAne0HTsCTgNFqVW6gT0nY/EHAnjVBqlJ1ZVjSRGk9fXfeLThHA+bMhmKgo5euzOQSFgiYEncRtg9naClRN5ZB83Hf0wFbz3AcpoJ+6UGqD2W8PUwIsCCbyNxvtgVmzBvMA9R22+oxfvudPthLZCmylStjI3IwGTmgzB5gxSqOQLm4MA9id4HRZO4jIn4FVXpNhMbiekG/yx9S5jk7KVKLUWRtDe1FRgW9GYNqI9CcQaH2WcLXbL9Zk1ah/4/pgPmPwD7vTHmPp7/wCkHCT/AOF//o//AMsdgPa+V20Bz3IiPh3wvJZZxZqQYd5i2GhxapsaQM7aW/Xy293XEynnkYQ2pSRe4/WMA5xQVEp/g0FrknzIWXaDcarTtbACrmaX/iOEuv8AEtEH6pizZd0UCNZ7SZ37+mJdPMDsfpgModYqMaGe8JSx006viU2UEiAW2MAHp19BiTk24ncitSqS0DS6VDpEEMwMHfb1Gw3we+05dWXVhRqO8lZUFtKxqO1hLKgk4zN8wv3ZF0aawqVGJAu6+UQJtKmYHrGAteZ4tmactUy5CorEHwaiH3KabXJn4X2xGqc5Kqa3y6gOukTUkkGCdQfzHYde+A2d4tWy5JpPUXzaQA5OkxIDXI1GfZ6EWw9lubK9ZDLLVdUL+HWpKxMdFkEk+lsAQbjmRNMUzlzTC/8AlkBgZnchjve5wKrcOpZj/Czi01Xyha+qRBmZCxcidhg5T4hXpaX+75XWySUGkMvVgymw6zBOF0OILmafjfcaOuYpnbUZvAFiN9xE4ALV4NTp+avm6Ktp8oQ+UzbVPl0mLaQItjqHEK/lpI/iU1QuPDbUY6FlB6MbxcxiHxnMUswdHhikfEvpAQCLeaZFpNoHvwQyvKaoq1KWaovUQA2Ym0yyhCpDeW2nqcA/kuD1KqO9qZkBQYQEkSZJ22ifh7rRwR8nQRdarUqoLtPiAEgLCltKjtbpOABqU6xP3Wjq0rL+b8pP7vQkg+Xp6YiDKVzYJ5wwinFiPZIgD69uwAwFq49zFTFVZarpALFNVmb3GVAjYbSRviPluZKtTSKDMjOfZIDydtwRA+sXjENuVEUjx3Smq2ChgI7qoMlr9SQcWDg1XI0GJo0IcWL2Ym2ysTOwuLdcA9l3z6o4qBCdVmpx5u8iI9JN9rYgcTyFeq2tqVN2p3pLOlzJ/KykFT8/diNn+P1Whq9KoaOuILFQdR8p0iNQFtUk77RguOKM2kEBewQ+ae0zAgXJuABOAE5vhuZFOQ9RlAMUqugGI81OR7WqBJJ1eXrgVXzWYzCaKOURDZppKAY06dysR13xbTTWl+KVbWVIs5II6BjGqNifLYzgHmk11V0SFUw6UzUhoI81h7Qhhdo2tbAVHlngdRi7BGJ8VkNQESHCzEwTJsSR64sIyXEKJDKtTxFK3BJBTTsYEe1MBv1viPSQUhry9SpRQkltZ1ozE7FY1jYaivbDhTMCohatlLPrbSzgTcGRp81jscBdMhxOhWy9Jc5o8TZlqqPaGxgiBNjbAXmbNcMgU/Deqyzp8NnhSezTc26TtuMVlMkacCtWo10BuEV2ZjPxMX64lcS4hkwCuWo6KheynWPLpjTFxM4ATk+F0azCmrlGV0WGEzrMAsQRGmAYuYOG+Z8nWTNu9amyM7Owk2Oo2IZTBi3UEdZwnlKkU4hqcyFcMdBgE22AYAj0nG25fiVGtIUqwBIIK/yIv8MBlPLtKlWDNWd0AmSHkKAJLGVIncx6HuMVvJ5upTZQrm6k3GrbooYqAIP5GIPTG2cS5Wy1dSGphTsGQaWW82IsPljOOMfZZnEaaTJXQNK3CNF9ww0k33B9bYAZl+M5nylPFtsVyptG0Faxwe4f9p/h0FSslWrVDhlOgosSIUliSL9ScTV5jFIhXVVNOPEQAjS0XAm3Xrinc31fvWYq1qchBSjSBGkKFW5UCRcm9sBeaX2nVWAK8PrkHaCt/dfEij9obhj4uSq0kUMzOStoBMRq3MAAeuMs4bkQzeEzXUapFVqdrSAoaJBmY3MkTifxrgqLlDXUMRr8IA1GcaiCwgaoce+ItvgNEpfa9kCb+MvvTf3ea+J+W+0/hzMFFbzGLaT12Hv9MYxlOIVUFqswBDM1RxaR5SglRImGG+CNHj+YkHxKU73Wsdv9k4D6GVsdjFqP2icRgfjof/Sc/wDBjsBph4Wv7j/KOvqYx79xQXKH3kD+uBQqHfVqBMggn3Sb4kUqpM79Lgn+t8BJ4vwBczplq1PRJU02C7xvYzt+uB1LlKvT/wALP1x6VFRx9CMT8zTqFDo0h+hJMbWO/fAU5biybDL1Pc+k/wD7AYCe/DuJqCFr5eqIiGQpI+EjFTrsmXrGlUyFBmojxPIx0ib6lny+8AYsX7dzyf4uQqGOtMh/0JxX+McWyeaNQZjx6bOAjArddJkAeWVN797TgIn7Vydd9ZXNJLT5GDgMLyEI3G+JS57KE6hmHVmF2q0iWYerTP8ALAduV8pVqJp4gBTVi2lkAe421An4kj64fbk6uM0lSg9GvSWwFWqCVU22IG0yCt8BL4by9lPxSc1Tc1GOkAlYQ/llvZM9RNow7R4RX8VAGy9KhTQhIqa7xpUwI6nrfrfHZjlghDTWhU1MSxq6AwF5AW50qJjTAnrOKjQ4XXGaWg9Mg7FrqGE3IJ8u/wBbYC58W+zujWSj4da9OdZkBqgN4F4S83vYnewwN47l3yNKFQD92DbeImTc3ucIznK2apKGpmo14im4b3GJFu56YVQ4/XyKxVYmpUNi11AEeQkEyxJJt0GAby+WylYalq5hXYKT4Ub6ASCDcw03BiINr4H8MFalUUuxRxOoVJX2rLA3KmYPQeacHW5jzWszQy1SLqfLJBE+UxeJg7EGcIzHHab/AP3HDQTuSJ+cg4BnN15nSIFSxgebsTJmD0YC/X1xKfMeIgaoQjhSovBqSCFDR5QSAY1GTa3XEVuI5JqZNKi6lSPKahie7KSSe3rF7YE8V4ylZBR8VqTiNesHS9wZgXA2IgdBbsD2X4xVzNRUDFaDHT55uSJiSDEwIHpi+8tcqLSpM1SsXZgPNTY+QbhVJEi9593bFco1qNOmop5lXCJIDUgz+UQSulmMGLaojvsMM0+ZQw1mqyaGIUkMtzYBhbUSL9he4wF44znly4BpopqVWjzGO5LSdo+W+II44lmUeMykAtRuAd+oAmZ2kxir8Y4yz0XZyHDHT1JEEAxNx5gfgSOpwNyOTZsuCxKqX/CprILsZkyOsA7iLYC6ZiiWtQyyqTNqlBCh6nUwus9TfEOvUqJKNRygoqVViWA0xuNtx0uJt3wLTlerqCpWcMPzB4A9SdItiwcE5Uegxda71We1RT5lLd50CCBsDacABbmpadd01VWoK34IWyyTdVIuVBsB3ntg/k81XsalWg4aQJJmReJKQSBNx1HrghnOAU3pS6q7pLoxQDQd7BfUT8B78Qjy5SqRNaoY80hVWLdgJ7/UeuAqVfg+Zo5urmYpsKjL/gNLKARChSv5oBgCbRbBninN+WqrpFSg7GFljERGoENF7/CcWKpwCgW1UyVjbzagDvIQxBkd+mBnFeE5Z6dqNBqmr2GoodTTBIOkX+JwFKoc25oMKYplbNEVGICxIAg6CDY4n8Q5mzpy6UqVQXDGo61F1t0Cg6gRYSYgkn4YnZzgTsgRslQ8vsgeWDt+VxiBwzJrpWMvXLpW1nw18qxZl1RY2tOAicKyuXGVeo7tUzWlvDpKCyqRtrIXTO5ImNpm+IPBaqZ/Mqh0KzEjV5UaSRdQoAbrAMyO2JXFOX829SrUAelTAdxLLrtcAgHVcLvHfHn2ccIrgCtRSQGJDEgSQRK7g+/bpgDvD/sqq0KhJZaqNpEqdBEEk7k22sPpiFzzww0MtTo+GdPitULe0B5QoWRBE3vNoxpdHiFViQaGmIgmosHrYidus+mI1Tj2WllqMBICupGq5JGkwDJv22vgMLylXctN9ocoYkKDqURV90TucWDguQFUEI5KiNfnqQO0t4XlJ+WLdxP7OMhXctl6opOSBCnWhJ8wtNjHY/DEfJfZzmMtTIXwq5JLSGZCIFgOjTA9rbpgF5XkHMlAVZdJuPx6o/RIx2LXwrnXKU6KJVzNGnUVQGQtq0nqCQYJGOwDNJkIINRrgbpPf4f0w6vh3hp9Cm/93w0eDSPM6EdgJn6YWnChYlgCBEAf9M9vkMBPy1URNgNvZ6+vr9MTUM7N9MAOMcIqvQ00K2mpqBltUQNxAB9N+2K2cnxekbCnUHo4BPv1QcBoYV/3hH+X/qxkn2pcB+7utUOW8ao9QyIhrTEbAjT8sG8vzjn6Nq2Uq+8SfqJGInG+L5HP6fvIrU2QQCDGm83BBBvgKzmPDo5SitSmSzKpaqoBgOCyEt0OlhbuIOG8g+WXJtUatU8aSF0kDTc6ZULfubiMWfNcKy1dqRo53QlKilEU3XUrKs3NxBM9t8Rc59nU1aRy9Sn4YgOA8MRaWuPMSJ6g3B6YCHwoZg0aVRc2FZwJDPAknoDJ0j94m8GB3K1+I51Dpp5pa6zAlSJ+pwI4lybnRWbwUqab6WfSSO0OGYmx9poNvXEfI8OrjxaNdSKUM2oPLU7z7X8zEe7AST9pDhYq0kYNtA39BAifTD9PnhFj/s0CbqRYgREzv+b54qXFMzVy9XR43iqIMr2I2t7JA/dtPXGj8rUMs6U2q1PNoT8JiLDTYzGrzDce/AD6HN/DmbU9Cmh6hVgz7xiY3FcnVZRRjU5/O1hH6Ye//wAFQ1uz1NYckqAoAWTNvMTbbDz/AGfZCPYcED2g5F/3o2n6YCBxHlyo4Ipigyv/ABwZ7iQCL9j0xTRyPnadUGplajoDcoQ0+vlYnBDm3hhyLKaNVnUgSCfMPWYiMRsjx3N+C9Va/lQjUrG942tB374B1lq0gaXhVFpHSpqPTZW0TNxtAMAneBt2n8LU+O34ipSUKuojVMWGkAiYuR0BGHuV+ZeIZlilIqyqYZ2PlHv31T0iZwf49l6MIK7FqmoBHHlCuxgRG+/5p2wFM47TWhSWnSqCqDck2O8zHYmR8MGqfDa1Wjl/EpKsMkeG2s6ehePZBEne3xwzXyD5bMOz6a4Kg0zVFzpJJBAMahJvEbbYb4pzU5ep+KAqiYFIuBAExqYKsdZO/vwF6yNfLKpNXSApDaqhAgTAkbKewNziVxTialdVNwSp6dARjMOH5pKyaaqqhPm8zQe4DEyFbSVMEEX74J5rjlCpT8Nc2aVRG1VNI8RXSLqIi4j2ptgLjleZNK+dgTPsi5PwAnEBeJUkIceNSH712UKb+cMDpE7ezGKM3EzU/ByiHStyYBLHuT1P07YL5PnE0BoqUvEI2bymfmL3kfDAWupxShVIVaprNadCFmT+ItTcED3nDeQyR1EianhvZfE0+aJkiPN0/MLjFWq/aDVAK08vp7IICjqbBQfmThHA8nnAx1VNKPLOWTTDG9vOSx7WG2As3HOcHopUZqT0mVSR4gaIH5ibhrn8vbAbhfMHEMxTFc0m8I9aYGo9JRCZYD0j0wV4VzI709GtMwbzp8rEC10IHY3BOByZcaDNJgWmoyUQF8MNFj0ECSTYC4GARmc5WelWQZSq1RqUBai6XEsRrvB2voEz1NsM8gcby3D6D0c0ppZgVZJfZhAiCJAAjbrvfCv2JV8Qtpr1E0jSrAsQN91PmwitnDXoBVpL4RjygqgJmPMT16iTfb0wFt47zKR/h6AQJ1MdOofwkiB8cZXn+PeZgwep7TNCqLlyAIIJLDqZE4I5bl/JaaoTMZyixMaTFmF/L5RI6b9cTP2Jk3LrWquVlYTSYkDedU3m/rgGOWc7VSstQLFOQzALEtpJWfjAmMQ+P88ZnMsfGbw6ZMCgkhfc0eaq3vhfTEvh/AqK1vEr5sEKsLppFWWLC5Yiyzv3wO4ly+DVNSlm6dTUxPVWA7QJHXoZOAtfC+Ww1FGPEaVIkT4YcDT6Qpge4Y7FZ/Fp+SKYj96QfW14x2A2r7+eoA9dJjHv3k9Sot64Q1arFkXV1/1w4viTJVT2j+d74B2lUY9gfWcPhT3HwxHV3jYTj3xKgMET7gbfWDgHwDivcX+z/KZhmqVTVDMdTFamnp3iQI6bYNpmW6o3wX/ngBztWqOlHLqxpjMVQlR42QQWibbf3GAzjLcOWpUzj0lNTLZdZV3ME+aBcLdmAJE2jfcYEUuNiHamakrAIIi5/iBINtrDGw1uD5anw+plqMKrU2EkiWYizMepLAfD0xifC8jWbMNQVSX0tabgrcgGY7i2APcL5qrsQKVRySQukiTJMC1uuCtDnquKjUXNJnFihME9xBsT3G+K1wHif3Wo1QCC50s5E6NzY7Xtbcn0wQyHMaJWfMFFqVakLTMGTp6gCRqkiGkmwgjqBrO5rLliM3w5Qe5TS3vkQemPQ3Cqggh6ZiBqh9I6AFwSAOwOPeIs6sa9esjWE01BOhohgXnfpEH4YF0uMUsyGEUwAkgCx9W1MBtbAH6PB8sUAoZsjuDEH0gARhVLkzKEfiVWbVsQQIgX6GQZ7YGcvcjq1I1MxmlIM6Qi9AYDEwO217dcIznLbLalmg6hda6pQmYkAdYABtgC+d+zujUpeHSraROq4Ek9AWAkgdowKr/ZvmFyjUVNJ2aopkMQNII8t4GwkmJ7Yao8Pz2mabrUXaUcG/xIOEtxvOUT+IGEbzP+mAtHCMjSy1LwqEHQWDR1efMxvM/lANwPnim88VneolOkxZtQLKvmZSDYlVBPr8PnNyvNVF1jM5dKn8RWW+faZw5TXhLggUzR1dabsh3mN/n3tgKxU5jqa0Wsik0WZdellZhN41AEW/LA92PMxWQEafMg83mHtWkCOw3LdbAXJxZjyfkKiFUzFRdR1anIc2m3QdfoMQqHI6z5czrWbjTpMT0EmPfgK/RqstEO5iprZoJgyztJ26RBGIOf4i9VixVVIQqdNpBPW998aXn+EAUTppKzCyhT5VULAu1+pYzf9cUWvwSsHjwm1N6Az8jGAJcr8Zy9CkQzslQsNkJkAWFgRH+uCHEuZqDU/wABw1VCIJS4APmuyxf074G8D4axrA1BUphYHlUMxLDT5dRAFgb3jtix5vljxFAoFQCl2qCSREaXaSXM3m0EbdgK8M4K+ZRarroUCTrUBrXkkCT3sL4sB5VpsF8R2YLJhfKDMe1Fzt3GAmW4s9GfEqpP5aNMSoUCxM3nubAYKLzbQYohYh2UMAvbuTsAYIwBXJ8LoUSTSpoki+lQJ9SYkn3nHtehMgSCQYMW7X7+7tOIVfjtEIxOsmLKogkmwAM29+IPDOLUazeG7uC0kUgdx6vOp9rgaR6dwkcO4Z5SdZBkjys2m1pWCLf3fA7McqI1Q0X1PS0alVl8ixA0qQLd4aZ3vfDnHudKWWdaajYQYjy7QItAjDeR5vXNI4VW0rYsLX7C5vF/TARMp9nuVDFqb1JjSSWkHr+ZT9CMM1OUGOa0AkUimrxQs+YGNG8fPtgI3Ds0lZvu9QjLPBLGoC9yNUAwS07Hbf1mzcG4pTdDTol1ZdLA1GJJmSA24HY6Y74BmvyBqU6cyVb94UxP6wcCE+zas4NNeJjySHApww2gND9I6AWJxaclzPTqEoSq1RIKno3aYFvWP0wLzGf1VWTw6wrt5wqOQAYADj8irYSWsYaZ2wEjJfZ9Rp01SVqQLuwSWJud1J3PfHYRQp8Q0jxMmjP1ZMwiq3qFZZE747AW+rTqEQpj1EEj5/0wsUH2ntf+z37YlFhhFTMKoJkWE3OAQKL949MccmZ9s+7+xtjl4inX9Qf0w7TzqEAg2Pe364DwZY/vGMLp5aOpPxOFiqO/1woNgIz8KpMb06ZnvTU/yxlvJfCfvHGcxXRVWjQeptYSxKoAB7ie1sa2GvjMvs34lRo5LO1p8/iOxHUqoinpmAZJPxOArfMHH6eUq1qIoK9NnY7C8t1ER/oMJy/NGU8EGlQC1UXTTLQdDEbqNx1jtgLx/NI0liHLnWSBsdNlibdZPT1xWvDLMsMQJAvNj0uBv9ffgLlmc8tWmEWpGhb/AJJaJiTY+a5JwD4WrDNUgpKxVA867kwxlfMCs+8Ri3ctcQpUaARqdE1iIqNVjUDJB9q4jaO69zghwnMZahpr6gMxVd1oKoLMiBtMKqibwxk+yvXAH6eTrbs2WReikkH3abx7jipZzPLl6xVg7EnWKlPSDB/KTpOsC4gwIsBg/Dsx8T8LqZ6fH82I/EslQMKKi1IO0R+We/w+GAgZPj1FyQVdQFN5CtAjsIPyJ92ErxfJi3hFj++9IQfit/1th91pIIKwreUkAQJO7SQY/u2BWa4/WNZKVHLs7PYIDcmL3iIF79vdgK/xTNNRnwyNBeUIkwLkKdQ6X3FxGHuFZgOpesbFgCQICiYm21yPhh3PczvqalWoUvK0aLP5haxEhj6jvidluX6rkeJTpUqZEFU3IPSOh/vpgCK8sBphytz1U/8AEMRzy5mEY6HBt7WoD4bnBlaYUADYCPlj2q9OnTarVkU03jck7KLG5gn0AOAredfiKSNJKkj2WBmPQNf5dMRMtzbWFQKxAKjzahdRMyQR/c4t/Ac5k83qCVGVgCYMQY9Yn0uMBeK8ouDWbL5imahJapTZdOqPVvaUzabHv0wDPAOL1S7gOKT6ZUrMNfa5Iggi4iMTs9n6zEVKch2AWooJvFr9DBtNjteBGKlw+qaValqqK2nykrPlmfI0gRBt7oxauG8JFepU014C2aoJKradIWQKjAD1AkWbbADa/HKtE/iNrB3QKIG153YiROwkgXOJpzLU3U6VEjUHE6SIFtjoMekYXxfk1EJRK4YkqzaoBKQdIX1DksZuT62xXuG8wmkjUK66h+UkxHa8GAbXwFtyPFmrBdLEROqQJkdNMSu4M3nC1cSD1Gx6j3dsV3gFcgu7upDERpM6dyQYAmwmRY4N5HMJU9h1f/KZPy3wEzj/AC/UzSyHHiD85GliOzFfK3vKz64r+X4pXyaLQiVEsrRdgSTq6E3m/YDF0oPV1EMqBb3E37QJt6zOGs/wunWUK6ezZdNoHYR09MBUclzdFTVVpswEwVCiJ3kG5mB179b4i8o8VqUKwepJSuxC22ZekmAZ1H3Yl8Z5e8GGAJSYJJHwtuOu/piVx3ggGU0oSRTbWpMSJ929jgJ3OD0ijVYiqykjTdrLBkjcbSOkyDit5T7Rq1J01+yFAI6nsWjt0wX5R4DTz2vxmqIlIgHTYszA2UmegnbqMWyhyzkclVXwqFMPu2slnjoQzzF5FgMBV632pHUdLJHuJ+uOxc63GRqMZJI9fCn/ANuOwBhKz2MLEdTcn3dBiBxlK1ei9GnpQsB54bowJH0jbCkN7dd49D/LDgOphAmNpFp7t1b9OovgKkOW+JqCUdHHown6xjkrcUpAasvUYDqvm/ScaHkq6hYI83XbEv7wojvFsBnFPneon+LQdSO4I/WMTaP2hUjuCPiRi+VMxNoJ6R/riJmOBZep/iZekT/lE/MAYCt5Lmygx81Rr9qjH+Yx6eF8M0aRRQL/AAsyn5hpxOzP2dZF7+Eyf5HI+hkYg1vszp/91mKqe8A/oRgK7xzkoVyFy9WglLswYvN92vq+mJHJXKi5UVlzNKlWkqyXDDUCwtPsyCN/X3YA8bzjZOu9FqpcoQCQtrqG7zscIHNTqBU8UBTtJKi3vEdcBD585dqUsw1SjSYh2E+Gh0qTeFhRA/n78J4bWfIs1YqytoVND021O0XWnA9kn8x3mLxg/keeqsdGHdIP6YInndXEOWX/AGQcAH4tVzdRNQgORPhs0xO69p9TbArK1lrViFpmnphze4YA6Zk7XiBbFs/bGSqrpdVYkEEiaZPxBwZ4PmstT1GmV88TrhogW6TgBOSoU2MVKRqpEwOkbEd4MWwE5xo1MrVfNqJpVEK03Xy6Swhl02IMA9Ivi/1c7IZVdBIiY6drmwH0wC4tw/idWo2jMKySIUMoi1/y9/XAZLyznMqqMCpGaVjoYyRvaOgKid8HKWeqh1JdmuBBvMnaPXF6pcgLUlszV8SYAIidU+oM2wY4FyplsremoNW/4jXN+24X3i+AGZbgVSpLNppXICndiL2E292EcTybJTWklJarEy5JgKjCDFRWENIEgEkj0xJ5h4Vm6qjSVLTdVbSBGxJMFzv2IFhh85V0WPDYwLsBJPuiSMBQeKZitl6bsuXWmw8oK1jUsZuwLnREC8dYx7nk/OuYaVRgR4ZJFpI3BuRYxuesYPcUzi1SaLzEFXB3FvZPY9fh64JcFyORokV6VGp4iLEF9QUjy2k7wJBM2I64DLGyeuuBTo12auFs1MrFSPPGo+zJ9okb+7ByitbKNRyzjQajG+4Mg3U7TsI/1xfa/MY8UgkCYAi5MiQSI8v/ACJnAXnRqb0dTGHpQ6EkWOwnqBsfhgKz9yrvUGlw7OIFm1G9hsLE9TYXxG5g4KEYhmLNPWNgImR6iPhi68u8p0zSSuc1Vp1GpgqBHkLCSCCPMLx0wNrcj1qkt9+pTtFWlpNrCyGI9RgA3J3BDULqq2Ek2i5GkX9xa3xxX89ww03ZWEMhIPwtjRuXeD5zKhx944eQ8G7VBcSOm2B/G+WMxmajVNeTViLgPUgkCJk0iL26kYCgNWqjarU/32/rjhn8wNq9Yf8AqN/XFiq8j5q8CidI834hF97Ep5h/FbEPivK9agoYmmwIlof2ffI2/i2wAp87XYeatVINru0fG8YIcJo1K1ZKL5ioisYJLMwiJgCYM9OmH8omay9NmDNSDEABXkN6wCVPpONB5K5Up1qK1cwA5DSo8JacEGT5gA7gk7mFPScBHo5BMklJct4tYisWYEamMppmFGwIG+JtPg+bzVU1K2Xp01AC0zVYzFyZVGneLGJ9MXbLIBIVdIBjaAbTI777+/EhYwFaHA6FPytWCkdNvoxJ+ZOOxOrc5ZEMytVAZSVYFGkEGCPY7jHYBVKgFJmmBIm49Ou4+Rx69fySBfaAu3pbpGH6mbCiyMQes2jDY4nTH5G0jc+/aO/6YBhQ2sAUwoE/5iLXv9cTPvEmCIg2Mi/zP9cPVcwqwNDX6j+d5x4+dogS0Cepi+AS1d5hVi95gfLDi5h5gCe97D6Y810iJgkA/vHf54WlVDeIEbz/AEOAWKpm8/DATm7mkZSkLgVKhK0wf1/Qe8jB0MlvXa+MrzNDN/tdc1UoHM0qbMFFOW0CCBpBAEiZAncG+AqnGclW/wASqCKlZi2lvaggaZBvJF43uMTKmTWrw6nTcojFmC3ulQMSA/8AC6wQ3v7YLrxLKVs/Xq5xHWihmmpDE1CREMQYBUXie3rIbnLMZNzTXJUzRSTrBGmTIhvaJ2nfAMcv03ylBi1P94tEB9UhQBJ9iIhl7nvhvidKoXpAeIrMs1FRLi3SQQxm1gB+mJ+R4wUD02YPAUCTIVbm0+sGR2wH4lnqtSrqLjVAUBLTvaJmTPTAQs1xJ1YiYgizgWtBkgyTP9jBnl2pSrtoNXSzRoNO8m1iDcESMVyspuSPYsf4d4nsZnF9+zblytVjMVnZcvTV1pqWN9RBfT+4thJ3Ow74Ahl+TcywLJXXSPzPIHum8+/bDVejnstLlqbqo/7twxg22BBPywbzvMEk0Q2pUKhQCCyzMeIB7MQYn064QrE4CsJznW8NAbENMe5Y/XDo5wJMup7SCbfCcWB8sp9pVJ9RP8sQM9wihpZjTAgflt+mAaoc6psxPvMzghledAWEODPQ/wAsVCvw2mpOpiP4REj/AHj9PXpitV8+FYggjS0f2MBoi/c61epXerUQ1BcIZ1eZwIEE+yJtGImc5hNJ1WmC9EsAHS+sREVV3RwbDbpgLymFSai5mmS0Lpg6lMzAU+n5h0nviZxegK1M6UKvpMsmxHUPPS179AcBO4fTUVatZmGuwBmQE6EjpBkfD5wONOmaq0ctSYoahltbe2e+oxJaIvHSOmI/A8xUpZQf9n10/MS3iAE3vY++BB6YG5c0GzL1KyMZ0mmNZsQdrGSMBp+V4VVp00RiPKoEs6zYRcgwffj1sv0DU5//ACL/APLAdOfwxuQD2Iges4mDmmnUWfw5mYnAc+TbUTqpj/bX17HCqeUB3dP98f1wirxvLsCQig9RH87W2tiHTzWXYQjx1Oo2E+p7HAT83kQabhWSSrAHWpuQY64G8sfZylRErVs25dWsKJWFgRoZmUsSI2sBNp3wrIaKlY0nJTUBobYMSLqD33uMHMpwLL0FDo6U6oJ8wJgz+RwWIYWAJEHtGAF81cJojQhBFFQSxBPiExOouQZsDY+/DvJ3N71BSSlTZrHxBHlpqpKr5ohiYAgfPph/LZnIL4iVcqi1Jl08pUzsZtKnpKz3GF1eMpQASiMrlqe4GqT8FAUfOcBb6GfFSNHmv5gTEC8n1jtbriQzEGAMZ/kuZPxfI4qfvsdl6gmAFUT0EmJscT+G87eK7AIRpMSxi/ui23fAHKnJeVYksKhJ3JrVP/ljzChx1uwx2ATQ4b1k6ht2HpHXD7Ut9e3zj3R37Y7HYBrLUHUQlQ6iLswBE/5RAj5bYT4EElqkyQPZjS0/EtPaYHTHY7ATxkyDqEf2bYRS4Q2pmmAdo39ZJPy+s47HYCbQy7AAGNvlh0UT2GPcdgK2Ps9oDVpeuuoyRrDCfiuBPPXK1Ghwyp4aBWRkfX+YkHTLQOzGwj3Y7HYDPeRuCLm8+9Go1motDRcFWQyva8i+4kdcV/i+WbL5ph+ajU6d0bcfEY8x2AXTqJX4jW0yKeZrOVB9XLLIHoSPjibxLiGYo1aoo1nXLuwDIpgFgsCLSBAgxEwJ2GOx2AH5KpUy9b/sygHUARNmB3Bne/1vjV6JfSpdChYSVJBj0lSRjsdgHVkn9MEn4ABT15hyiHot2M/QY7HYDLq6sleonldaZj8WTq1sdJ8uzBRv6md8BuagoRWCIGm5QaQOyidx6nHY7APcrcKdstVzA/K0AT0g6o9br9cGOH1mChqztURgp07CIkSPzH1PbHY7AGOJcQp0zl6caULAkAbdQIHTUROI/N3DV002VQKniBQQAN++3UDHY7ASa3KuXboyn0b+RnEOtyZ+5Vj/ADL/AEP8seY7AC8xynmkFiHBsNLx67NHQYq2eztSlVNNiVawix7QJBjHmOwFu4fxmutOm4rOtNSA1KSVaSNh06/PBLJcQ8GuU3Rj5lNxBtsZB6HHY7AL4jk6RqTTpqoMyQI1T3tgbU4emq8ntJJJ9Sf0x5jsBN4dzEKaLTVQutj0lSskAMPp1+uJ2a4oKW8UW1QKiLIO9nX47ifcMdjsAZo5vNaRK6j3RlAI6QCAdon1nHY7HY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46086" name="Picture 6" descr="http://www.fun.mivzakon.co.il/pictures/pictures/95s.jpg"/>
          <p:cNvPicPr>
            <a:picLocks noChangeAspect="1" noChangeArrowheads="1"/>
          </p:cNvPicPr>
          <p:nvPr/>
        </p:nvPicPr>
        <p:blipFill>
          <a:blip r:embed="rId4" cstate="print"/>
          <a:srcRect/>
          <a:stretch>
            <a:fillRect/>
          </a:stretch>
        </p:blipFill>
        <p:spPr bwMode="auto">
          <a:xfrm>
            <a:off x="-1" y="3140969"/>
            <a:ext cx="5568587" cy="3717032"/>
          </a:xfrm>
          <a:prstGeom prst="rect">
            <a:avLst/>
          </a:prstGeom>
          <a:noFill/>
        </p:spPr>
      </p:pic>
      <p:pic>
        <p:nvPicPr>
          <p:cNvPr id="46088" name="Picture 8" descr="http://www.masa.co.il/_content/images/ded0d9c2ee60d0d53d0e3cdc6cd29456_-.jpg"/>
          <p:cNvPicPr>
            <a:picLocks noChangeAspect="1" noChangeArrowheads="1"/>
          </p:cNvPicPr>
          <p:nvPr/>
        </p:nvPicPr>
        <p:blipFill>
          <a:blip r:embed="rId5" cstate="print"/>
          <a:srcRect/>
          <a:stretch>
            <a:fillRect/>
          </a:stretch>
        </p:blipFill>
        <p:spPr bwMode="auto">
          <a:xfrm>
            <a:off x="5286375" y="4149081"/>
            <a:ext cx="3857625" cy="2708920"/>
          </a:xfrm>
          <a:prstGeom prst="rect">
            <a:avLst/>
          </a:prstGeom>
          <a:noFill/>
        </p:spPr>
      </p:pic>
      <p:sp>
        <p:nvSpPr>
          <p:cNvPr id="11" name="TextBox 10"/>
          <p:cNvSpPr txBox="1"/>
          <p:nvPr/>
        </p:nvSpPr>
        <p:spPr>
          <a:xfrm>
            <a:off x="323528" y="2204864"/>
            <a:ext cx="8820472" cy="4370427"/>
          </a:xfrm>
          <a:prstGeom prst="rect">
            <a:avLst/>
          </a:prstGeom>
          <a:solidFill>
            <a:schemeClr val="bg1"/>
          </a:solidFill>
        </p:spPr>
        <p:txBody>
          <a:bodyPr wrap="square" rtlCol="1">
            <a:spAutoFit/>
          </a:bodyPr>
          <a:lstStyle/>
          <a:p>
            <a:r>
              <a:rPr lang="he-IL" sz="2000" b="1" dirty="0"/>
              <a:t>הסיבות לפרוץ מלחמת יום הכיפורים</a:t>
            </a:r>
          </a:p>
          <a:p>
            <a:r>
              <a:rPr lang="he-IL" sz="2000" dirty="0"/>
              <a:t>1)הגורם העיקרי לפרוץ למלחמה הוא הרצון של סוריה ומצרים לנקום במדינת ישראל על התבוסה שלהן במלחמות הקודמות ולהשיב להן את כבודן שאבד.</a:t>
            </a:r>
          </a:p>
          <a:p>
            <a:r>
              <a:rPr lang="he-IL" sz="2000" dirty="0"/>
              <a:t>2)בישראל הייתה אווירה שצה"ל חזק ומדינות ערב לא יתקפו,אווירה של זלזול באויב.זה בא לידי כך שצה"ל לא עקב באופן הנדרש על הנשק החדשני שהגיע לידי סוריה ומצרים,וגם האווירה הזאת של היהירות והזלזול באויב הביאה לידי כך שהמודיעין הישראלי יפרש כל אות המצביע על מלחמה לא יותר מדבר שנועד להטעות את מדינת ישראל.</a:t>
            </a:r>
          </a:p>
          <a:p>
            <a:r>
              <a:rPr lang="he-IL" sz="2000" dirty="0"/>
              <a:t>3)מדינת ישראל לא ניהלה עם מדינות ערב תהליך מדיני ממשי שיכול היה להביא להסכם כלשהו,במיוחד עם מצרים.</a:t>
            </a:r>
          </a:p>
          <a:p>
            <a:r>
              <a:rPr lang="he-IL" sz="2000" dirty="0"/>
              <a:t>4)נשיא מצרים אנואר סאדאת, חשב שאם יפתח במלחמה נגד מדינת ישראל זה יביא למשא ומתן מדיני עם מדינת ישראל ויביא את ישראל לסגת מסיני,בנוסף בשנים לפני המלחמה נעשו מספר </a:t>
            </a:r>
            <a:r>
              <a:rPr lang="he-IL" sz="2000" dirty="0" err="1"/>
              <a:t>נסיונות</a:t>
            </a:r>
            <a:r>
              <a:rPr lang="he-IL" sz="2000" dirty="0"/>
              <a:t> לדון בנוגש לנסיגה ישראלית מתעלת סואץ אך </a:t>
            </a:r>
            <a:r>
              <a:rPr lang="he-IL" sz="2000" dirty="0" err="1"/>
              <a:t>הנסיונות</a:t>
            </a:r>
            <a:r>
              <a:rPr lang="he-IL" sz="2000" dirty="0"/>
              <a:t> נכשלו</a:t>
            </a:r>
          </a:p>
          <a:p>
            <a:endParaRPr lang="he-I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thumb/f/f1/YomKippurWar.JPG/250px-YomKippurWar.JPG"/>
          <p:cNvPicPr>
            <a:picLocks noChangeAspect="1" noChangeArrowheads="1"/>
          </p:cNvPicPr>
          <p:nvPr/>
        </p:nvPicPr>
        <p:blipFill>
          <a:blip r:embed="rId2" cstate="print"/>
          <a:srcRect/>
          <a:stretch>
            <a:fillRect/>
          </a:stretch>
        </p:blipFill>
        <p:spPr bwMode="auto">
          <a:xfrm>
            <a:off x="1835696" y="0"/>
            <a:ext cx="5616624"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חתימת הסכם השלום עם מצרים 1979"/>
          <p:cNvPicPr>
            <a:picLocks noChangeAspect="1" noChangeArrowheads="1"/>
          </p:cNvPicPr>
          <p:nvPr/>
        </p:nvPicPr>
        <p:blipFill>
          <a:blip r:embed="rId2" cstate="print"/>
          <a:srcRect/>
          <a:stretch>
            <a:fillRect/>
          </a:stretch>
        </p:blipFill>
        <p:spPr bwMode="auto">
          <a:xfrm>
            <a:off x="179512" y="548680"/>
            <a:ext cx="8748464" cy="6117092"/>
          </a:xfrm>
          <a:prstGeom prst="rect">
            <a:avLst/>
          </a:prstGeom>
          <a:noFill/>
        </p:spPr>
      </p:pic>
      <p:sp>
        <p:nvSpPr>
          <p:cNvPr id="4" name="מלבן 3"/>
          <p:cNvSpPr/>
          <p:nvPr/>
        </p:nvSpPr>
        <p:spPr>
          <a:xfrm>
            <a:off x="1040507" y="548682"/>
            <a:ext cx="7596951" cy="646331"/>
          </a:xfrm>
          <a:prstGeom prst="rect">
            <a:avLst/>
          </a:prstGeom>
          <a:noFill/>
        </p:spPr>
        <p:txBody>
          <a:bodyPr wrap="none" lIns="91440" tIns="45720" rIns="91440" bIns="45720">
            <a:spAutoFit/>
          </a:bodyPr>
          <a:lstStyle/>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מרץ 1979- הסכם שלום עם מצרים</a:t>
            </a:r>
          </a:p>
        </p:txBody>
      </p:sp>
      <p:sp>
        <p:nvSpPr>
          <p:cNvPr id="5" name="מלבן 4"/>
          <p:cNvSpPr/>
          <p:nvPr/>
        </p:nvSpPr>
        <p:spPr>
          <a:xfrm>
            <a:off x="5292081" y="0"/>
            <a:ext cx="3851920"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חצי האי סיני:</a:t>
            </a:r>
            <a:endParaRPr lang="he-IL"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Gulf-of-Aqa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8" y="188912"/>
            <a:ext cx="8624090" cy="648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340398" y="1628800"/>
            <a:ext cx="3509295" cy="461665"/>
          </a:xfrm>
          <a:prstGeom prst="rect">
            <a:avLst/>
          </a:prstGeom>
        </p:spPr>
        <p:txBody>
          <a:bodyPr wrap="none">
            <a:spAutoFit/>
          </a:bodyPr>
          <a:lstStyle/>
          <a:p>
            <a:pPr algn="ctr">
              <a:spcBef>
                <a:spcPct val="50000"/>
              </a:spcBef>
            </a:pPr>
            <a:r>
              <a:rPr lang="he-IL" altLang="he-IL" sz="2400" b="1" dirty="0">
                <a:solidFill>
                  <a:srgbClr val="FF0000"/>
                </a:solidFill>
              </a:rPr>
              <a:t>המזרח התיכון  ללא גבולות</a:t>
            </a:r>
            <a:endParaRPr lang="en-US" altLang="he-IL" sz="2400" b="1" dirty="0">
              <a:solidFill>
                <a:srgbClr val="FF0000"/>
              </a:solidFill>
            </a:endParaRPr>
          </a:p>
        </p:txBody>
      </p:sp>
    </p:spTree>
    <p:extLst>
      <p:ext uri="{BB962C8B-B14F-4D97-AF65-F5344CB8AC3E}">
        <p14:creationId xmlns:p14="http://schemas.microsoft.com/office/powerpoint/2010/main" val="264990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nrg.co.il/images/archive/300x225/1/098/321.jpg"/>
          <p:cNvPicPr>
            <a:picLocks noChangeAspect="1" noChangeArrowheads="1"/>
          </p:cNvPicPr>
          <p:nvPr/>
        </p:nvPicPr>
        <p:blipFill>
          <a:blip r:embed="rId2" cstate="print">
            <a:lum bright="30000"/>
          </a:blip>
          <a:srcRect/>
          <a:stretch>
            <a:fillRect/>
          </a:stretch>
        </p:blipFill>
        <p:spPr bwMode="auto">
          <a:xfrm>
            <a:off x="0" y="0"/>
            <a:ext cx="9144000" cy="6858000"/>
          </a:xfrm>
          <a:prstGeom prst="rect">
            <a:avLst/>
          </a:prstGeom>
          <a:noFill/>
        </p:spPr>
      </p:pic>
      <p:sp>
        <p:nvSpPr>
          <p:cNvPr id="2" name="כותרת 1"/>
          <p:cNvSpPr>
            <a:spLocks noGrp="1"/>
          </p:cNvSpPr>
          <p:nvPr>
            <p:ph type="title"/>
          </p:nvPr>
        </p:nvSpPr>
        <p:spPr/>
        <p:txBody>
          <a:bodyPr/>
          <a:lstStyle/>
          <a:p>
            <a:r>
              <a:rPr lang="he-IL" dirty="0"/>
              <a:t>חוק רמת הגולן</a:t>
            </a:r>
          </a:p>
        </p:txBody>
      </p:sp>
      <p:sp>
        <p:nvSpPr>
          <p:cNvPr id="5" name="TextBox 4"/>
          <p:cNvSpPr txBox="1"/>
          <p:nvPr/>
        </p:nvSpPr>
        <p:spPr>
          <a:xfrm>
            <a:off x="251520" y="2276872"/>
            <a:ext cx="8568952" cy="3046988"/>
          </a:xfrm>
          <a:prstGeom prst="rect">
            <a:avLst/>
          </a:prstGeom>
          <a:noFill/>
        </p:spPr>
        <p:txBody>
          <a:bodyPr wrap="square" rtlCol="1">
            <a:spAutoFit/>
          </a:bodyPr>
          <a:lstStyle/>
          <a:p>
            <a:pPr algn="ctr"/>
            <a:r>
              <a:rPr lang="he-IL" sz="2400" b="1" dirty="0"/>
              <a:t>חוק רמת הגולן, </a:t>
            </a:r>
            <a:r>
              <a:rPr lang="he-IL" sz="2400" b="1" dirty="0" err="1"/>
              <a:t>התשמ"ב</a:t>
            </a:r>
            <a:r>
              <a:rPr lang="he-IL" sz="2400" b="1" dirty="0"/>
              <a:t>-1981</a:t>
            </a:r>
            <a:r>
              <a:rPr lang="he-IL" sz="2400" dirty="0"/>
              <a:t> הוא </a:t>
            </a:r>
            <a:r>
              <a:rPr lang="he-IL" sz="2400" dirty="0">
                <a:hlinkClick r:id="rId3" tooltip="חוק"/>
              </a:rPr>
              <a:t>חוק</a:t>
            </a:r>
            <a:r>
              <a:rPr lang="he-IL" sz="2400" dirty="0"/>
              <a:t> שחוקקה </a:t>
            </a:r>
            <a:r>
              <a:rPr lang="he-IL" sz="2400" dirty="0">
                <a:hlinkClick r:id="rId4" tooltip="הכנסת"/>
              </a:rPr>
              <a:t>הכנסת</a:t>
            </a:r>
            <a:r>
              <a:rPr lang="he-IL" sz="2400" dirty="0"/>
              <a:t> ב-</a:t>
            </a:r>
            <a:r>
              <a:rPr lang="he-IL" sz="2400" dirty="0">
                <a:hlinkClick r:id="rId5" tooltip="14 בדצמבר"/>
              </a:rPr>
              <a:t>14 בדצמבר</a:t>
            </a:r>
            <a:r>
              <a:rPr lang="he-IL" sz="2400" dirty="0">
                <a:hlinkClick r:id="rId6" tooltip="1981"/>
              </a:rPr>
              <a:t>1981</a:t>
            </a:r>
            <a:r>
              <a:rPr lang="he-IL" sz="2400" dirty="0"/>
              <a:t>  ובו נקבע כי "המשפט, השיפוט והמינהל של המדינה יחולו בשטח </a:t>
            </a:r>
            <a:r>
              <a:rPr lang="he-IL" sz="2400" dirty="0">
                <a:hlinkClick r:id="rId7" tooltip="רמת הגולן"/>
              </a:rPr>
              <a:t>רמת הגולן</a:t>
            </a:r>
            <a:r>
              <a:rPr lang="he-IL" sz="2400" dirty="0"/>
              <a:t>". החוק שהביא לסיומן 14 שנים של </a:t>
            </a:r>
            <a:r>
              <a:rPr lang="he-IL" sz="2400" dirty="0">
                <a:hlinkClick r:id="rId8" tooltip="ממשל צבאי"/>
              </a:rPr>
              <a:t>ממשל צבאי</a:t>
            </a:r>
            <a:r>
              <a:rPr lang="he-IL" sz="2400" dirty="0"/>
              <a:t> ברמת הגולן, הוא אחד משני חוקים, השני - </a:t>
            </a:r>
            <a:r>
              <a:rPr lang="he-IL" sz="2400" dirty="0">
                <a:hlinkClick r:id="rId9" tooltip="חוק יסוד: ירושלים בירת ישראל"/>
              </a:rPr>
              <a:t>חוק יסוד: ירושלים בירת ישראל</a:t>
            </a:r>
            <a:r>
              <a:rPr lang="he-IL" sz="2400" dirty="0"/>
              <a:t>, בהם קבעה </a:t>
            </a:r>
            <a:r>
              <a:rPr lang="he-IL" sz="2400" dirty="0">
                <a:hlinkClick r:id="rId10" tooltip="מדינת ישראל"/>
              </a:rPr>
              <a:t>מדינת ישראל</a:t>
            </a:r>
            <a:r>
              <a:rPr lang="he-IL" sz="2400" dirty="0"/>
              <a:t> את </a:t>
            </a:r>
            <a:r>
              <a:rPr lang="he-IL" sz="2400" dirty="0">
                <a:hlinkClick r:id="rId11" tooltip="גבולות מדינת ישראל"/>
              </a:rPr>
              <a:t>גבולותיה</a:t>
            </a:r>
            <a:r>
              <a:rPr lang="he-IL" sz="2400" dirty="0"/>
              <a:t> באופן חד צדדי. משמעותו המשפטית של החוק נתונה במחלוקת בקרב מומחי משפט בישראל. בתגובה לחוק קיבלה </a:t>
            </a:r>
            <a:r>
              <a:rPr lang="he-IL" sz="2400" dirty="0">
                <a:hlinkClick r:id="rId12" tooltip="מועצת הביטחון"/>
              </a:rPr>
              <a:t>מועצת הביטחון</a:t>
            </a:r>
            <a:r>
              <a:rPr lang="he-IL" sz="2400" dirty="0"/>
              <a:t> את </a:t>
            </a:r>
            <a:r>
              <a:rPr lang="he-IL" sz="2400" dirty="0">
                <a:hlinkClick r:id="rId13" tooltip="החלטה 497 של מועצת הביטחון של האו&quot;ם"/>
              </a:rPr>
              <a:t>החלטה 497</a:t>
            </a:r>
            <a:r>
              <a:rPr lang="he-IL" sz="2400" dirty="0"/>
              <a:t> שקבעה כי ל</a:t>
            </a:r>
            <a:r>
              <a:rPr lang="he-IL" sz="2400" dirty="0">
                <a:hlinkClick r:id="rId14" tooltip="סיפוח"/>
              </a:rPr>
              <a:t>סיפוח</a:t>
            </a:r>
            <a:r>
              <a:rPr lang="he-IL" sz="2400" dirty="0"/>
              <a:t> אין משמעות מבחינה בינלאומית.</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che.bhol-forums.co.il/upload0708/2009114_201120908_yamit%20april%2082.jpg"/>
          <p:cNvPicPr>
            <a:picLocks noChangeAspect="1" noChangeArrowheads="1"/>
          </p:cNvPicPr>
          <p:nvPr/>
        </p:nvPicPr>
        <p:blipFill>
          <a:blip r:embed="rId3" cstate="print"/>
          <a:srcRect/>
          <a:stretch>
            <a:fillRect/>
          </a:stretch>
        </p:blipFill>
        <p:spPr bwMode="auto">
          <a:xfrm>
            <a:off x="5063940" y="0"/>
            <a:ext cx="4080061" cy="5112568"/>
          </a:xfrm>
          <a:prstGeom prst="rect">
            <a:avLst/>
          </a:prstGeom>
          <a:noFill/>
        </p:spPr>
      </p:pic>
      <p:pic>
        <p:nvPicPr>
          <p:cNvPr id="2052" name="Picture 4" descr="http://www.haaretz.co.il/hasite/images/printed/P270309/m.0.2703.421.2.9.jpg"/>
          <p:cNvPicPr>
            <a:picLocks noChangeAspect="1" noChangeArrowheads="1"/>
          </p:cNvPicPr>
          <p:nvPr/>
        </p:nvPicPr>
        <p:blipFill>
          <a:blip r:embed="rId4" cstate="print"/>
          <a:srcRect/>
          <a:stretch>
            <a:fillRect/>
          </a:stretch>
        </p:blipFill>
        <p:spPr bwMode="auto">
          <a:xfrm>
            <a:off x="1" y="1"/>
            <a:ext cx="3957803" cy="7146032"/>
          </a:xfrm>
          <a:prstGeom prst="rect">
            <a:avLst/>
          </a:prstGeom>
          <a:noFill/>
        </p:spPr>
      </p:pic>
      <p:pic>
        <p:nvPicPr>
          <p:cNvPr id="2054" name="Picture 6" descr="http://www.ynet.co.il/PicServer2/01082004/534492/D356-010_wa.jpg"/>
          <p:cNvPicPr>
            <a:picLocks noChangeAspect="1" noChangeArrowheads="1"/>
          </p:cNvPicPr>
          <p:nvPr/>
        </p:nvPicPr>
        <p:blipFill>
          <a:blip r:embed="rId5" cstate="print"/>
          <a:srcRect/>
          <a:stretch>
            <a:fillRect/>
          </a:stretch>
        </p:blipFill>
        <p:spPr bwMode="auto">
          <a:xfrm>
            <a:off x="3635898" y="4293096"/>
            <a:ext cx="5606900" cy="2564904"/>
          </a:xfrm>
          <a:prstGeom prst="rect">
            <a:avLst/>
          </a:prstGeom>
          <a:noFill/>
        </p:spPr>
      </p:pic>
      <p:pic>
        <p:nvPicPr>
          <p:cNvPr id="2056" name="Picture 8" descr="http://www.health-pages.co.il/data/images/articles/2005/08/07/yamit012.jpg"/>
          <p:cNvPicPr>
            <a:picLocks noChangeAspect="1" noChangeArrowheads="1"/>
          </p:cNvPicPr>
          <p:nvPr/>
        </p:nvPicPr>
        <p:blipFill>
          <a:blip r:embed="rId6" cstate="print"/>
          <a:srcRect/>
          <a:stretch>
            <a:fillRect/>
          </a:stretch>
        </p:blipFill>
        <p:spPr bwMode="auto">
          <a:xfrm>
            <a:off x="3635896" y="1628800"/>
            <a:ext cx="2351781" cy="3312368"/>
          </a:xfrm>
          <a:prstGeom prst="rect">
            <a:avLst/>
          </a:prstGeom>
          <a:noFill/>
        </p:spPr>
      </p:pic>
      <p:pic>
        <p:nvPicPr>
          <p:cNvPr id="2058" name="Picture 10" descr="http://dover.idf.il/NR/rdonlyres/94D823E1-55E0-433A-934F-9B7ED20C584A/0/%D7%A4%D7%99%D7%A0%D7%95%D7%99%D7%99%D7%9E%D7%99%D7%AA1982.jpg"/>
          <p:cNvPicPr>
            <a:picLocks noChangeAspect="1" noChangeArrowheads="1"/>
          </p:cNvPicPr>
          <p:nvPr/>
        </p:nvPicPr>
        <p:blipFill>
          <a:blip r:embed="rId7" cstate="print"/>
          <a:srcRect/>
          <a:stretch>
            <a:fillRect/>
          </a:stretch>
        </p:blipFill>
        <p:spPr bwMode="auto">
          <a:xfrm>
            <a:off x="3851919" y="0"/>
            <a:ext cx="2232309" cy="1700808"/>
          </a:xfrm>
          <a:prstGeom prst="rect">
            <a:avLst/>
          </a:prstGeom>
          <a:noFill/>
        </p:spPr>
      </p:pic>
      <p:sp>
        <p:nvSpPr>
          <p:cNvPr id="7" name="מלבן 6"/>
          <p:cNvSpPr/>
          <p:nvPr/>
        </p:nvSpPr>
        <p:spPr>
          <a:xfrm>
            <a:off x="572933" y="260650"/>
            <a:ext cx="7967246" cy="646331"/>
          </a:xfrm>
          <a:prstGeom prst="rect">
            <a:avLst/>
          </a:prstGeom>
          <a:noFill/>
        </p:spPr>
        <p:txBody>
          <a:bodyPr wrap="none" lIns="91440" tIns="45720" rIns="91440" bIns="45720">
            <a:spAutoFit/>
          </a:bodyPr>
          <a:lstStyle/>
          <a:p>
            <a:pPr algn="ctr"/>
            <a:r>
              <a:rPr lang="he-IL"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אפריל 1982 ניסן תשמ"ב, פינוי חבל ימית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10" dur="1000" fill="hold"/>
                                        <p:tgtEl>
                                          <p:spTgt spid="20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0"/>
                                        </p:tgtEl>
                                      </p:cBhvr>
                                    </p:animEffect>
                                  </p:childTnLst>
                                </p:cTn>
                              </p:par>
                              <p:par>
                                <p:cTn id="15" presetID="25"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anim calcmode="lin" valueType="num">
                                      <p:cBhvr>
                                        <p:cTn id="17" dur="500" decel="50000" fill="hold">
                                          <p:stCondLst>
                                            <p:cond delay="0"/>
                                          </p:stCondLst>
                                        </p:cTn>
                                        <p:tgtEl>
                                          <p:spTgt spid="205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5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56"/>
                                        </p:tgtEl>
                                        <p:attrNameLst>
                                          <p:attrName>ppt_w</p:attrName>
                                        </p:attrNameLst>
                                      </p:cBhvr>
                                      <p:tavLst>
                                        <p:tav tm="0">
                                          <p:val>
                                            <p:strVal val="#ppt_w*.05"/>
                                          </p:val>
                                        </p:tav>
                                        <p:tav tm="100000">
                                          <p:val>
                                            <p:strVal val="#ppt_w"/>
                                          </p:val>
                                        </p:tav>
                                      </p:tavLst>
                                    </p:anim>
                                    <p:anim calcmode="lin" valueType="num">
                                      <p:cBhvr>
                                        <p:cTn id="20" dur="1000" fill="hold"/>
                                        <p:tgtEl>
                                          <p:spTgt spid="205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5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5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5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56"/>
                                        </p:tgtEl>
                                      </p:cBhvr>
                                    </p:animEffect>
                                  </p:childTnLst>
                                </p:cTn>
                              </p:par>
                              <p:par>
                                <p:cTn id="25" presetID="25" presetClass="entr" presetSubtype="0" fill="hold" nodeType="withEffect">
                                  <p:stCondLst>
                                    <p:cond delay="0"/>
                                  </p:stCondLst>
                                  <p:childTnLst>
                                    <p:set>
                                      <p:cBhvr>
                                        <p:cTn id="26" dur="1" fill="hold">
                                          <p:stCondLst>
                                            <p:cond delay="0"/>
                                          </p:stCondLst>
                                        </p:cTn>
                                        <p:tgtEl>
                                          <p:spTgt spid="2058"/>
                                        </p:tgtEl>
                                        <p:attrNameLst>
                                          <p:attrName>style.visibility</p:attrName>
                                        </p:attrNameLst>
                                      </p:cBhvr>
                                      <p:to>
                                        <p:strVal val="visible"/>
                                      </p:to>
                                    </p:set>
                                    <p:anim calcmode="lin" valueType="num">
                                      <p:cBhvr>
                                        <p:cTn id="27" dur="500" decel="50000" fill="hold">
                                          <p:stCondLst>
                                            <p:cond delay="0"/>
                                          </p:stCondLst>
                                        </p:cTn>
                                        <p:tgtEl>
                                          <p:spTgt spid="205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5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58"/>
                                        </p:tgtEl>
                                        <p:attrNameLst>
                                          <p:attrName>ppt_w</p:attrName>
                                        </p:attrNameLst>
                                      </p:cBhvr>
                                      <p:tavLst>
                                        <p:tav tm="0">
                                          <p:val>
                                            <p:strVal val="#ppt_w*.05"/>
                                          </p:val>
                                        </p:tav>
                                        <p:tav tm="100000">
                                          <p:val>
                                            <p:strVal val="#ppt_w"/>
                                          </p:val>
                                        </p:tav>
                                      </p:tavLst>
                                    </p:anim>
                                    <p:anim calcmode="lin" valueType="num">
                                      <p:cBhvr>
                                        <p:cTn id="30" dur="1000" fill="hold"/>
                                        <p:tgtEl>
                                          <p:spTgt spid="205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5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5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5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58"/>
                                        </p:tgtEl>
                                      </p:cBhvr>
                                    </p:animEffect>
                                  </p:childTnLst>
                                </p:cTn>
                              </p:par>
                              <p:par>
                                <p:cTn id="35" presetID="25" presetClass="entr" presetSubtype="0"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2"/>
                                        </p:tgtEl>
                                      </p:cBhvr>
                                    </p:animEffect>
                                  </p:childTnLst>
                                </p:cTn>
                              </p:par>
                              <p:par>
                                <p:cTn id="45" presetID="25" presetClass="entr" presetSubtype="0" fill="hold" nodeType="withEffect">
                                  <p:stCondLst>
                                    <p:cond delay="0"/>
                                  </p:stCondLst>
                                  <p:childTnLst>
                                    <p:set>
                                      <p:cBhvr>
                                        <p:cTn id="46" dur="1" fill="hold">
                                          <p:stCondLst>
                                            <p:cond delay="0"/>
                                          </p:stCondLst>
                                        </p:cTn>
                                        <p:tgtEl>
                                          <p:spTgt spid="2054"/>
                                        </p:tgtEl>
                                        <p:attrNameLst>
                                          <p:attrName>style.visibility</p:attrName>
                                        </p:attrNameLst>
                                      </p:cBhvr>
                                      <p:to>
                                        <p:strVal val="visible"/>
                                      </p:to>
                                    </p:set>
                                    <p:anim calcmode="lin" valueType="num">
                                      <p:cBhvr>
                                        <p:cTn id="47"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50" dur="1000" fill="hold"/>
                                        <p:tgtEl>
                                          <p:spTgt spid="205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404664"/>
            <a:ext cx="8637458" cy="646331"/>
          </a:xfrm>
          <a:prstGeom prst="rect">
            <a:avLst/>
          </a:prstGeom>
          <a:noFill/>
        </p:spPr>
        <p:txBody>
          <a:bodyPr wrap="square" lIns="91440" tIns="45720" rIns="91440" bIns="45720">
            <a:spAutoFit/>
          </a:bodyPr>
          <a:lstStyle/>
          <a:p>
            <a:pPr algn="ctr"/>
            <a:r>
              <a:rPr lang="he-IL"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אוקטובר 1994- הסכם שלום עם ירדן:</a:t>
            </a:r>
          </a:p>
        </p:txBody>
      </p:sp>
      <p:pic>
        <p:nvPicPr>
          <p:cNvPr id="50178" name="Picture 2" descr="http://upload.wikimedia.org/wikipedia/commons/thumb/0/0c/Hussein_Clinton_Rabin.jpg/250px-Hussein_Clinton_Rabin.jpg"/>
          <p:cNvPicPr>
            <a:picLocks noChangeAspect="1" noChangeArrowheads="1"/>
          </p:cNvPicPr>
          <p:nvPr/>
        </p:nvPicPr>
        <p:blipFill>
          <a:blip r:embed="rId2" cstate="print"/>
          <a:srcRect/>
          <a:stretch>
            <a:fillRect/>
          </a:stretch>
        </p:blipFill>
        <p:spPr bwMode="auto">
          <a:xfrm>
            <a:off x="899592" y="1196752"/>
            <a:ext cx="7128792" cy="521827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thumb/f/f2/Bill_Clinton%2C_Yitzhak_Rabin%2C_Yasser_Arafat_at_the_White_House_1993-09-13.jpg/250px-Bill_Clinton%2C_Yitzhak_Rabin%2C_Yasser_Arafat_at_the_White_House_1993-09-13.jpg">
            <a:hlinkClick r:id="rId2"/>
          </p:cNvPr>
          <p:cNvPicPr>
            <a:picLocks noChangeAspect="1" noChangeArrowheads="1"/>
          </p:cNvPicPr>
          <p:nvPr/>
        </p:nvPicPr>
        <p:blipFill>
          <a:blip r:embed="rId3" cstate="print"/>
          <a:srcRect/>
          <a:stretch>
            <a:fillRect/>
          </a:stretch>
        </p:blipFill>
        <p:spPr bwMode="auto">
          <a:xfrm>
            <a:off x="1259632" y="1340768"/>
            <a:ext cx="6840760" cy="4678320"/>
          </a:xfrm>
          <a:prstGeom prst="rect">
            <a:avLst/>
          </a:prstGeom>
          <a:ln w="228600" cap="sq" cmpd="thickThin">
            <a:solidFill>
              <a:srgbClr val="000000"/>
            </a:solidFill>
            <a:prstDash val="solid"/>
            <a:miter lim="800000"/>
          </a:ln>
          <a:effectLst>
            <a:innerShdw blurRad="76200">
              <a:srgbClr val="000000"/>
            </a:innerShdw>
          </a:effectLst>
        </p:spPr>
      </p:pic>
      <p:sp>
        <p:nvSpPr>
          <p:cNvPr id="5" name="מלבן 4"/>
          <p:cNvSpPr/>
          <p:nvPr/>
        </p:nvSpPr>
        <p:spPr>
          <a:xfrm>
            <a:off x="2110219" y="260650"/>
            <a:ext cx="4892686" cy="646331"/>
          </a:xfrm>
          <a:prstGeom prst="rect">
            <a:avLst/>
          </a:prstGeom>
          <a:noFill/>
        </p:spPr>
        <p:txBody>
          <a:bodyPr wrap="none" lIns="91440" tIns="45720" rIns="91440" bIns="45720">
            <a:spAutoFit/>
          </a:bodyPr>
          <a:lstStyle/>
          <a:p>
            <a:pPr algn="ctr"/>
            <a:r>
              <a:rPr lang="he-IL"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1993-1995 הסכמי אוסלו</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51520" y="188640"/>
            <a:ext cx="8749480" cy="5262979"/>
          </a:xfrm>
          <a:prstGeom prst="rect">
            <a:avLst/>
          </a:prstGeom>
          <a:noFill/>
        </p:spPr>
        <p:txBody>
          <a:bodyPr wrap="square" lIns="91440" tIns="45720" rIns="91440" bIns="45720">
            <a:spAutoFit/>
          </a:bodyPr>
          <a:lstStyle/>
          <a:p>
            <a:pPr algn="ctr"/>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מאז הסכמי אוסלו, שנחתמו בין ישראל לאש"ף</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הוקמה הרשות הפלסטינית שקיבלה את סמכויות ניהול החיים האזרחיים של התושבים הפלסטינים מידי הממשל הצבאי   הישראלי.</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אזור יהודה ושומרון חולק לשלוש קטגוריות:</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 שטח </a:t>
            </a: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a:t>
            </a:r>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-שליטה מלאה של הרשות הפלסטינית (20%) </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 שטח </a:t>
            </a: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a:t>
            </a:r>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שליטה אזרחית פלסטינית ושליטה ביטחונית ישראלית </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(רוב הכפרים הפלסטינים)</a:t>
            </a:r>
          </a:p>
          <a:p>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 שטח </a:t>
            </a:r>
            <a:r>
              <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t>
            </a:r>
            <a:r>
              <a:rPr lang="he-IL"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שליטה ישראלית מלאה (מהווה 60%-כל ההתנחלויות  כולל חברון, הכבישים המובילים אליהם, שטחי אש, כמעט כל   בקעת הירדן ומדבר יהודה,)</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vlastina.files.wordpress.com/2011/02/ab11.jpg"/>
          <p:cNvPicPr>
            <a:picLocks noChangeAspect="1" noChangeArrowheads="1"/>
          </p:cNvPicPr>
          <p:nvPr/>
        </p:nvPicPr>
        <p:blipFill>
          <a:blip r:embed="rId2" cstate="print"/>
          <a:srcRect/>
          <a:stretch>
            <a:fillRect/>
          </a:stretch>
        </p:blipFill>
        <p:spPr bwMode="auto">
          <a:xfrm>
            <a:off x="2339752" y="332656"/>
            <a:ext cx="4392488" cy="6408493"/>
          </a:xfrm>
          <a:prstGeom prst="rect">
            <a:avLst/>
          </a:prstGeom>
          <a:noFill/>
        </p:spPr>
      </p:pic>
    </p:spTree>
    <p:extLst>
      <p:ext uri="{BB962C8B-B14F-4D97-AF65-F5344CB8AC3E}">
        <p14:creationId xmlns:p14="http://schemas.microsoft.com/office/powerpoint/2010/main" val="3391417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tx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he-IL" dirty="0"/>
              <a:t>גישות לקביעת גבולות הקבע של מדינת ישראל:</a:t>
            </a:r>
          </a:p>
        </p:txBody>
      </p:sp>
      <p:sp>
        <p:nvSpPr>
          <p:cNvPr id="3" name="מציין מיקום תוכן 2"/>
          <p:cNvSpPr>
            <a:spLocks noGrp="1"/>
          </p:cNvSpPr>
          <p:nvPr>
            <p:ph idx="1"/>
          </p:nvPr>
        </p:nvSpPr>
        <p:spPr/>
        <p:txBody>
          <a:bodyPr>
            <a:normAutofit fontScale="85000" lnSpcReduction="10000"/>
          </a:bodyPr>
          <a:lstStyle/>
          <a:p>
            <a:pPr algn="ctr">
              <a:buNone/>
            </a:pPr>
            <a:r>
              <a:rPr lang="he-IL" sz="5400" dirty="0">
                <a:cs typeface="+mj-cs"/>
              </a:rPr>
              <a:t>ארץ ישראל השלמה:</a:t>
            </a:r>
          </a:p>
          <a:p>
            <a:pPr marL="0" indent="0">
              <a:buNone/>
            </a:pPr>
            <a:endParaRPr lang="he-IL" dirty="0"/>
          </a:p>
          <a:p>
            <a:r>
              <a:rPr lang="he-IL" dirty="0"/>
              <a:t>המתנגדים לנסיגת ישראל אל הקו הירוק באים מחוגים שונים בציבור היהודי בישראל, וגם טענותיהם שונות. יש המתנגדים לנסיגה מתוך אמונה כי אין לוותר על חלקים מארץ ישראל, כיוון שהיא שייכת לעם היהודי - אם מסיבות היסטוריות, ציוניות או דתיות (רבים אחרים מתנגדים לנסיגה מסיבות ביטחוניות, וסבורים כי שטחים אלה חיוניים להגנה על מדינת ישראל, טענה זו נשמעת גם בפי המתנגדים מסיבות היסטוריות או דתיות.</a:t>
            </a:r>
          </a:p>
          <a:p>
            <a:endParaRPr lang="he-I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חזרה לגבולות 1967– משמעות? </a:t>
            </a:r>
          </a:p>
        </p:txBody>
      </p:sp>
      <p:sp>
        <p:nvSpPr>
          <p:cNvPr id="3" name="מציין מיקום תוכן 2"/>
          <p:cNvSpPr>
            <a:spLocks noGrp="1"/>
          </p:cNvSpPr>
          <p:nvPr>
            <p:ph idx="1"/>
          </p:nvPr>
        </p:nvSpPr>
        <p:spPr/>
        <p:txBody>
          <a:bodyPr>
            <a:normAutofit fontScale="47500" lnSpcReduction="20000"/>
          </a:bodyPr>
          <a:lstStyle/>
          <a:p>
            <a:pPr>
              <a:buNone/>
            </a:pPr>
            <a:endParaRPr lang="he-IL" dirty="0"/>
          </a:p>
          <a:p>
            <a:r>
              <a:rPr lang="he-IL" b="1" dirty="0"/>
              <a:t>1.הכרה בזכות להקמת מדינה פלסטינית עצמאית לצד ישראל</a:t>
            </a:r>
          </a:p>
          <a:p>
            <a:endParaRPr lang="he-IL" b="1" dirty="0"/>
          </a:p>
          <a:p>
            <a:r>
              <a:rPr lang="he-IL" b="1" dirty="0"/>
              <a:t>2. גבולות הקבע וההתנחלויות</a:t>
            </a:r>
          </a:p>
          <a:p>
            <a:r>
              <a:rPr lang="he-IL" dirty="0"/>
              <a:t>"הקו הירוק" ( גבולות </a:t>
            </a:r>
            <a:r>
              <a:rPr lang="he-IL" dirty="0" err="1"/>
              <a:t>67</a:t>
            </a:r>
            <a:r>
              <a:rPr lang="he-IL" dirty="0"/>
              <a:t>' ) ישמש קו מנחה לקביעת גבולות הקבע בין מדינת ישראל והמדינה הפלסטינית. שני הצדדים יתחשבו בעובדות שנוצרו בשטח ויערכו תיקוני גבול הדדיים ומוסכמים בהתחשב בצרכים של שני העמים. יישמר רצף גיאוגרפי בגדה המערבית וברצועת עזה ויובטח מעבר רצוף וחופשי ביניהם. מתנחלים ישראליים, אשר יישוביהם יימצאו לאחר קביעת גבולות הקבע בתחומי המדינה הפלסטינית, יוכלו לחזור לישראל, תוך קבלת פיצויים הולמים. בהסכמה בין הצדדים ייקבעו ישובים בהם יוכלו מתנחלים ישראליים להישאר. על מתנחלים אלה יהיה להכיר בריבונות הפלסטינית ולכבדה.</a:t>
            </a:r>
          </a:p>
          <a:p>
            <a:r>
              <a:rPr lang="he-IL" dirty="0"/>
              <a:t>במסגרת הסכם הקבע לא ניתן יהיה להימנע מפינוי התנחלויות.</a:t>
            </a:r>
          </a:p>
          <a:p>
            <a:endParaRPr lang="he-IL" dirty="0"/>
          </a:p>
          <a:p>
            <a:r>
              <a:rPr lang="he-IL" b="1" dirty="0"/>
              <a:t>3. סידורי הביטחון</a:t>
            </a:r>
          </a:p>
          <a:p>
            <a:pPr>
              <a:buNone/>
            </a:pPr>
            <a:br>
              <a:rPr lang="he-IL" b="1" dirty="0"/>
            </a:br>
            <a:r>
              <a:rPr lang="he-IL" b="1" dirty="0"/>
              <a:t>4. ירושלים בירת שתי מדינות: בירת ישראל ובירת פלסטין</a:t>
            </a:r>
          </a:p>
          <a:p>
            <a:pPr>
              <a:buNone/>
            </a:pPr>
            <a:endParaRPr lang="he-IL" b="1" dirty="0"/>
          </a:p>
          <a:p>
            <a:r>
              <a:rPr lang="he-IL" b="1" dirty="0"/>
              <a:t>5. פתרון בעיית הפליטים והעקורים</a:t>
            </a:r>
          </a:p>
          <a:p>
            <a:pPr>
              <a:buNone/>
            </a:pPr>
            <a:endParaRPr lang="he-IL" dirty="0"/>
          </a:p>
          <a:p>
            <a:r>
              <a:rPr lang="he-IL" b="1" dirty="0"/>
              <a:t>6. שיתוף פעולה כלכלי לרווחת שני העמים</a:t>
            </a:r>
          </a:p>
          <a:p>
            <a:endParaRPr lang="he-I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afulaedu.org/schools/alumot/Documents/%D7%98%D7%99%D7%95%D7%9C%D7%99%D7%9D/%D7%9E%D7%A4%D7%AA%20%D7%90%D7%A8%D7%A5%20%D7%99%D7%A9%D7%A8%D7%90%D7%9C.jpg"/>
          <p:cNvPicPr>
            <a:picLocks noChangeAspect="1" noChangeArrowheads="1"/>
          </p:cNvPicPr>
          <p:nvPr/>
        </p:nvPicPr>
        <p:blipFill>
          <a:blip r:embed="rId2" cstate="print"/>
          <a:srcRect/>
          <a:stretch>
            <a:fillRect/>
          </a:stretch>
        </p:blipFill>
        <p:spPr bwMode="auto">
          <a:xfrm>
            <a:off x="2987824" y="0"/>
            <a:ext cx="3960440" cy="6858000"/>
          </a:xfrm>
          <a:prstGeom prst="rect">
            <a:avLst/>
          </a:prstGeom>
          <a:noFill/>
        </p:spPr>
      </p:pic>
      <p:sp>
        <p:nvSpPr>
          <p:cNvPr id="6" name="מלבן 5"/>
          <p:cNvSpPr/>
          <p:nvPr/>
        </p:nvSpPr>
        <p:spPr>
          <a:xfrm>
            <a:off x="5292080" y="0"/>
            <a:ext cx="5209347"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המפה כיום...:</a:t>
            </a:r>
            <a:endParaRPr lang="he-I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17308" y="980728"/>
            <a:ext cx="4572000" cy="923330"/>
          </a:xfrm>
          <a:prstGeom prst="rect">
            <a:avLst/>
          </a:prstGeom>
        </p:spPr>
        <p:txBody>
          <a:bodyPr>
            <a:spAutoFit/>
          </a:bodyPr>
          <a:lstStyle/>
          <a:p>
            <a:r>
              <a:rPr lang="en-US" dirty="0">
                <a:hlinkClick r:id="rId2"/>
              </a:rPr>
              <a:t>http://www.youtube.com/watch?v=K7wc98QTiBg</a:t>
            </a:r>
            <a:r>
              <a:rPr lang="he-IL" dirty="0"/>
              <a:t>  גבולות ישראל והגנה עליהם</a:t>
            </a:r>
          </a:p>
          <a:p>
            <a:r>
              <a:rPr lang="he-IL" b="1" dirty="0"/>
              <a:t>למורים: נא לבדוק התאמת הסרטון לצפייה</a:t>
            </a:r>
          </a:p>
        </p:txBody>
      </p:sp>
      <p:sp>
        <p:nvSpPr>
          <p:cNvPr id="3" name="מלבן 2"/>
          <p:cNvSpPr/>
          <p:nvPr/>
        </p:nvSpPr>
        <p:spPr>
          <a:xfrm>
            <a:off x="2317898" y="2276872"/>
            <a:ext cx="4572000" cy="923330"/>
          </a:xfrm>
          <a:prstGeom prst="rect">
            <a:avLst/>
          </a:prstGeom>
        </p:spPr>
        <p:txBody>
          <a:bodyPr>
            <a:spAutoFit/>
          </a:bodyPr>
          <a:lstStyle/>
          <a:p>
            <a:r>
              <a:rPr lang="en-US" dirty="0">
                <a:hlinkClick r:id="rId3"/>
              </a:rPr>
              <a:t>http://www.youtube.com/watch?v=0OV_8HiO1HA&amp;feature=related</a:t>
            </a:r>
            <a:r>
              <a:rPr lang="en-US" dirty="0"/>
              <a:t> </a:t>
            </a:r>
            <a:r>
              <a:rPr lang="he-IL" dirty="0"/>
              <a:t> שטחים שנויים במחלוקת- </a:t>
            </a:r>
            <a:r>
              <a:rPr lang="he-IL" b="1" dirty="0"/>
              <a:t>למורים: נא לבדוק התאמת הסרטון לצפייה</a:t>
            </a:r>
          </a:p>
        </p:txBody>
      </p:sp>
    </p:spTree>
    <p:extLst>
      <p:ext uri="{BB962C8B-B14F-4D97-AF65-F5344CB8AC3E}">
        <p14:creationId xmlns:p14="http://schemas.microsoft.com/office/powerpoint/2010/main" val="44459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6/6e/Israel_lebanon_bor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548680"/>
            <a:ext cx="8208912" cy="5472608"/>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467545" y="6149706"/>
            <a:ext cx="8208912" cy="369332"/>
          </a:xfrm>
          <a:prstGeom prst="rect">
            <a:avLst/>
          </a:prstGeom>
        </p:spPr>
        <p:txBody>
          <a:bodyPr wrap="square">
            <a:spAutoFit/>
          </a:bodyPr>
          <a:lstStyle/>
          <a:p>
            <a:r>
              <a:rPr lang="he-IL" dirty="0"/>
              <a:t>מה רואים בתמונות ? איך נראה הגבול? מה ניתן ללמוד מהצילומים על יחסי המדינות? </a:t>
            </a:r>
          </a:p>
        </p:txBody>
      </p:sp>
    </p:spTree>
    <p:extLst>
      <p:ext uri="{BB962C8B-B14F-4D97-AF65-F5344CB8AC3E}">
        <p14:creationId xmlns:p14="http://schemas.microsoft.com/office/powerpoint/2010/main" val="313472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CmcyxO1jT3c/T5wHwJIW9QI/AAAAAAAASCo/l8RX861aOTY/s1600/209226803_d1727565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165"/>
            <a:ext cx="6480720" cy="32838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news.bbcimg.co.uk/media/images/50017000/jpg/_50017022_border-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573016"/>
            <a:ext cx="5760640" cy="31273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ynetnews.com/PicServer3/2012/04/11/3860104/34_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44" y="3573016"/>
            <a:ext cx="2952328" cy="312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0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images1.ynet.co.il/PicServer3/2012/08/23/4118890/IMG_4538_w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620" y="3356992"/>
            <a:ext cx="4287868" cy="31661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כך מדלגים בקלילות מעבר לגדר (צילום: מוטי קמח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20" y="620688"/>
            <a:ext cx="428786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צמחייה שעלולה לעזור לטרוריסטים להתחבא ולהתקדם (צילום: מוטי קמח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988840"/>
            <a:ext cx="4392488" cy="3744416"/>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107504" y="5821736"/>
            <a:ext cx="4572000" cy="646331"/>
          </a:xfrm>
          <a:prstGeom prst="rect">
            <a:avLst/>
          </a:prstGeom>
        </p:spPr>
        <p:txBody>
          <a:bodyPr>
            <a:spAutoFit/>
          </a:bodyPr>
          <a:lstStyle/>
          <a:p>
            <a:r>
              <a:rPr lang="he-IL" dirty="0"/>
              <a:t>במה שונה הגבול הזה מהגבולות שראיתם קודם?  צילומים אלה- לאורך הגבול עם מצרים.</a:t>
            </a:r>
          </a:p>
        </p:txBody>
      </p:sp>
      <p:sp>
        <p:nvSpPr>
          <p:cNvPr id="3" name="מלבן 2"/>
          <p:cNvSpPr/>
          <p:nvPr/>
        </p:nvSpPr>
        <p:spPr>
          <a:xfrm>
            <a:off x="1385941" y="836712"/>
            <a:ext cx="3102131" cy="369332"/>
          </a:xfrm>
          <a:prstGeom prst="rect">
            <a:avLst/>
          </a:prstGeom>
        </p:spPr>
        <p:txBody>
          <a:bodyPr wrap="none">
            <a:spAutoFit/>
          </a:bodyPr>
          <a:lstStyle/>
          <a:p>
            <a:r>
              <a:rPr lang="he-IL" dirty="0"/>
              <a:t>עבר את הגבול בין ישראל ומצרים</a:t>
            </a:r>
          </a:p>
        </p:txBody>
      </p:sp>
    </p:spTree>
    <p:extLst>
      <p:ext uri="{BB962C8B-B14F-4D97-AF65-F5344CB8AC3E}">
        <p14:creationId xmlns:p14="http://schemas.microsoft.com/office/powerpoint/2010/main" val="408815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7/76/OffeneGrenzeNiederndorf-Oberaudo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4680520" cy="43924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s.unca.edu/~boyd/touring/tour03/day28/austri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158" y="260648"/>
            <a:ext cx="4127338" cy="3996444"/>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5507430" y="4581128"/>
            <a:ext cx="2876107" cy="646331"/>
          </a:xfrm>
          <a:prstGeom prst="rect">
            <a:avLst/>
          </a:prstGeom>
        </p:spPr>
        <p:txBody>
          <a:bodyPr wrap="none">
            <a:spAutoFit/>
          </a:bodyPr>
          <a:lstStyle/>
          <a:p>
            <a:r>
              <a:rPr lang="he-IL" dirty="0"/>
              <a:t>כך נראה מעבר גבול של שלום </a:t>
            </a:r>
          </a:p>
          <a:p>
            <a:r>
              <a:rPr lang="he-IL" dirty="0"/>
              <a:t>בין מדינות </a:t>
            </a:r>
          </a:p>
        </p:txBody>
      </p:sp>
    </p:spTree>
    <p:extLst>
      <p:ext uri="{BB962C8B-B14F-4D97-AF65-F5344CB8AC3E}">
        <p14:creationId xmlns:p14="http://schemas.microsoft.com/office/powerpoint/2010/main" val="114747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076056" y="1916832"/>
            <a:ext cx="3563888" cy="1477328"/>
          </a:xfrm>
          <a:prstGeom prst="rect">
            <a:avLst/>
          </a:prstGeom>
        </p:spPr>
        <p:txBody>
          <a:bodyPr wrap="square">
            <a:spAutoFit/>
          </a:bodyPr>
          <a:lstStyle/>
          <a:p>
            <a:r>
              <a:rPr lang="he-IL" altLang="he-IL" dirty="0"/>
              <a:t>גבולות ההבטחה- "ביום ההוא כרת יהוה את אברם ברית </a:t>
            </a:r>
            <a:r>
              <a:rPr lang="he-IL" altLang="he-IL" dirty="0" err="1"/>
              <a:t>לאמר</a:t>
            </a:r>
            <a:r>
              <a:rPr lang="he-IL" altLang="he-IL" dirty="0"/>
              <a:t> לזרעך נתתי את הארץ הזאת </a:t>
            </a:r>
            <a:r>
              <a:rPr lang="he-IL" altLang="he-IL" u="sng" dirty="0"/>
              <a:t>מנהר מצרים</a:t>
            </a:r>
            <a:r>
              <a:rPr lang="he-IL" altLang="he-IL" dirty="0"/>
              <a:t> עד הנהר הגדל </a:t>
            </a:r>
            <a:r>
              <a:rPr lang="he-IL" altLang="he-IL" u="sng" dirty="0"/>
              <a:t>נהר פרת</a:t>
            </a:r>
            <a:r>
              <a:rPr lang="he-IL" altLang="he-IL" dirty="0"/>
              <a:t>" </a:t>
            </a:r>
          </a:p>
          <a:p>
            <a:r>
              <a:rPr lang="he-IL" altLang="he-IL" dirty="0"/>
              <a:t>(פרשת לך </a:t>
            </a:r>
            <a:r>
              <a:rPr lang="he-IL" altLang="he-IL" dirty="0" err="1"/>
              <a:t>לך</a:t>
            </a:r>
            <a:r>
              <a:rPr lang="he-IL" altLang="he-IL" dirty="0"/>
              <a:t>, בראשית ט"ו, י"ח)</a:t>
            </a:r>
            <a:endParaRPr lang="en-US" altLang="he-IL" dirty="0"/>
          </a:p>
        </p:txBody>
      </p:sp>
      <p:pic>
        <p:nvPicPr>
          <p:cNvPr id="3" name="Picture 3" descr="תמונה:12 staemme israels heb.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3975609"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6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1026" name="Picture 2" descr="E:\גאוגרפיה\מפת האימפריה העותמנית.png"/>
          <p:cNvPicPr>
            <a:picLocks noChangeAspect="1" noChangeArrowheads="1"/>
          </p:cNvPicPr>
          <p:nvPr/>
        </p:nvPicPr>
        <p:blipFill>
          <a:blip r:embed="rId2" cstate="print"/>
          <a:srcRect/>
          <a:stretch>
            <a:fillRect/>
          </a:stretch>
        </p:blipFill>
        <p:spPr bwMode="auto">
          <a:xfrm>
            <a:off x="251520" y="116632"/>
            <a:ext cx="8784976" cy="6432715"/>
          </a:xfrm>
          <a:prstGeom prst="rect">
            <a:avLst/>
          </a:prstGeom>
          <a:noFill/>
        </p:spPr>
      </p:pic>
    </p:spTree>
    <p:extLst>
      <p:ext uri="{BB962C8B-B14F-4D97-AF65-F5344CB8AC3E}">
        <p14:creationId xmlns:p14="http://schemas.microsoft.com/office/powerpoint/2010/main" val="54504493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2248</TotalTime>
  <Words>1290</Words>
  <Application>Microsoft Office PowerPoint</Application>
  <PresentationFormat>‫הצגה על המסך (4:3)</PresentationFormat>
  <Paragraphs>88</Paragraphs>
  <Slides>39</Slides>
  <Notes>6</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39</vt:i4>
      </vt:variant>
    </vt:vector>
  </HeadingPairs>
  <TitlesOfParts>
    <vt:vector size="43" baseType="lpstr">
      <vt:lpstr>Arial</vt:lpstr>
      <vt:lpstr>Calibri</vt:lpstr>
      <vt:lpstr>David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חוק רמת הגולן</vt:lpstr>
      <vt:lpstr>מצגת של PowerPoint‏</vt:lpstr>
      <vt:lpstr>מצגת של PowerPoint‏</vt:lpstr>
      <vt:lpstr>מצגת של PowerPoint‏</vt:lpstr>
      <vt:lpstr>מצגת של PowerPoint‏</vt:lpstr>
      <vt:lpstr>מצגת של PowerPoint‏</vt:lpstr>
      <vt:lpstr>גישות לקביעת גבולות הקבע של מדינת ישראל:</vt:lpstr>
      <vt:lpstr>חזרה לגבולות 1967– משמעות?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Magder</dc:creator>
  <cp:lastModifiedBy>פלורה אורן</cp:lastModifiedBy>
  <cp:revision>120</cp:revision>
  <dcterms:created xsi:type="dcterms:W3CDTF">2011-12-04T18:03:23Z</dcterms:created>
  <dcterms:modified xsi:type="dcterms:W3CDTF">2023-02-06T10:25:44Z</dcterms:modified>
</cp:coreProperties>
</file>