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7"/>
  </p:notesMasterIdLst>
  <p:sldIdLst>
    <p:sldId id="256" r:id="rId2"/>
    <p:sldId id="257" r:id="rId3"/>
    <p:sldId id="337" r:id="rId4"/>
    <p:sldId id="259" r:id="rId5"/>
    <p:sldId id="447" r:id="rId6"/>
    <p:sldId id="448" r:id="rId7"/>
    <p:sldId id="262" r:id="rId8"/>
    <p:sldId id="263" r:id="rId9"/>
    <p:sldId id="405" r:id="rId10"/>
    <p:sldId id="264" r:id="rId11"/>
    <p:sldId id="265" r:id="rId12"/>
    <p:sldId id="323" r:id="rId13"/>
    <p:sldId id="318" r:id="rId14"/>
    <p:sldId id="266" r:id="rId15"/>
    <p:sldId id="379" r:id="rId16"/>
    <p:sldId id="274" r:id="rId17"/>
    <p:sldId id="416" r:id="rId18"/>
    <p:sldId id="412" r:id="rId19"/>
    <p:sldId id="380" r:id="rId20"/>
    <p:sldId id="433" r:id="rId21"/>
    <p:sldId id="434" r:id="rId22"/>
    <p:sldId id="383" r:id="rId23"/>
    <p:sldId id="435" r:id="rId24"/>
    <p:sldId id="408" r:id="rId25"/>
    <p:sldId id="417" r:id="rId26"/>
    <p:sldId id="330" r:id="rId27"/>
    <p:sldId id="432" r:id="rId28"/>
    <p:sldId id="418" r:id="rId29"/>
    <p:sldId id="387" r:id="rId30"/>
    <p:sldId id="419" r:id="rId31"/>
    <p:sldId id="358" r:id="rId32"/>
    <p:sldId id="420" r:id="rId33"/>
    <p:sldId id="333" r:id="rId34"/>
    <p:sldId id="332" r:id="rId35"/>
    <p:sldId id="436" r:id="rId36"/>
    <p:sldId id="421" r:id="rId37"/>
    <p:sldId id="389" r:id="rId38"/>
    <p:sldId id="437" r:id="rId39"/>
    <p:sldId id="422" r:id="rId40"/>
    <p:sldId id="390" r:id="rId41"/>
    <p:sldId id="423" r:id="rId42"/>
    <p:sldId id="438" r:id="rId43"/>
    <p:sldId id="424" r:id="rId44"/>
    <p:sldId id="393" r:id="rId45"/>
    <p:sldId id="449" r:id="rId46"/>
    <p:sldId id="450" r:id="rId47"/>
    <p:sldId id="451" r:id="rId48"/>
    <p:sldId id="452" r:id="rId49"/>
    <p:sldId id="453" r:id="rId50"/>
    <p:sldId id="439" r:id="rId51"/>
    <p:sldId id="298" r:id="rId52"/>
    <p:sldId id="300" r:id="rId53"/>
    <p:sldId id="440" r:id="rId54"/>
    <p:sldId id="301" r:id="rId55"/>
    <p:sldId id="454" r:id="rId56"/>
    <p:sldId id="455" r:id="rId57"/>
    <p:sldId id="372" r:id="rId58"/>
    <p:sldId id="441" r:id="rId59"/>
    <p:sldId id="304" r:id="rId60"/>
    <p:sldId id="442" r:id="rId61"/>
    <p:sldId id="306" r:id="rId62"/>
    <p:sldId id="456" r:id="rId63"/>
    <p:sldId id="373" r:id="rId64"/>
    <p:sldId id="394" r:id="rId65"/>
    <p:sldId id="443" r:id="rId66"/>
    <p:sldId id="426" r:id="rId67"/>
    <p:sldId id="457" r:id="rId68"/>
    <p:sldId id="444" r:id="rId69"/>
    <p:sldId id="397" r:id="rId70"/>
    <p:sldId id="458" r:id="rId71"/>
    <p:sldId id="409" r:id="rId72"/>
    <p:sldId id="359" r:id="rId73"/>
    <p:sldId id="396" r:id="rId74"/>
    <p:sldId id="445" r:id="rId75"/>
    <p:sldId id="360" r:id="rId76"/>
    <p:sldId id="428" r:id="rId77"/>
    <p:sldId id="402" r:id="rId78"/>
    <p:sldId id="430" r:id="rId79"/>
    <p:sldId id="404" r:id="rId80"/>
    <p:sldId id="446" r:id="rId81"/>
    <p:sldId id="361" r:id="rId82"/>
    <p:sldId id="410" r:id="rId83"/>
    <p:sldId id="411" r:id="rId84"/>
    <p:sldId id="362" r:id="rId85"/>
    <p:sldId id="459" r:id="rId8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guide id="3" orient="horz" pos="799" userDrawn="1">
          <p15:clr>
            <a:srgbClr val="A4A3A4"/>
          </p15:clr>
        </p15:guide>
        <p15:guide id="4" pos="5420" userDrawn="1">
          <p15:clr>
            <a:srgbClr val="A4A3A4"/>
          </p15:clr>
        </p15:guide>
        <p15:guide id="5" orient="horz" pos="3929" userDrawn="1">
          <p15:clr>
            <a:srgbClr val="A4A3A4"/>
          </p15:clr>
        </p15:guide>
        <p15:guide id="6" pos="51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ama Horev" initials="N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56757"/>
    <a:srgbClr val="FF7C80"/>
    <a:srgbClr val="FFCC66"/>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8" d="100"/>
          <a:sy n="58" d="100"/>
        </p:scale>
        <p:origin x="1520" y="56"/>
      </p:cViewPr>
      <p:guideLst>
        <p:guide orient="horz" pos="482"/>
        <p:guide pos="2880"/>
        <p:guide orient="horz" pos="799"/>
        <p:guide pos="5420"/>
        <p:guide orient="horz" pos="3929"/>
        <p:guide pos="5103"/>
      </p:guideLst>
    </p:cSldViewPr>
  </p:slideViewPr>
  <p:notesTextViewPr>
    <p:cViewPr>
      <p:scale>
        <a:sx n="100" d="100"/>
        <a:sy n="100" d="100"/>
      </p:scale>
      <p:origin x="0" y="0"/>
    </p:cViewPr>
  </p:notesTextViewPr>
  <p:sorterViewPr>
    <p:cViewPr>
      <p:scale>
        <a:sx n="66" d="100"/>
        <a:sy n="66" d="100"/>
      </p:scale>
      <p:origin x="0" y="100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he-IL" sz="900" dirty="0"/>
              <a:t>כמות משקעים בצנעא</a:t>
            </a:r>
          </a:p>
        </c:rich>
      </c:tx>
      <c:layout>
        <c:manualLayout>
          <c:xMode val="edge"/>
          <c:yMode val="edge"/>
          <c:x val="0.33895281756302942"/>
          <c:y val="1.7258450076309149E-3"/>
        </c:manualLayout>
      </c:layout>
      <c:overlay val="0"/>
    </c:title>
    <c:autoTitleDeleted val="0"/>
    <c:plotArea>
      <c:layout>
        <c:manualLayout>
          <c:layoutTarget val="inner"/>
          <c:xMode val="edge"/>
          <c:yMode val="edge"/>
          <c:x val="9.7814079358058748E-4"/>
          <c:y val="6.0998653716703544E-2"/>
          <c:w val="0.89976816163714668"/>
          <c:h val="0.7351848581415773"/>
        </c:manualLayout>
      </c:layout>
      <c:barChart>
        <c:barDir val="col"/>
        <c:grouping val="clustered"/>
        <c:varyColors val="0"/>
        <c:ser>
          <c:idx val="0"/>
          <c:order val="0"/>
          <c:tx>
            <c:strRef>
              <c:f>גיליון1!$A$2</c:f>
              <c:strCache>
                <c:ptCount val="1"/>
                <c:pt idx="0">
                  <c:v>כמות משקעים</c:v>
                </c:pt>
              </c:strCache>
            </c:strRef>
          </c:tx>
          <c:spPr>
            <a:solidFill>
              <a:schemeClr val="tx1"/>
            </a:solidFill>
            <a:ln>
              <a:solidFill>
                <a:sysClr val="windowText" lastClr="000000"/>
              </a:solidFill>
            </a:ln>
          </c:spPr>
          <c:invertIfNegative val="0"/>
          <c:cat>
            <c:numRef>
              <c:f>גיליון1!$B$1:$M$1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גיליון1!$B$2:$M$2</c:f>
              <c:numCache>
                <c:formatCode>General</c:formatCode>
                <c:ptCount val="12"/>
                <c:pt idx="0">
                  <c:v>4</c:v>
                </c:pt>
                <c:pt idx="1">
                  <c:v>5</c:v>
                </c:pt>
                <c:pt idx="2">
                  <c:v>20</c:v>
                </c:pt>
                <c:pt idx="3">
                  <c:v>50</c:v>
                </c:pt>
                <c:pt idx="4">
                  <c:v>25</c:v>
                </c:pt>
                <c:pt idx="5">
                  <c:v>5</c:v>
                </c:pt>
                <c:pt idx="6">
                  <c:v>40</c:v>
                </c:pt>
                <c:pt idx="7">
                  <c:v>70</c:v>
                </c:pt>
                <c:pt idx="8">
                  <c:v>10</c:v>
                </c:pt>
                <c:pt idx="9">
                  <c:v>2</c:v>
                </c:pt>
                <c:pt idx="10">
                  <c:v>10</c:v>
                </c:pt>
                <c:pt idx="11">
                  <c:v>5</c:v>
                </c:pt>
              </c:numCache>
            </c:numRef>
          </c:val>
          <c:extLst>
            <c:ext xmlns:c16="http://schemas.microsoft.com/office/drawing/2014/chart" uri="{C3380CC4-5D6E-409C-BE32-E72D297353CC}">
              <c16:uniqueId val="{00000000-4F26-43C3-8CAF-C44ED1065984}"/>
            </c:ext>
          </c:extLst>
        </c:ser>
        <c:dLbls>
          <c:showLegendKey val="0"/>
          <c:showVal val="0"/>
          <c:showCatName val="0"/>
          <c:showSerName val="0"/>
          <c:showPercent val="0"/>
          <c:showBubbleSize val="0"/>
        </c:dLbls>
        <c:gapWidth val="150"/>
        <c:axId val="40328576"/>
        <c:axId val="54133504"/>
      </c:barChart>
      <c:catAx>
        <c:axId val="40328576"/>
        <c:scaling>
          <c:orientation val="maxMin"/>
        </c:scaling>
        <c:delete val="0"/>
        <c:axPos val="b"/>
        <c:numFmt formatCode="General" sourceLinked="1"/>
        <c:majorTickMark val="out"/>
        <c:minorTickMark val="none"/>
        <c:tickLblPos val="nextTo"/>
        <c:crossAx val="54133504"/>
        <c:crosses val="autoZero"/>
        <c:auto val="1"/>
        <c:lblAlgn val="ctr"/>
        <c:lblOffset val="100"/>
        <c:noMultiLvlLbl val="0"/>
      </c:catAx>
      <c:valAx>
        <c:axId val="54133504"/>
        <c:scaling>
          <c:orientation val="minMax"/>
        </c:scaling>
        <c:delete val="0"/>
        <c:axPos val="r"/>
        <c:majorGridlines/>
        <c:numFmt formatCode="General" sourceLinked="1"/>
        <c:majorTickMark val="out"/>
        <c:minorTickMark val="none"/>
        <c:tickLblPos val="nextTo"/>
        <c:crossAx val="40328576"/>
        <c:crosses val="autoZero"/>
        <c:crossBetween val="between"/>
      </c:valAx>
      <c:spPr>
        <a:ln>
          <a:solidFill>
            <a:sysClr val="windowText" lastClr="000000"/>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sz="900" dirty="0"/>
              <a:t>כמות משקעים בעדן</a:t>
            </a:r>
          </a:p>
        </c:rich>
      </c:tx>
      <c:layout>
        <c:manualLayout>
          <c:xMode val="edge"/>
          <c:yMode val="edge"/>
          <c:x val="0.29852810036998489"/>
          <c:y val="5.2922664331454219E-2"/>
        </c:manualLayout>
      </c:layout>
      <c:overlay val="0"/>
    </c:title>
    <c:autoTitleDeleted val="0"/>
    <c:plotArea>
      <c:layout>
        <c:manualLayout>
          <c:layoutTarget val="inner"/>
          <c:xMode val="edge"/>
          <c:yMode val="edge"/>
          <c:x val="4.5853810933320437E-2"/>
          <c:y val="0.12568911736984054"/>
          <c:w val="0.8855803102955927"/>
          <c:h val="0.75115105639388935"/>
        </c:manualLayout>
      </c:layout>
      <c:barChart>
        <c:barDir val="col"/>
        <c:grouping val="clustered"/>
        <c:varyColors val="0"/>
        <c:ser>
          <c:idx val="0"/>
          <c:order val="0"/>
          <c:tx>
            <c:strRef>
              <c:f>גיליון1!$A$7</c:f>
              <c:strCache>
                <c:ptCount val="1"/>
                <c:pt idx="0">
                  <c:v>כמות משקעים</c:v>
                </c:pt>
              </c:strCache>
            </c:strRef>
          </c:tx>
          <c:spPr>
            <a:solidFill>
              <a:schemeClr val="tx1"/>
            </a:solidFill>
          </c:spPr>
          <c:invertIfNegative val="0"/>
          <c:cat>
            <c:numRef>
              <c:f>גיליון1!$B$6:$M$6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גיליון1!$B$7:$M$7</c:f>
              <c:numCache>
                <c:formatCode>General</c:formatCode>
                <c:ptCount val="12"/>
                <c:pt idx="0">
                  <c:v>3</c:v>
                </c:pt>
                <c:pt idx="1">
                  <c:v>5</c:v>
                </c:pt>
                <c:pt idx="2">
                  <c:v>5</c:v>
                </c:pt>
                <c:pt idx="3">
                  <c:v>5</c:v>
                </c:pt>
                <c:pt idx="4">
                  <c:v>0</c:v>
                </c:pt>
                <c:pt idx="5">
                  <c:v>1</c:v>
                </c:pt>
                <c:pt idx="6">
                  <c:v>4</c:v>
                </c:pt>
                <c:pt idx="7">
                  <c:v>4</c:v>
                </c:pt>
                <c:pt idx="8">
                  <c:v>7</c:v>
                </c:pt>
                <c:pt idx="9">
                  <c:v>1</c:v>
                </c:pt>
                <c:pt idx="10">
                  <c:v>1</c:v>
                </c:pt>
                <c:pt idx="11">
                  <c:v>7</c:v>
                </c:pt>
              </c:numCache>
            </c:numRef>
          </c:val>
          <c:extLst>
            <c:ext xmlns:c16="http://schemas.microsoft.com/office/drawing/2014/chart" uri="{C3380CC4-5D6E-409C-BE32-E72D297353CC}">
              <c16:uniqueId val="{00000000-0863-4689-B00C-CFD7A7047C82}"/>
            </c:ext>
          </c:extLst>
        </c:ser>
        <c:dLbls>
          <c:showLegendKey val="0"/>
          <c:showVal val="0"/>
          <c:showCatName val="0"/>
          <c:showSerName val="0"/>
          <c:showPercent val="0"/>
          <c:showBubbleSize val="0"/>
        </c:dLbls>
        <c:gapWidth val="150"/>
        <c:axId val="54165888"/>
        <c:axId val="54167424"/>
      </c:barChart>
      <c:catAx>
        <c:axId val="54165888"/>
        <c:scaling>
          <c:orientation val="maxMin"/>
        </c:scaling>
        <c:delete val="0"/>
        <c:axPos val="b"/>
        <c:numFmt formatCode="General" sourceLinked="1"/>
        <c:majorTickMark val="out"/>
        <c:minorTickMark val="none"/>
        <c:tickLblPos val="nextTo"/>
        <c:crossAx val="54167424"/>
        <c:crosses val="autoZero"/>
        <c:auto val="1"/>
        <c:lblAlgn val="ctr"/>
        <c:lblOffset val="100"/>
        <c:noMultiLvlLbl val="0"/>
      </c:catAx>
      <c:valAx>
        <c:axId val="54167424"/>
        <c:scaling>
          <c:orientation val="minMax"/>
        </c:scaling>
        <c:delete val="0"/>
        <c:axPos val="r"/>
        <c:majorGridlines/>
        <c:numFmt formatCode="General" sourceLinked="1"/>
        <c:majorTickMark val="out"/>
        <c:minorTickMark val="none"/>
        <c:tickLblPos val="nextTo"/>
        <c:crossAx val="5416588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A3CCF0-B0E8-4FC8-96B1-5657087A114C}" type="datetimeFigureOut">
              <a:rPr lang="he-IL" smtClean="0"/>
              <a:pPr/>
              <a:t>ט"ו/שבט/תשפ"ג</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778DB74-0130-42C4-BB7B-B3EB24F396F0}" type="slidenum">
              <a:rPr lang="he-IL" smtClean="0"/>
              <a:pPr/>
              <a:t>‹#›</a:t>
            </a:fld>
            <a:endParaRPr lang="he-IL"/>
          </a:p>
        </p:txBody>
      </p:sp>
    </p:spTree>
    <p:extLst>
      <p:ext uri="{BB962C8B-B14F-4D97-AF65-F5344CB8AC3E}">
        <p14:creationId xmlns:p14="http://schemas.microsoft.com/office/powerpoint/2010/main" val="5475097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13</a:t>
            </a:fld>
            <a:endParaRPr lang="he-IL"/>
          </a:p>
        </p:txBody>
      </p:sp>
    </p:spTree>
    <p:extLst>
      <p:ext uri="{BB962C8B-B14F-4D97-AF65-F5344CB8AC3E}">
        <p14:creationId xmlns:p14="http://schemas.microsoft.com/office/powerpoint/2010/main" val="2400772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69</a:t>
            </a:fld>
            <a:endParaRPr lang="he-IL"/>
          </a:p>
        </p:txBody>
      </p:sp>
    </p:spTree>
    <p:extLst>
      <p:ext uri="{BB962C8B-B14F-4D97-AF65-F5344CB8AC3E}">
        <p14:creationId xmlns:p14="http://schemas.microsoft.com/office/powerpoint/2010/main" val="372170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73</a:t>
            </a:fld>
            <a:endParaRPr lang="he-IL"/>
          </a:p>
        </p:txBody>
      </p:sp>
    </p:spTree>
    <p:extLst>
      <p:ext uri="{BB962C8B-B14F-4D97-AF65-F5344CB8AC3E}">
        <p14:creationId xmlns:p14="http://schemas.microsoft.com/office/powerpoint/2010/main" val="238678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83</a:t>
            </a:fld>
            <a:endParaRPr lang="he-IL"/>
          </a:p>
        </p:txBody>
      </p:sp>
    </p:spTree>
    <p:extLst>
      <p:ext uri="{BB962C8B-B14F-4D97-AF65-F5344CB8AC3E}">
        <p14:creationId xmlns:p14="http://schemas.microsoft.com/office/powerpoint/2010/main" val="370857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15</a:t>
            </a:fld>
            <a:endParaRPr lang="he-IL"/>
          </a:p>
        </p:txBody>
      </p:sp>
    </p:spTree>
    <p:extLst>
      <p:ext uri="{BB962C8B-B14F-4D97-AF65-F5344CB8AC3E}">
        <p14:creationId xmlns:p14="http://schemas.microsoft.com/office/powerpoint/2010/main" val="282345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16</a:t>
            </a:fld>
            <a:endParaRPr lang="he-IL"/>
          </a:p>
        </p:txBody>
      </p:sp>
    </p:spTree>
    <p:extLst>
      <p:ext uri="{BB962C8B-B14F-4D97-AF65-F5344CB8AC3E}">
        <p14:creationId xmlns:p14="http://schemas.microsoft.com/office/powerpoint/2010/main" val="203304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24</a:t>
            </a:fld>
            <a:endParaRPr lang="he-IL"/>
          </a:p>
        </p:txBody>
      </p:sp>
    </p:spTree>
    <p:extLst>
      <p:ext uri="{BB962C8B-B14F-4D97-AF65-F5344CB8AC3E}">
        <p14:creationId xmlns:p14="http://schemas.microsoft.com/office/powerpoint/2010/main" val="271498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29</a:t>
            </a:fld>
            <a:endParaRPr lang="he-IL"/>
          </a:p>
        </p:txBody>
      </p:sp>
    </p:spTree>
    <p:extLst>
      <p:ext uri="{BB962C8B-B14F-4D97-AF65-F5344CB8AC3E}">
        <p14:creationId xmlns:p14="http://schemas.microsoft.com/office/powerpoint/2010/main" val="1490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30</a:t>
            </a:fld>
            <a:endParaRPr lang="he-IL"/>
          </a:p>
        </p:txBody>
      </p:sp>
    </p:spTree>
    <p:extLst>
      <p:ext uri="{BB962C8B-B14F-4D97-AF65-F5344CB8AC3E}">
        <p14:creationId xmlns:p14="http://schemas.microsoft.com/office/powerpoint/2010/main" val="9536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33</a:t>
            </a:fld>
            <a:endParaRPr lang="he-IL"/>
          </a:p>
        </p:txBody>
      </p:sp>
    </p:spTree>
    <p:extLst>
      <p:ext uri="{BB962C8B-B14F-4D97-AF65-F5344CB8AC3E}">
        <p14:creationId xmlns:p14="http://schemas.microsoft.com/office/powerpoint/2010/main" val="402754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57</a:t>
            </a:fld>
            <a:endParaRPr lang="he-IL"/>
          </a:p>
        </p:txBody>
      </p:sp>
    </p:spTree>
    <p:extLst>
      <p:ext uri="{BB962C8B-B14F-4D97-AF65-F5344CB8AC3E}">
        <p14:creationId xmlns:p14="http://schemas.microsoft.com/office/powerpoint/2010/main" val="407677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778DB74-0130-42C4-BB7B-B3EB24F396F0}" type="slidenum">
              <a:rPr lang="he-IL" smtClean="0"/>
              <a:pPr/>
              <a:t>67</a:t>
            </a:fld>
            <a:endParaRPr lang="he-IL"/>
          </a:p>
        </p:txBody>
      </p:sp>
    </p:spTree>
    <p:extLst>
      <p:ext uri="{BB962C8B-B14F-4D97-AF65-F5344CB8AC3E}">
        <p14:creationId xmlns:p14="http://schemas.microsoft.com/office/powerpoint/2010/main" val="248549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66BBD-E9B7-438F-9124-0B8E44FD4A7C}" type="datetimeFigureOut">
              <a:rPr lang="he-IL" smtClean="0"/>
              <a:pPr/>
              <a:t>ט"ו/שבט/תשפ"ג</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A66BBD-E9B7-438F-9124-0B8E44FD4A7C}" type="datetimeFigureOut">
              <a:rPr lang="he-IL" smtClean="0"/>
              <a:pPr/>
              <a:t>ט"ו/שבט/תשפ"ג</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9D1B35-522D-4641-910E-09A76845271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psagot.org.il/images/images2010/climetarea.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upload.wikimedia.org/wikipedia/commons/thumb/4/4a/World_map_torrid.svg/2753px-World_map_torrid.svg.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http://www.hageula.com/pic/ZZZ_092609_1_c.jpg"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hageula.com/pic/ZZZ_092609_1_c.jpg"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http://www.ynet.co.il/PicServer2/20122005/731939/in1_wa.jpg"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aidwatchers.com/wp/wp-content/uploads/2010/03/climate-change.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https://encrypted-tbn3.gstatic.com/images?q=tbn:ANd9GcSMKAhXXzTEXTvvCpYuacsPILwsG87z8uYkELeZX7FC2LP_DFvADw"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http://upload.wikimedia.org/wikipedia/he/thumb/4/43/Oblique_rays_heb.svg/250px-Oblique_rays_heb.svg.png"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images.kotar.co.il/Crop.ashx?gPageToken=7e6f12f1-4295-46a6-9427-4e05398e99db&amp;v=1&amp;nSizeStep=4&amp;nTop=691&amp;nLeft=40&amp;nWidth=577&amp;nHeight=103"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http://www.sikumim.co.il/sikumim/grade9/geography3.jpg" TargetMode="Externa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lbPMRc54QbY" TargetMode="External"/><Relationship Id="rId2" Type="http://schemas.openxmlformats.org/officeDocument/2006/relationships/hyperlink" Target="http://geo-video.cet.ac.il/ShowItem.aspx?ItemID=7d223aeb-81ae-4dcb-877c-6ea777b58d4a&amp;lang=HEB"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http://www.ynet.co.il/PicServer2/20122005/720447/atlas4_wa.jpg" TargetMode="Externa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http://www.masa.co.il/_content/images/19f65c7bd43eec881ee3fa50c64b9e58_zermatt_brian_opyd.jpg" TargetMode="External"/><Relationship Id="rId4" Type="http://schemas.openxmlformats.org/officeDocument/2006/relationships/image" Target="../media/image54.jpeg"/></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gi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http://web.macam98.ac.il/~zigi/aklim/klimo4.gif" TargetMode="External"/><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5013176"/>
            <a:ext cx="5364088" cy="1709382"/>
          </a:xfrm>
          <a:solidFill>
            <a:schemeClr val="bg1"/>
          </a:solidFill>
        </p:spPr>
        <p:txBody>
          <a:bodyPr>
            <a:normAutofit/>
          </a:bodyPr>
          <a:lstStyle/>
          <a:p>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אילת </a:t>
            </a:r>
            <a:r>
              <a:rPr lang="he-IL"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כ"ץ</a:t>
            </a:r>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 גאוגרפיה</a:t>
            </a:r>
          </a:p>
          <a:p>
            <a:r>
              <a:rPr lang="he-IL"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תוכנית</a:t>
            </a:r>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 היל"ה</a:t>
            </a:r>
            <a:endParaRPr lang="he-IL"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7"/>
          <p:cNvPicPr>
            <a:picLocks noChangeAspect="1"/>
          </p:cNvPicPr>
          <p:nvPr/>
        </p:nvPicPr>
        <p:blipFill>
          <a:blip r:embed="rId2"/>
          <a:srcRect/>
          <a:stretch>
            <a:fillRect/>
          </a:stretch>
        </p:blipFill>
        <p:spPr bwMode="auto">
          <a:xfrm>
            <a:off x="5148064" y="2708920"/>
            <a:ext cx="3744416" cy="3528392"/>
          </a:xfrm>
          <a:prstGeom prst="rect">
            <a:avLst/>
          </a:prstGeom>
          <a:ln>
            <a:noFill/>
          </a:ln>
          <a:effectLst>
            <a:softEdge rad="112500"/>
          </a:effectLst>
        </p:spPr>
      </p:pic>
      <p:sp>
        <p:nvSpPr>
          <p:cNvPr id="5" name="TextBox 4"/>
          <p:cNvSpPr txBox="1"/>
          <p:nvPr/>
        </p:nvSpPr>
        <p:spPr>
          <a:xfrm>
            <a:off x="899592" y="548680"/>
            <a:ext cx="7704856" cy="1754326"/>
          </a:xfrm>
          <a:prstGeom prst="rect">
            <a:avLst/>
          </a:prstGeom>
          <a:noFill/>
        </p:spPr>
        <p:txBody>
          <a:bodyPr wrap="square" rtlCol="1">
            <a:spAutoFit/>
          </a:bodyPr>
          <a:lstStyle/>
          <a:p>
            <a:pPr algn="ctr"/>
            <a:r>
              <a:rPr lang="he-IL" sz="3600" b="1" dirty="0" err="1">
                <a:solidFill>
                  <a:schemeClr val="accent2"/>
                </a:solidFill>
                <a:latin typeface="Tahoma" panose="020B0604030504040204" pitchFamily="34" charset="0"/>
                <a:ea typeface="Tahoma" panose="020B0604030504040204" pitchFamily="34" charset="0"/>
                <a:cs typeface="Tahoma" panose="020B0604030504040204" pitchFamily="34" charset="0"/>
              </a:rPr>
              <a:t>נתי"ב</a:t>
            </a:r>
            <a:r>
              <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rPr>
              <a:t>/אנסין</a:t>
            </a:r>
          </a:p>
          <a:p>
            <a:pPr algn="ctr"/>
            <a:r>
              <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rPr>
              <a:t>אקלים, אזורי וגורמי אקלים, </a:t>
            </a:r>
            <a:r>
              <a:rPr lang="he-IL" sz="3600" b="1" dirty="0" err="1">
                <a:solidFill>
                  <a:schemeClr val="accent2"/>
                </a:solidFill>
                <a:latin typeface="Tahoma" panose="020B0604030504040204" pitchFamily="34" charset="0"/>
                <a:ea typeface="Tahoma" panose="020B0604030504040204" pitchFamily="34" charset="0"/>
                <a:cs typeface="Tahoma" panose="020B0604030504040204" pitchFamily="34" charset="0"/>
              </a:rPr>
              <a:t>קלימוגרפים</a:t>
            </a:r>
            <a:endPar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08"/>
            <a:ext cx="8229600" cy="1143000"/>
          </a:xfrm>
        </p:spPr>
        <p:txBody>
          <a:bodyPr>
            <a:normAutofit/>
          </a:bodyPr>
          <a:lstStyle/>
          <a:p>
            <a:r>
              <a:rPr lang="he-IL" sz="4000" b="1" dirty="0">
                <a:cs typeface="+mn-cs"/>
              </a:rPr>
              <a:t>אטלס אוניברסיטאי</a:t>
            </a:r>
            <a:endParaRPr lang="he-IL" sz="4000" dirty="0">
              <a:cs typeface="+mn-cs"/>
            </a:endParaRPr>
          </a:p>
        </p:txBody>
      </p:sp>
      <p:pic>
        <p:nvPicPr>
          <p:cNvPr id="4" name="Picture 2" descr="C:\Documents and Settings\dan\My Documents\דן\גיאוגרפיה חדש\+++ מצגות  וידאו  ותמונות  ++++++\מפות מטח לאנסין\map of matach\bc.jpg"/>
          <p:cNvPicPr>
            <a:picLocks noGrp="1" noChangeAspect="1" noChangeArrowheads="1"/>
          </p:cNvPicPr>
          <p:nvPr>
            <p:ph idx="1"/>
          </p:nvPr>
        </p:nvPicPr>
        <p:blipFill>
          <a:blip r:embed="rId2"/>
          <a:srcRect/>
          <a:stretch>
            <a:fillRect/>
          </a:stretch>
        </p:blipFill>
        <p:spPr bwMode="auto">
          <a:xfrm>
            <a:off x="259214" y="1196752"/>
            <a:ext cx="8625571" cy="505405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4"/>
            <a:ext cx="8229600" cy="1143000"/>
          </a:xfrm>
        </p:spPr>
        <p:txBody>
          <a:bodyPr>
            <a:normAutofit/>
          </a:bodyPr>
          <a:lstStyle/>
          <a:p>
            <a:r>
              <a:rPr lang="he-IL" b="1" dirty="0">
                <a:cs typeface="+mn-cs"/>
              </a:rPr>
              <a:t>אטלס </a:t>
            </a:r>
            <a:r>
              <a:rPr lang="he-IL" b="1" dirty="0" err="1">
                <a:cs typeface="+mn-cs"/>
              </a:rPr>
              <a:t>כרטא</a:t>
            </a:r>
            <a:r>
              <a:rPr lang="he-IL" b="1" dirty="0">
                <a:cs typeface="+mn-cs"/>
              </a:rPr>
              <a:t> - </a:t>
            </a:r>
            <a:r>
              <a:rPr lang="he-IL" b="1" dirty="0" err="1">
                <a:cs typeface="+mn-cs"/>
              </a:rPr>
              <a:t>קפן</a:t>
            </a:r>
            <a:endParaRPr lang="he-IL" dirty="0">
              <a:cs typeface="+mn-cs"/>
            </a:endParaRPr>
          </a:p>
        </p:txBody>
      </p:sp>
      <p:pic>
        <p:nvPicPr>
          <p:cNvPr id="4" name="Picture 5" descr="climate_map"/>
          <p:cNvPicPr>
            <a:picLocks noGrp="1" noChangeAspect="1" noChangeArrowheads="1"/>
          </p:cNvPicPr>
          <p:nvPr>
            <p:ph idx="1"/>
          </p:nvPr>
        </p:nvPicPr>
        <p:blipFill>
          <a:blip r:embed="rId2"/>
          <a:srcRect/>
          <a:stretch>
            <a:fillRect/>
          </a:stretch>
        </p:blipFill>
        <p:spPr bwMode="auto">
          <a:xfrm>
            <a:off x="221062" y="1268760"/>
            <a:ext cx="8671418" cy="50131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060848"/>
            <a:ext cx="4038600" cy="4176464"/>
          </a:xfrm>
          <a:solidFill>
            <a:schemeClr val="accent6">
              <a:lumMod val="20000"/>
              <a:lumOff val="80000"/>
            </a:schemeClr>
          </a:solidFill>
        </p:spPr>
        <p:txBody>
          <a:bodyPr>
            <a:noAutofit/>
          </a:bodyPr>
          <a:lstStyle/>
          <a:p>
            <a:r>
              <a:rPr lang="he-IL" b="1" dirty="0"/>
              <a:t>שיטת קפן </a:t>
            </a:r>
            <a:r>
              <a:rPr lang="he-IL" dirty="0"/>
              <a:t>מבוססת על אקלים וצירופי </a:t>
            </a:r>
            <a:r>
              <a:rPr lang="he-IL" dirty="0" err="1"/>
              <a:t>טמ"פ</a:t>
            </a:r>
            <a:r>
              <a:rPr lang="he-IL" dirty="0"/>
              <a:t>.</a:t>
            </a:r>
          </a:p>
          <a:p>
            <a:r>
              <a:rPr lang="he-IL" dirty="0"/>
              <a:t>5 איזורי אקלים שבתוכם תתי סוגים.</a:t>
            </a:r>
          </a:p>
          <a:p>
            <a:r>
              <a:rPr lang="he-IL" dirty="0"/>
              <a:t>קשר הדוק בין הצומח הטבעי לבין סוג האקלים.</a:t>
            </a:r>
          </a:p>
          <a:p>
            <a:r>
              <a:rPr lang="he-IL" dirty="0"/>
              <a:t>קלימוגרפים מייצגים לכל סוג אקלים.</a:t>
            </a:r>
          </a:p>
          <a:p>
            <a:endParaRPr lang="he-IL" dirty="0"/>
          </a:p>
        </p:txBody>
      </p:sp>
      <p:sp>
        <p:nvSpPr>
          <p:cNvPr id="2" name="Title 1"/>
          <p:cNvSpPr>
            <a:spLocks noGrp="1"/>
          </p:cNvSpPr>
          <p:nvPr>
            <p:ph type="title"/>
          </p:nvPr>
        </p:nvSpPr>
        <p:spPr>
          <a:xfrm>
            <a:off x="251520" y="609"/>
            <a:ext cx="8867328" cy="1143000"/>
          </a:xfrm>
        </p:spPr>
        <p:txBody>
          <a:bodyPr>
            <a:normAutofit/>
          </a:bodyPr>
          <a:lstStyle/>
          <a:p>
            <a:r>
              <a:rPr lang="he-IL" b="1" dirty="0">
                <a:cs typeface="+mn-cs"/>
              </a:rPr>
              <a:t>הבדלים בין האטלסים</a:t>
            </a:r>
          </a:p>
        </p:txBody>
      </p:sp>
      <p:sp>
        <p:nvSpPr>
          <p:cNvPr id="3" name="Content Placeholder 2"/>
          <p:cNvSpPr>
            <a:spLocks noGrp="1"/>
          </p:cNvSpPr>
          <p:nvPr>
            <p:ph sz="half" idx="1"/>
          </p:nvPr>
        </p:nvSpPr>
        <p:spPr>
          <a:xfrm>
            <a:off x="457200" y="2032247"/>
            <a:ext cx="4038600" cy="4205064"/>
          </a:xfrm>
          <a:solidFill>
            <a:schemeClr val="accent1">
              <a:lumMod val="20000"/>
              <a:lumOff val="80000"/>
            </a:schemeClr>
          </a:solidFill>
        </p:spPr>
        <p:txBody>
          <a:bodyPr>
            <a:noAutofit/>
          </a:bodyPr>
          <a:lstStyle/>
          <a:p>
            <a:r>
              <a:rPr lang="he-IL" dirty="0"/>
              <a:t>חלוקה לאזורי אקלים.</a:t>
            </a:r>
          </a:p>
          <a:p>
            <a:r>
              <a:rPr lang="he-IL" dirty="0"/>
              <a:t>ללא טמפרטורות. </a:t>
            </a:r>
          </a:p>
          <a:p>
            <a:r>
              <a:rPr lang="he-IL" dirty="0"/>
              <a:t>שימוש במונחים: חורף יבש, גשמי קיץ, חורף עשיר בשלג.</a:t>
            </a:r>
          </a:p>
          <a:p>
            <a:r>
              <a:rPr lang="he-IL" dirty="0"/>
              <a:t> קלימוגרפים מייצגים לכל סוג אקלים.</a:t>
            </a:r>
          </a:p>
        </p:txBody>
      </p:sp>
      <p:sp>
        <p:nvSpPr>
          <p:cNvPr id="7" name="מלבן מעוגל 6"/>
          <p:cNvSpPr/>
          <p:nvPr/>
        </p:nvSpPr>
        <p:spPr>
          <a:xfrm>
            <a:off x="467544"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11560" y="1484783"/>
            <a:ext cx="3714776" cy="584775"/>
          </a:xfrm>
          <a:prstGeom prst="rect">
            <a:avLst/>
          </a:prstGeom>
          <a:noFill/>
        </p:spPr>
        <p:txBody>
          <a:bodyPr wrap="square" rtlCol="1">
            <a:spAutoFit/>
          </a:bodyPr>
          <a:lstStyle/>
          <a:p>
            <a:pPr algn="ctr"/>
            <a:r>
              <a:rPr lang="he-IL" sz="3200" b="1" dirty="0"/>
              <a:t>אוניברסיטאי</a:t>
            </a:r>
          </a:p>
        </p:txBody>
      </p:sp>
      <p:sp>
        <p:nvSpPr>
          <p:cNvPr id="5" name="מלבן מעוגל 4"/>
          <p:cNvSpPr/>
          <p:nvPr/>
        </p:nvSpPr>
        <p:spPr>
          <a:xfrm>
            <a:off x="4644008"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788024" y="1476072"/>
            <a:ext cx="3714776" cy="584775"/>
          </a:xfrm>
          <a:prstGeom prst="rect">
            <a:avLst/>
          </a:prstGeom>
          <a:noFill/>
        </p:spPr>
        <p:txBody>
          <a:bodyPr wrap="square" rtlCol="1">
            <a:spAutoFit/>
          </a:bodyPr>
          <a:lstStyle/>
          <a:p>
            <a:pPr algn="ctr"/>
            <a:r>
              <a:rPr lang="he-IL" sz="3200" b="1" dirty="0" err="1"/>
              <a:t>כרטא</a:t>
            </a:r>
            <a:endParaRPr lang="he-IL"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sagot.org.il/images/images2010/climetarea.JPG"/>
          <p:cNvPicPr>
            <a:picLocks noChangeAspect="1" noChangeArrowheads="1"/>
          </p:cNvPicPr>
          <p:nvPr/>
        </p:nvPicPr>
        <p:blipFill>
          <a:blip r:embed="rId3" r:link="rId4"/>
          <a:srcRect/>
          <a:stretch>
            <a:fillRect/>
          </a:stretch>
        </p:blipFill>
        <p:spPr bwMode="auto">
          <a:xfrm>
            <a:off x="781451" y="1124744"/>
            <a:ext cx="7606973" cy="5520105"/>
          </a:xfrm>
          <a:prstGeom prst="rect">
            <a:avLst/>
          </a:prstGeom>
          <a:noFill/>
          <a:ln w="9525">
            <a:noFill/>
            <a:miter lim="800000"/>
            <a:headEnd/>
            <a:tailEnd/>
          </a:ln>
        </p:spPr>
      </p:pic>
      <p:sp>
        <p:nvSpPr>
          <p:cNvPr id="4" name="Rectangle 3"/>
          <p:cNvSpPr/>
          <p:nvPr/>
        </p:nvSpPr>
        <p:spPr>
          <a:xfrm>
            <a:off x="1984988" y="216633"/>
            <a:ext cx="4677884" cy="707886"/>
          </a:xfrm>
          <a:prstGeom prst="rect">
            <a:avLst/>
          </a:prstGeom>
        </p:spPr>
        <p:txBody>
          <a:bodyPr wrap="none">
            <a:spAutoFit/>
          </a:bodyPr>
          <a:lstStyle/>
          <a:p>
            <a:r>
              <a:rPr lang="he-IL" sz="4000" b="1" dirty="0"/>
              <a:t>איזורי אקלים עיקריים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he-IL" sz="4000" b="1" dirty="0">
                <a:cs typeface="+mn-cs"/>
              </a:rPr>
              <a:t>חשיבות והשפעת האקלים על חיינו</a:t>
            </a:r>
            <a:endParaRPr lang="he-IL" sz="4000" dirty="0">
              <a:cs typeface="+mn-cs"/>
            </a:endParaRPr>
          </a:p>
        </p:txBody>
      </p:sp>
      <p:sp>
        <p:nvSpPr>
          <p:cNvPr id="3" name="Content Placeholder 2"/>
          <p:cNvSpPr>
            <a:spLocks noGrp="1"/>
          </p:cNvSpPr>
          <p:nvPr>
            <p:ph idx="1"/>
          </p:nvPr>
        </p:nvSpPr>
        <p:spPr/>
        <p:txBody>
          <a:bodyPr>
            <a:normAutofit/>
          </a:bodyPr>
          <a:lstStyle/>
          <a:p>
            <a:r>
              <a:rPr lang="he-IL" dirty="0"/>
              <a:t>צורת הנוף</a:t>
            </a:r>
          </a:p>
          <a:p>
            <a:r>
              <a:rPr lang="he-IL" dirty="0"/>
              <a:t>צמחייה ובעלי חיים</a:t>
            </a:r>
          </a:p>
          <a:p>
            <a:r>
              <a:rPr lang="he-IL" dirty="0"/>
              <a:t>גידולי חקלאות</a:t>
            </a:r>
          </a:p>
          <a:p>
            <a:r>
              <a:rPr lang="he-IL" dirty="0"/>
              <a:t>בנייה ודיור</a:t>
            </a:r>
          </a:p>
          <a:p>
            <a:r>
              <a:rPr lang="he-IL" dirty="0"/>
              <a:t>לבוש</a:t>
            </a:r>
          </a:p>
          <a:p>
            <a:r>
              <a:rPr lang="he-IL" dirty="0"/>
              <a:t>מזון</a:t>
            </a:r>
          </a:p>
          <a:p>
            <a:r>
              <a:rPr lang="he-IL" dirty="0"/>
              <a:t>בילוי, פעילויות חברתיות ותרבותיות</a:t>
            </a:r>
          </a:p>
          <a:p>
            <a:endParaRPr lang="he-IL" dirty="0"/>
          </a:p>
        </p:txBody>
      </p:sp>
      <p:pic>
        <p:nvPicPr>
          <p:cNvPr id="4" name="תמונה 3" descr="imagesCA4YRGUT.jpg"/>
          <p:cNvPicPr>
            <a:picLocks noChangeAspect="1"/>
          </p:cNvPicPr>
          <p:nvPr/>
        </p:nvPicPr>
        <p:blipFill>
          <a:blip r:embed="rId2" cstate="print"/>
          <a:srcRect r="10412"/>
          <a:stretch>
            <a:fillRect/>
          </a:stretch>
        </p:blipFill>
        <p:spPr>
          <a:xfrm>
            <a:off x="323528" y="1628800"/>
            <a:ext cx="4138280" cy="32368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אזורי אקלים בעולם</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8303" y="1190498"/>
            <a:ext cx="8048112" cy="5406854"/>
            <a:chOff x="2210" y="2610"/>
            <a:chExt cx="7747" cy="4816"/>
          </a:xfrm>
        </p:grpSpPr>
        <p:grpSp>
          <p:nvGrpSpPr>
            <p:cNvPr id="3" name="Group 14"/>
            <p:cNvGrpSpPr>
              <a:grpSpLocks/>
            </p:cNvGrpSpPr>
            <p:nvPr/>
          </p:nvGrpSpPr>
          <p:grpSpPr bwMode="auto">
            <a:xfrm>
              <a:off x="2210" y="2610"/>
              <a:ext cx="7479" cy="4816"/>
              <a:chOff x="2498" y="3006"/>
              <a:chExt cx="7479" cy="4816"/>
            </a:xfrm>
          </p:grpSpPr>
          <p:sp>
            <p:nvSpPr>
              <p:cNvPr id="13" name="Oval 21"/>
              <p:cNvSpPr>
                <a:spLocks noChangeArrowheads="1"/>
              </p:cNvSpPr>
              <p:nvPr/>
            </p:nvSpPr>
            <p:spPr bwMode="auto">
              <a:xfrm>
                <a:off x="3629" y="3006"/>
                <a:ext cx="5495" cy="481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4" name="AutoShape 20"/>
              <p:cNvSpPr>
                <a:spLocks noChangeShapeType="1"/>
              </p:cNvSpPr>
              <p:nvPr/>
            </p:nvSpPr>
            <p:spPr bwMode="auto">
              <a:xfrm>
                <a:off x="2534" y="482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5" name="AutoShape 19"/>
              <p:cNvSpPr>
                <a:spLocks noChangeShapeType="1"/>
              </p:cNvSpPr>
              <p:nvPr/>
            </p:nvSpPr>
            <p:spPr bwMode="auto">
              <a:xfrm>
                <a:off x="2522" y="60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6" name="AutoShape 18"/>
              <p:cNvSpPr>
                <a:spLocks noChangeShapeType="1"/>
              </p:cNvSpPr>
              <p:nvPr/>
            </p:nvSpPr>
            <p:spPr bwMode="auto">
              <a:xfrm>
                <a:off x="2498" y="6603"/>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7" name="AutoShape 17"/>
              <p:cNvSpPr>
                <a:spLocks noChangeShapeType="1"/>
              </p:cNvSpPr>
              <p:nvPr/>
            </p:nvSpPr>
            <p:spPr bwMode="auto">
              <a:xfrm>
                <a:off x="2522" y="7119"/>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8" name="AutoShape 16"/>
              <p:cNvSpPr>
                <a:spLocks noChangeShapeType="1"/>
              </p:cNvSpPr>
              <p:nvPr/>
            </p:nvSpPr>
            <p:spPr bwMode="auto">
              <a:xfrm>
                <a:off x="2522" y="3771"/>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9" name="AutoShape 15"/>
              <p:cNvSpPr>
                <a:spLocks noChangeShapeType="1"/>
              </p:cNvSpPr>
              <p:nvPr/>
            </p:nvSpPr>
            <p:spPr bwMode="auto">
              <a:xfrm>
                <a:off x="2546" y="42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5" name="Group 3"/>
            <p:cNvGrpSpPr>
              <a:grpSpLocks/>
            </p:cNvGrpSpPr>
            <p:nvPr/>
          </p:nvGrpSpPr>
          <p:grpSpPr bwMode="auto">
            <a:xfrm>
              <a:off x="7893" y="3088"/>
              <a:ext cx="2064" cy="4013"/>
              <a:chOff x="7893" y="3088"/>
              <a:chExt cx="2064" cy="4013"/>
            </a:xfrm>
          </p:grpSpPr>
          <p:sp>
            <p:nvSpPr>
              <p:cNvPr id="6" name="Text Box 10"/>
              <p:cNvSpPr txBox="1">
                <a:spLocks noChangeArrowheads="1"/>
              </p:cNvSpPr>
              <p:nvPr/>
            </p:nvSpPr>
            <p:spPr bwMode="auto">
              <a:xfrm>
                <a:off x="8700" y="4180"/>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30</a:t>
                </a:r>
                <a:endParaRPr kumimoji="0" lang="he-IL" sz="3600" b="0" i="0" u="none" strike="noStrike" cap="none" normalizeH="0" baseline="0" dirty="0">
                  <a:ln>
                    <a:noFill/>
                  </a:ln>
                  <a:solidFill>
                    <a:schemeClr val="tx1"/>
                  </a:solidFill>
                  <a:effectLst/>
                  <a:latin typeface="Arial" pitchFamily="34" charset="0"/>
                </a:endParaRPr>
              </a:p>
            </p:txBody>
          </p:sp>
          <p:sp>
            <p:nvSpPr>
              <p:cNvPr id="7" name="Text Box 9"/>
              <p:cNvSpPr txBox="1">
                <a:spLocks noChangeArrowheads="1"/>
              </p:cNvSpPr>
              <p:nvPr/>
            </p:nvSpPr>
            <p:spPr bwMode="auto">
              <a:xfrm>
                <a:off x="8676" y="3619"/>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40</a:t>
                </a:r>
                <a:endParaRPr kumimoji="0" lang="he-IL" sz="3600" b="0" i="0" u="none" strike="noStrike" cap="none" normalizeH="0" baseline="0" dirty="0">
                  <a:ln>
                    <a:noFill/>
                  </a:ln>
                  <a:solidFill>
                    <a:schemeClr val="tx1"/>
                  </a:solidFill>
                  <a:effectLst/>
                  <a:latin typeface="Arial" pitchFamily="34" charset="0"/>
                </a:endParaRPr>
              </a:p>
            </p:txBody>
          </p:sp>
          <p:sp>
            <p:nvSpPr>
              <p:cNvPr id="8" name="Text Box 8"/>
              <p:cNvSpPr txBox="1">
                <a:spLocks noChangeArrowheads="1"/>
              </p:cNvSpPr>
              <p:nvPr/>
            </p:nvSpPr>
            <p:spPr bwMode="auto">
              <a:xfrm>
                <a:off x="8676" y="3088"/>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a:ln>
                      <a:noFill/>
                    </a:ln>
                    <a:solidFill>
                      <a:schemeClr val="tx1"/>
                    </a:solidFill>
                    <a:effectLst/>
                    <a:latin typeface="Arial" pitchFamily="34" charset="0"/>
                    <a:ea typeface="Calibri" pitchFamily="34" charset="0"/>
                  </a:rPr>
                  <a:t>קו רוחב 60</a:t>
                </a:r>
                <a:endParaRPr kumimoji="0" lang="he-IL" sz="3600" b="0" i="0" u="none" strike="noStrike" cap="none" normalizeH="0" baseline="0">
                  <a:ln>
                    <a:noFill/>
                  </a:ln>
                  <a:solidFill>
                    <a:schemeClr val="tx1"/>
                  </a:solidFill>
                  <a:effectLst/>
                  <a:latin typeface="Arial" pitchFamily="34" charset="0"/>
                </a:endParaRPr>
              </a:p>
            </p:txBody>
          </p:sp>
          <p:sp>
            <p:nvSpPr>
              <p:cNvPr id="9" name="Text Box 7"/>
              <p:cNvSpPr txBox="1">
                <a:spLocks noChangeArrowheads="1"/>
              </p:cNvSpPr>
              <p:nvPr/>
            </p:nvSpPr>
            <p:spPr bwMode="auto">
              <a:xfrm>
                <a:off x="8695" y="5644"/>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30</a:t>
                </a:r>
                <a:endParaRPr kumimoji="0" lang="he-IL" sz="3600" b="0" i="0" u="none" strike="noStrike" cap="none" normalizeH="0" baseline="0" dirty="0">
                  <a:ln>
                    <a:noFill/>
                  </a:ln>
                  <a:solidFill>
                    <a:schemeClr val="tx1"/>
                  </a:solidFill>
                  <a:effectLst/>
                  <a:latin typeface="Arial" pitchFamily="34" charset="0"/>
                </a:endParaRPr>
              </a:p>
            </p:txBody>
          </p:sp>
          <p:sp>
            <p:nvSpPr>
              <p:cNvPr id="10" name="Text Box 6"/>
              <p:cNvSpPr txBox="1">
                <a:spLocks noChangeArrowheads="1"/>
              </p:cNvSpPr>
              <p:nvPr/>
            </p:nvSpPr>
            <p:spPr bwMode="auto">
              <a:xfrm>
                <a:off x="8700" y="615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a:ln>
                      <a:noFill/>
                    </a:ln>
                    <a:solidFill>
                      <a:schemeClr val="tx1"/>
                    </a:solidFill>
                    <a:effectLst/>
                    <a:latin typeface="Arial" pitchFamily="34" charset="0"/>
                    <a:ea typeface="Calibri" pitchFamily="34" charset="0"/>
                  </a:rPr>
                  <a:t>קו רוחב 40</a:t>
                </a:r>
                <a:endParaRPr kumimoji="0" lang="he-IL" sz="3600" b="0" i="0" u="none" strike="noStrike" cap="none" normalizeH="0" baseline="0">
                  <a:ln>
                    <a:noFill/>
                  </a:ln>
                  <a:solidFill>
                    <a:schemeClr val="tx1"/>
                  </a:solidFill>
                  <a:effectLst/>
                  <a:latin typeface="Arial" pitchFamily="34" charset="0"/>
                </a:endParaRPr>
              </a:p>
            </p:txBody>
          </p:sp>
          <p:sp>
            <p:nvSpPr>
              <p:cNvPr id="11" name="Text Box 5"/>
              <p:cNvSpPr txBox="1">
                <a:spLocks noChangeArrowheads="1"/>
              </p:cNvSpPr>
              <p:nvPr/>
            </p:nvSpPr>
            <p:spPr bwMode="auto">
              <a:xfrm>
                <a:off x="8695" y="668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60</a:t>
                </a:r>
                <a:endParaRPr kumimoji="0" lang="he-IL" sz="3600" b="0" i="0" u="none" strike="noStrike" cap="none" normalizeH="0" baseline="0" dirty="0">
                  <a:ln>
                    <a:noFill/>
                  </a:ln>
                  <a:solidFill>
                    <a:schemeClr val="tx1"/>
                  </a:solidFill>
                  <a:effectLst/>
                  <a:latin typeface="Arial" pitchFamily="34" charset="0"/>
                </a:endParaRPr>
              </a:p>
            </p:txBody>
          </p:sp>
          <p:sp>
            <p:nvSpPr>
              <p:cNvPr id="12" name="Text Box 4"/>
              <p:cNvSpPr txBox="1">
                <a:spLocks noChangeArrowheads="1"/>
              </p:cNvSpPr>
              <p:nvPr/>
            </p:nvSpPr>
            <p:spPr bwMode="auto">
              <a:xfrm>
                <a:off x="7893" y="4817"/>
                <a:ext cx="2064" cy="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המשווה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 קו רוחב 0</a:t>
                </a:r>
                <a:endParaRPr kumimoji="0" lang="he-IL" sz="3600" b="0" i="0" u="none" strike="noStrike" cap="none" normalizeH="0" baseline="0" dirty="0">
                  <a:ln>
                    <a:noFill/>
                  </a:ln>
                  <a:solidFill>
                    <a:schemeClr val="tx1"/>
                  </a:solidFill>
                  <a:effectLst/>
                  <a:latin typeface="Arial" pitchFamily="34" charset="0"/>
                </a:endParaRPr>
              </a:p>
            </p:txBody>
          </p:sp>
        </p:grpSp>
      </p:grpSp>
      <p:sp>
        <p:nvSpPr>
          <p:cNvPr id="20" name="Rectangle 19"/>
          <p:cNvSpPr/>
          <p:nvPr/>
        </p:nvSpPr>
        <p:spPr>
          <a:xfrm>
            <a:off x="3714744" y="5976844"/>
            <a:ext cx="1681871" cy="369332"/>
          </a:xfrm>
          <a:prstGeom prst="rect">
            <a:avLst/>
          </a:prstGeom>
        </p:spPr>
        <p:txBody>
          <a:bodyPr wrap="none">
            <a:spAutoFit/>
          </a:bodyPr>
          <a:lstStyle/>
          <a:p>
            <a:r>
              <a:rPr lang="he-IL" b="1" dirty="0">
                <a:solidFill>
                  <a:srgbClr val="0070C0"/>
                </a:solidFill>
              </a:rPr>
              <a:t>אקלים קר קוטבי</a:t>
            </a:r>
          </a:p>
        </p:txBody>
      </p:sp>
      <p:sp>
        <p:nvSpPr>
          <p:cNvPr id="21" name="Rectangle 20"/>
          <p:cNvSpPr/>
          <p:nvPr/>
        </p:nvSpPr>
        <p:spPr>
          <a:xfrm>
            <a:off x="3857620" y="1476250"/>
            <a:ext cx="1681871" cy="369332"/>
          </a:xfrm>
          <a:prstGeom prst="rect">
            <a:avLst/>
          </a:prstGeom>
        </p:spPr>
        <p:txBody>
          <a:bodyPr wrap="none">
            <a:spAutoFit/>
          </a:bodyPr>
          <a:lstStyle/>
          <a:p>
            <a:r>
              <a:rPr lang="he-IL" b="1" dirty="0">
                <a:solidFill>
                  <a:srgbClr val="0070C0"/>
                </a:solidFill>
              </a:rPr>
              <a:t>אקלים קר קוטבי</a:t>
            </a:r>
          </a:p>
        </p:txBody>
      </p:sp>
      <p:sp>
        <p:nvSpPr>
          <p:cNvPr id="22" name="Rectangle 21"/>
          <p:cNvSpPr/>
          <p:nvPr/>
        </p:nvSpPr>
        <p:spPr>
          <a:xfrm>
            <a:off x="2071670" y="3619390"/>
            <a:ext cx="4857784" cy="646331"/>
          </a:xfrm>
          <a:prstGeom prst="rect">
            <a:avLst/>
          </a:prstGeom>
        </p:spPr>
        <p:txBody>
          <a:bodyPr wrap="square">
            <a:spAutoFit/>
          </a:bodyPr>
          <a:lstStyle/>
          <a:p>
            <a:pPr algn="ctr"/>
            <a:r>
              <a:rPr lang="he-IL" b="1" dirty="0">
                <a:solidFill>
                  <a:srgbClr val="FF0000"/>
                </a:solidFill>
              </a:rPr>
              <a:t>אקלים טרופי: </a:t>
            </a:r>
          </a:p>
          <a:p>
            <a:pPr algn="ctr"/>
            <a:r>
              <a:rPr lang="he-IL" b="1" dirty="0">
                <a:solidFill>
                  <a:srgbClr val="FF0000"/>
                </a:solidFill>
              </a:rPr>
              <a:t>טרופי משווני, טרופי עם עונות יובש, טרופי מונסוני</a:t>
            </a:r>
          </a:p>
        </p:txBody>
      </p:sp>
      <p:sp>
        <p:nvSpPr>
          <p:cNvPr id="23" name="Rectangle 22"/>
          <p:cNvSpPr/>
          <p:nvPr/>
        </p:nvSpPr>
        <p:spPr>
          <a:xfrm>
            <a:off x="3857620" y="5333902"/>
            <a:ext cx="1386918"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24" name="Rectangle 23"/>
          <p:cNvSpPr/>
          <p:nvPr/>
        </p:nvSpPr>
        <p:spPr>
          <a:xfrm>
            <a:off x="2428860" y="4762398"/>
            <a:ext cx="4091185"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5" name="Rectangle 24"/>
          <p:cNvSpPr/>
          <p:nvPr/>
        </p:nvSpPr>
        <p:spPr>
          <a:xfrm>
            <a:off x="2428860" y="2762134"/>
            <a:ext cx="4091185"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6" name="Rectangle 25"/>
          <p:cNvSpPr/>
          <p:nvPr/>
        </p:nvSpPr>
        <p:spPr>
          <a:xfrm>
            <a:off x="4000496" y="2190630"/>
            <a:ext cx="1386918"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27" name="Rectangle 22"/>
          <p:cNvSpPr>
            <a:spLocks noChangeArrowheads="1"/>
          </p:cNvSpPr>
          <p:nvPr/>
        </p:nvSpPr>
        <p:spPr bwMode="auto">
          <a:xfrm>
            <a:off x="1282432" y="235295"/>
            <a:ext cx="63139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pPr>
            <a:r>
              <a:rPr kumimoji="0" lang="he-IL" sz="4000" b="1" i="0" strike="noStrike" cap="none" normalizeH="0" baseline="0" dirty="0">
                <a:ln>
                  <a:noFill/>
                </a:ln>
                <a:effectLst/>
                <a:latin typeface="Arial" pitchFamily="34" charset="0"/>
                <a:ea typeface="Calibri" pitchFamily="34" charset="0"/>
              </a:rPr>
              <a:t>אזורי אקלים </a:t>
            </a:r>
            <a:r>
              <a:rPr lang="he-IL" sz="4000" b="1" dirty="0">
                <a:latin typeface="Arial" pitchFamily="34" charset="0"/>
              </a:rPr>
              <a:t>על פי קווי רוחב </a:t>
            </a:r>
            <a:endParaRPr kumimoji="0" lang="en-US" sz="4000" b="0" i="0" strike="noStrike" cap="none" normalizeH="0" baseline="0" dirty="0">
              <a:ln>
                <a:noFill/>
              </a:ln>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טרופי</a:t>
            </a:r>
            <a:r>
              <a:rPr lang="he-IL" sz="5400" u="sng" dirty="0"/>
              <a:t> </a:t>
            </a:r>
            <a:endParaRPr lang="he-IL" sz="5400" dirty="0"/>
          </a:p>
        </p:txBody>
      </p:sp>
    </p:spTree>
    <p:extLst>
      <p:ext uri="{BB962C8B-B14F-4D97-AF65-F5344CB8AC3E}">
        <p14:creationId xmlns:p14="http://schemas.microsoft.com/office/powerpoint/2010/main" val="221917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
            <a:ext cx="8229600" cy="648072"/>
          </a:xfrm>
        </p:spPr>
        <p:txBody>
          <a:bodyPr>
            <a:noAutofit/>
          </a:bodyPr>
          <a:lstStyle/>
          <a:p>
            <a:br>
              <a:rPr lang="he-IL" sz="4000" b="1" dirty="0">
                <a:cs typeface="+mn-cs"/>
              </a:rPr>
            </a:br>
            <a:r>
              <a:rPr lang="he-IL" sz="4000" b="1" dirty="0">
                <a:cs typeface="+mn-cs"/>
              </a:rPr>
              <a:t>אקלים טרופי</a:t>
            </a:r>
            <a:r>
              <a:rPr lang="he-IL" sz="4000" u="sng" dirty="0"/>
              <a:t> </a:t>
            </a:r>
            <a:endParaRPr lang="he-IL" sz="4000" dirty="0"/>
          </a:p>
        </p:txBody>
      </p:sp>
      <p:sp>
        <p:nvSpPr>
          <p:cNvPr id="3" name="Content Placeholder 2"/>
          <p:cNvSpPr>
            <a:spLocks noGrp="1"/>
          </p:cNvSpPr>
          <p:nvPr>
            <p:ph idx="1"/>
          </p:nvPr>
        </p:nvSpPr>
        <p:spPr>
          <a:xfrm>
            <a:off x="565212" y="1412777"/>
            <a:ext cx="8013576" cy="576064"/>
          </a:xfrm>
        </p:spPr>
        <p:txBody>
          <a:bodyPr>
            <a:noAutofit/>
          </a:bodyPr>
          <a:lstStyle/>
          <a:p>
            <a:pPr>
              <a:buNone/>
            </a:pPr>
            <a:r>
              <a:rPr lang="he-IL" b="1" dirty="0"/>
              <a:t>משתרע בין קווי רוחב 0-20 משני </a:t>
            </a:r>
            <a:r>
              <a:rPr lang="he-IL" b="1" dirty="0" err="1"/>
              <a:t>צידי</a:t>
            </a:r>
            <a:r>
              <a:rPr lang="he-IL" b="1" dirty="0"/>
              <a:t> המשווה.</a:t>
            </a:r>
            <a:endParaRPr lang="he-IL" dirty="0"/>
          </a:p>
        </p:txBody>
      </p:sp>
      <p:pic>
        <p:nvPicPr>
          <p:cNvPr id="11" name="Picture 2" descr="http://upload.wikimedia.org/wikipedia/commons/thumb/4/4a/World_map_torrid.svg/2753px-World_map_torrid.svg.png"/>
          <p:cNvPicPr>
            <a:picLocks noChangeAspect="1" noChangeArrowheads="1"/>
          </p:cNvPicPr>
          <p:nvPr/>
        </p:nvPicPr>
        <p:blipFill>
          <a:blip r:embed="rId2" r:link="rId3" cstate="print"/>
          <a:srcRect/>
          <a:stretch>
            <a:fillRect/>
          </a:stretch>
        </p:blipFill>
        <p:spPr bwMode="auto">
          <a:xfrm>
            <a:off x="1331640" y="1947294"/>
            <a:ext cx="6880848" cy="4506042"/>
          </a:xfrm>
          <a:prstGeom prst="rect">
            <a:avLst/>
          </a:prstGeom>
          <a:noFill/>
          <a:ln w="9525">
            <a:noFill/>
            <a:miter lim="800000"/>
            <a:headEnd/>
            <a:tailEnd/>
          </a:ln>
        </p:spPr>
      </p:pic>
    </p:spTree>
    <p:extLst>
      <p:ext uri="{BB962C8B-B14F-4D97-AF65-F5344CB8AC3E}">
        <p14:creationId xmlns:p14="http://schemas.microsoft.com/office/powerpoint/2010/main" val="77866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
            <a:ext cx="8229600" cy="648072"/>
          </a:xfrm>
        </p:spPr>
        <p:txBody>
          <a:bodyPr>
            <a:noAutofit/>
          </a:bodyPr>
          <a:lstStyle/>
          <a:p>
            <a:br>
              <a:rPr lang="he-IL" sz="4000" b="1" dirty="0">
                <a:cs typeface="+mn-cs"/>
              </a:rPr>
            </a:br>
            <a:r>
              <a:rPr lang="he-IL" sz="4000" b="1" dirty="0">
                <a:cs typeface="+mn-cs"/>
              </a:rPr>
              <a:t>אקלים טרופי</a:t>
            </a:r>
            <a:r>
              <a:rPr lang="he-IL" sz="4000" u="sng" dirty="0"/>
              <a:t> </a:t>
            </a:r>
            <a:endParaRPr lang="he-IL" sz="4000" dirty="0"/>
          </a:p>
        </p:txBody>
      </p:sp>
      <p:sp>
        <p:nvSpPr>
          <p:cNvPr id="3" name="Content Placeholder 2"/>
          <p:cNvSpPr>
            <a:spLocks noGrp="1"/>
          </p:cNvSpPr>
          <p:nvPr>
            <p:ph idx="1"/>
          </p:nvPr>
        </p:nvSpPr>
        <p:spPr>
          <a:xfrm>
            <a:off x="565212" y="1124744"/>
            <a:ext cx="8013576" cy="648072"/>
          </a:xfrm>
        </p:spPr>
        <p:txBody>
          <a:bodyPr>
            <a:noAutofit/>
          </a:bodyPr>
          <a:lstStyle/>
          <a:p>
            <a:pPr>
              <a:buNone/>
            </a:pPr>
            <a:r>
              <a:rPr lang="he-IL" dirty="0"/>
              <a:t>מתחלק ל-3 תתי סוגים:</a:t>
            </a:r>
          </a:p>
        </p:txBody>
      </p:sp>
      <p:pic>
        <p:nvPicPr>
          <p:cNvPr id="4" name="Picture 2" descr="https://encrypted-tbn1.gstatic.com/images?q=tbn:ANd9GcSPxT31iLgNSxsW-biD928p78NGmzHsDhPpVQYkhEGez_ecj1plkw"/>
          <p:cNvPicPr>
            <a:picLocks noChangeAspect="1" noChangeArrowheads="1"/>
          </p:cNvPicPr>
          <p:nvPr/>
        </p:nvPicPr>
        <p:blipFill>
          <a:blip r:embed="rId2"/>
          <a:srcRect/>
          <a:stretch>
            <a:fillRect/>
          </a:stretch>
        </p:blipFill>
        <p:spPr bwMode="auto">
          <a:xfrm>
            <a:off x="4860233" y="2636911"/>
            <a:ext cx="3098666" cy="1656183"/>
          </a:xfrm>
          <a:prstGeom prst="rect">
            <a:avLst/>
          </a:prstGeom>
          <a:ln>
            <a:noFill/>
          </a:ln>
          <a:effectLst>
            <a:softEdge rad="112500"/>
          </a:effectLst>
        </p:spPr>
      </p:pic>
      <p:sp>
        <p:nvSpPr>
          <p:cNvPr id="5" name="TextBox 4"/>
          <p:cNvSpPr txBox="1"/>
          <p:nvPr/>
        </p:nvSpPr>
        <p:spPr>
          <a:xfrm>
            <a:off x="5004048" y="2060848"/>
            <a:ext cx="2664296" cy="584775"/>
          </a:xfrm>
          <a:prstGeom prst="rect">
            <a:avLst/>
          </a:prstGeom>
          <a:noFill/>
        </p:spPr>
        <p:txBody>
          <a:bodyPr wrap="square" rtlCol="1">
            <a:spAutoFit/>
          </a:bodyPr>
          <a:lstStyle/>
          <a:p>
            <a:pPr algn="ctr"/>
            <a:r>
              <a:rPr lang="he-IL" sz="3200" b="1" dirty="0"/>
              <a:t>משווני</a:t>
            </a:r>
          </a:p>
        </p:txBody>
      </p:sp>
      <p:sp>
        <p:nvSpPr>
          <p:cNvPr id="6" name="TextBox 5"/>
          <p:cNvSpPr txBox="1"/>
          <p:nvPr/>
        </p:nvSpPr>
        <p:spPr>
          <a:xfrm>
            <a:off x="1519671" y="2060848"/>
            <a:ext cx="2664296" cy="584775"/>
          </a:xfrm>
          <a:prstGeom prst="rect">
            <a:avLst/>
          </a:prstGeom>
          <a:noFill/>
        </p:spPr>
        <p:txBody>
          <a:bodyPr wrap="square" rtlCol="1">
            <a:spAutoFit/>
          </a:bodyPr>
          <a:lstStyle/>
          <a:p>
            <a:pPr algn="ctr"/>
            <a:r>
              <a:rPr lang="he-IL" sz="3200" b="1" dirty="0"/>
              <a:t>עם עונות יובש</a:t>
            </a:r>
          </a:p>
        </p:txBody>
      </p:sp>
      <p:sp>
        <p:nvSpPr>
          <p:cNvPr id="8" name="TextBox 7"/>
          <p:cNvSpPr txBox="1"/>
          <p:nvPr/>
        </p:nvSpPr>
        <p:spPr>
          <a:xfrm>
            <a:off x="3096999" y="4293096"/>
            <a:ext cx="2664296" cy="584775"/>
          </a:xfrm>
          <a:prstGeom prst="rect">
            <a:avLst/>
          </a:prstGeom>
          <a:noFill/>
        </p:spPr>
        <p:txBody>
          <a:bodyPr wrap="square" rtlCol="1">
            <a:spAutoFit/>
          </a:bodyPr>
          <a:lstStyle/>
          <a:p>
            <a:pPr algn="ctr"/>
            <a:r>
              <a:rPr lang="he-IL" sz="3200" b="1" dirty="0" err="1"/>
              <a:t>מונסוני</a:t>
            </a:r>
            <a:endParaRPr lang="he-IL" sz="3200" b="1" dirty="0"/>
          </a:p>
        </p:txBody>
      </p:sp>
      <p:pic>
        <p:nvPicPr>
          <p:cNvPr id="9" name="Picture 2" descr="http://biomea.wikispaces.com/file/view/savanna_3.jpg"/>
          <p:cNvPicPr>
            <a:picLocks noChangeAspect="1" noChangeArrowheads="1"/>
          </p:cNvPicPr>
          <p:nvPr/>
        </p:nvPicPr>
        <p:blipFill>
          <a:blip r:embed="rId3"/>
          <a:srcRect/>
          <a:stretch>
            <a:fillRect/>
          </a:stretch>
        </p:blipFill>
        <p:spPr bwMode="auto">
          <a:xfrm>
            <a:off x="1331643" y="2636912"/>
            <a:ext cx="2880317" cy="1656183"/>
          </a:xfrm>
          <a:prstGeom prst="rect">
            <a:avLst/>
          </a:prstGeom>
          <a:ln>
            <a:noFill/>
          </a:ln>
          <a:effectLst>
            <a:softEdge rad="112500"/>
          </a:effectLst>
        </p:spPr>
      </p:pic>
      <p:pic>
        <p:nvPicPr>
          <p:cNvPr id="10" name="Picture 4" descr="http://www.hageula.com/pic/ZZZ_092609_1_c.jpg"/>
          <p:cNvPicPr>
            <a:picLocks noChangeAspect="1" noChangeArrowheads="1"/>
          </p:cNvPicPr>
          <p:nvPr/>
        </p:nvPicPr>
        <p:blipFill>
          <a:blip r:embed="rId4" r:link="rId5"/>
          <a:srcRect/>
          <a:stretch>
            <a:fillRect/>
          </a:stretch>
        </p:blipFill>
        <p:spPr bwMode="auto">
          <a:xfrm>
            <a:off x="2915816" y="4869160"/>
            <a:ext cx="3258940" cy="1656183"/>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7"/>
            <a:ext cx="8229600" cy="1143000"/>
          </a:xfrm>
        </p:spPr>
        <p:txBody>
          <a:bodyPr>
            <a:normAutofit/>
          </a:bodyPr>
          <a:lstStyle/>
          <a:p>
            <a:r>
              <a:rPr lang="he-IL" sz="4000" b="1" dirty="0">
                <a:cs typeface="+mn-cs"/>
              </a:rPr>
              <a:t>הנושאים בהם נעסוק</a:t>
            </a:r>
          </a:p>
        </p:txBody>
      </p:sp>
      <p:sp>
        <p:nvSpPr>
          <p:cNvPr id="3" name="Content Placeholder 2"/>
          <p:cNvSpPr>
            <a:spLocks noGrp="1"/>
          </p:cNvSpPr>
          <p:nvPr>
            <p:ph idx="1"/>
          </p:nvPr>
        </p:nvSpPr>
        <p:spPr>
          <a:xfrm>
            <a:off x="457200" y="1279301"/>
            <a:ext cx="8229600" cy="4525963"/>
          </a:xfrm>
        </p:spPr>
        <p:txBody>
          <a:bodyPr/>
          <a:lstStyle/>
          <a:p>
            <a:r>
              <a:rPr lang="he-IL" sz="3600" dirty="0"/>
              <a:t>מזג אוויר ואקלים</a:t>
            </a:r>
          </a:p>
          <a:p>
            <a:r>
              <a:rPr lang="he-IL" sz="3600" dirty="0"/>
              <a:t>חשיבות והשפעת האקלים</a:t>
            </a:r>
          </a:p>
          <a:p>
            <a:r>
              <a:rPr lang="he-IL" sz="3600" dirty="0"/>
              <a:t>אזורי אקלים</a:t>
            </a:r>
          </a:p>
          <a:p>
            <a:r>
              <a:rPr lang="he-IL" sz="3600" dirty="0"/>
              <a:t>גורמי אקלים</a:t>
            </a:r>
          </a:p>
          <a:p>
            <a:r>
              <a:rPr lang="he-IL" sz="3600" dirty="0" err="1"/>
              <a:t>קלימוגרפים</a:t>
            </a:r>
            <a:r>
              <a:rPr lang="he-IL" sz="3600" dirty="0"/>
              <a:t> - ניתוח וזיהוי אקלימי</a:t>
            </a:r>
          </a:p>
          <a:p>
            <a:r>
              <a:rPr lang="he-IL" sz="3600" dirty="0"/>
              <a:t>הדגמות מבחינות 12 ובגרות</a:t>
            </a:r>
          </a:p>
          <a:p>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המשותף לאקלים טרופי לסוגיו השונים</a:t>
            </a:r>
            <a:endParaRPr lang="he-IL" sz="4000" dirty="0">
              <a:cs typeface="+mn-cs"/>
            </a:endParaRPr>
          </a:p>
        </p:txBody>
      </p:sp>
      <p:sp>
        <p:nvSpPr>
          <p:cNvPr id="3" name="Content Placeholder 2"/>
          <p:cNvSpPr>
            <a:spLocks noGrp="1"/>
          </p:cNvSpPr>
          <p:nvPr>
            <p:ph idx="1"/>
          </p:nvPr>
        </p:nvSpPr>
        <p:spPr>
          <a:xfrm>
            <a:off x="457200" y="1196753"/>
            <a:ext cx="8229600" cy="2376264"/>
          </a:xfrm>
        </p:spPr>
        <p:txBody>
          <a:bodyPr/>
          <a:lstStyle/>
          <a:p>
            <a:r>
              <a:rPr lang="he-IL" dirty="0"/>
              <a:t>טמפרטורות גבוהות בין 20-30 כל השנה. </a:t>
            </a:r>
          </a:p>
          <a:p>
            <a:r>
              <a:rPr lang="he-IL" dirty="0"/>
              <a:t>משרע קטן, אין עונות שנה. </a:t>
            </a:r>
          </a:p>
          <a:p>
            <a:r>
              <a:rPr lang="he-IL" dirty="0"/>
              <a:t>כמויות משקעים של יותר מ-1,000 מ"מ בשנה.</a:t>
            </a:r>
            <a:endParaRPr lang="en-US" dirty="0"/>
          </a:p>
          <a:p>
            <a:endParaRPr lang="he-IL" dirty="0"/>
          </a:p>
        </p:txBody>
      </p:sp>
      <p:pic>
        <p:nvPicPr>
          <p:cNvPr id="4" name="Picture 2" descr="http://www.help-primates.org/albumphoto/infrastructure/12.jpg"/>
          <p:cNvPicPr>
            <a:picLocks noChangeAspect="1" noChangeArrowheads="1"/>
          </p:cNvPicPr>
          <p:nvPr/>
        </p:nvPicPr>
        <p:blipFill rotWithShape="1">
          <a:blip r:embed="rId2">
            <a:extLst>
              <a:ext uri="{28A0092B-C50C-407E-A947-70E740481C1C}">
                <a14:useLocalDpi xmlns:a14="http://schemas.microsoft.com/office/drawing/2010/main" val="0"/>
              </a:ext>
            </a:extLst>
          </a:blip>
          <a:srcRect b="4325"/>
          <a:stretch/>
        </p:blipFill>
        <p:spPr bwMode="auto">
          <a:xfrm>
            <a:off x="1259632" y="3429000"/>
            <a:ext cx="3975448" cy="2848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802" name="Picture 2" descr="http://www.limush.co.il/images/%D7%AA%D7%A8%D7%9E%D7%95%D7%9E%D7%98%D7%A8/children_rooms_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694" y="3429000"/>
            <a:ext cx="2880319"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9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ההבדל בין האקלים טרופי לסוגיו</a:t>
            </a:r>
            <a:endParaRPr lang="he-IL" sz="4000" dirty="0">
              <a:cs typeface="+mn-cs"/>
            </a:endParaRPr>
          </a:p>
        </p:txBody>
      </p:sp>
      <p:sp>
        <p:nvSpPr>
          <p:cNvPr id="3" name="Content Placeholder 2"/>
          <p:cNvSpPr>
            <a:spLocks noGrp="1"/>
          </p:cNvSpPr>
          <p:nvPr>
            <p:ph idx="1"/>
          </p:nvPr>
        </p:nvSpPr>
        <p:spPr>
          <a:xfrm>
            <a:off x="457200" y="1196753"/>
            <a:ext cx="8229600" cy="2376264"/>
          </a:xfrm>
        </p:spPr>
        <p:txBody>
          <a:bodyPr/>
          <a:lstStyle/>
          <a:p>
            <a:r>
              <a:rPr lang="he-IL" dirty="0"/>
              <a:t>משקעים – עונה יבשה ועונה גשומה (בניגוד לעונה קרה וחמה). </a:t>
            </a:r>
          </a:p>
          <a:p>
            <a:r>
              <a:rPr lang="he-IL" dirty="0"/>
              <a:t>משרע טמפרטורה שנתי גדל לכיוון קו רוחב 20.</a:t>
            </a:r>
          </a:p>
          <a:p>
            <a:r>
              <a:rPr lang="he-IL" dirty="0"/>
              <a:t>צמחייה טבעית</a:t>
            </a:r>
          </a:p>
          <a:p>
            <a:endParaRPr lang="he-IL" dirty="0"/>
          </a:p>
        </p:txBody>
      </p:sp>
      <p:pic>
        <p:nvPicPr>
          <p:cNvPr id="6" name="Picture 5" descr="Koh_Samui_7"/>
          <p:cNvPicPr>
            <a:picLocks noChangeAspect="1" noChangeArrowheads="1"/>
          </p:cNvPicPr>
          <p:nvPr/>
        </p:nvPicPr>
        <p:blipFill>
          <a:blip r:embed="rId2"/>
          <a:srcRect/>
          <a:stretch>
            <a:fillRect/>
          </a:stretch>
        </p:blipFill>
        <p:spPr bwMode="auto">
          <a:xfrm>
            <a:off x="216404" y="4121897"/>
            <a:ext cx="5011757" cy="2088232"/>
          </a:xfrm>
          <a:prstGeom prst="rect">
            <a:avLst/>
          </a:prstGeom>
          <a:ln>
            <a:noFill/>
          </a:ln>
          <a:effectLst>
            <a:softEdge rad="112500"/>
          </a:effectLst>
        </p:spPr>
      </p:pic>
      <p:pic>
        <p:nvPicPr>
          <p:cNvPr id="7" name="Picture 2" descr="http://biomea.wikispaces.com/file/view/savanna_3.jpg"/>
          <p:cNvPicPr>
            <a:picLocks noChangeAspect="1" noChangeArrowheads="1"/>
          </p:cNvPicPr>
          <p:nvPr/>
        </p:nvPicPr>
        <p:blipFill>
          <a:blip r:embed="rId3"/>
          <a:srcRect/>
          <a:stretch>
            <a:fillRect/>
          </a:stretch>
        </p:blipFill>
        <p:spPr bwMode="auto">
          <a:xfrm>
            <a:off x="5135540" y="4077048"/>
            <a:ext cx="3756940" cy="2160240"/>
          </a:xfrm>
          <a:prstGeom prst="rect">
            <a:avLst/>
          </a:prstGeom>
          <a:ln>
            <a:noFill/>
          </a:ln>
          <a:effectLst>
            <a:softEdge rad="112500"/>
          </a:effectLst>
        </p:spPr>
      </p:pic>
      <p:sp>
        <p:nvSpPr>
          <p:cNvPr id="9" name="TextBox 8"/>
          <p:cNvSpPr txBox="1"/>
          <p:nvPr/>
        </p:nvSpPr>
        <p:spPr>
          <a:xfrm>
            <a:off x="5580112" y="3645024"/>
            <a:ext cx="2664296" cy="584775"/>
          </a:xfrm>
          <a:prstGeom prst="rect">
            <a:avLst/>
          </a:prstGeom>
          <a:noFill/>
        </p:spPr>
        <p:txBody>
          <a:bodyPr wrap="square" rtlCol="1">
            <a:spAutoFit/>
          </a:bodyPr>
          <a:lstStyle/>
          <a:p>
            <a:pPr algn="ctr"/>
            <a:r>
              <a:rPr lang="he-IL" sz="3200" b="1" dirty="0"/>
              <a:t>סוואנה</a:t>
            </a:r>
          </a:p>
        </p:txBody>
      </p:sp>
      <p:sp>
        <p:nvSpPr>
          <p:cNvPr id="10" name="TextBox 9"/>
          <p:cNvSpPr txBox="1"/>
          <p:nvPr/>
        </p:nvSpPr>
        <p:spPr>
          <a:xfrm>
            <a:off x="1475656" y="3689849"/>
            <a:ext cx="2664296" cy="584775"/>
          </a:xfrm>
          <a:prstGeom prst="rect">
            <a:avLst/>
          </a:prstGeom>
          <a:noFill/>
        </p:spPr>
        <p:txBody>
          <a:bodyPr wrap="square" rtlCol="1">
            <a:spAutoFit/>
          </a:bodyPr>
          <a:lstStyle/>
          <a:p>
            <a:pPr algn="ctr"/>
            <a:r>
              <a:rPr lang="he-IL" sz="3200" b="1" dirty="0"/>
              <a:t>יער גשם</a:t>
            </a:r>
          </a:p>
        </p:txBody>
      </p:sp>
    </p:spTree>
    <p:extLst>
      <p:ext uri="{BB962C8B-B14F-4D97-AF65-F5344CB8AC3E}">
        <p14:creationId xmlns:p14="http://schemas.microsoft.com/office/powerpoint/2010/main" val="217738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218764"/>
            <a:ext cx="4357718" cy="707886"/>
          </a:xfrm>
          <a:prstGeom prst="rect">
            <a:avLst/>
          </a:prstGeom>
        </p:spPr>
        <p:txBody>
          <a:bodyPr wrap="square">
            <a:spAutoFit/>
          </a:bodyPr>
          <a:lstStyle/>
          <a:p>
            <a:r>
              <a:rPr lang="he-IL" sz="4000" b="1" dirty="0"/>
              <a:t>אקלים טרופי מונסוני </a:t>
            </a:r>
            <a:endParaRPr lang="he-IL" sz="4000" dirty="0"/>
          </a:p>
        </p:txBody>
      </p:sp>
      <p:pic>
        <p:nvPicPr>
          <p:cNvPr id="3" name="Picture 4" descr="http://www.hageula.com/pic/ZZZ_092609_1_c.jpg"/>
          <p:cNvPicPr>
            <a:picLocks noChangeAspect="1" noChangeArrowheads="1"/>
          </p:cNvPicPr>
          <p:nvPr/>
        </p:nvPicPr>
        <p:blipFill>
          <a:blip r:embed="rId2" r:link="rId3"/>
          <a:srcRect/>
          <a:stretch>
            <a:fillRect/>
          </a:stretch>
        </p:blipFill>
        <p:spPr bwMode="auto">
          <a:xfrm>
            <a:off x="323528" y="1916832"/>
            <a:ext cx="5100954" cy="2592288"/>
          </a:xfrm>
          <a:prstGeom prst="rect">
            <a:avLst/>
          </a:prstGeom>
          <a:ln>
            <a:noFill/>
          </a:ln>
          <a:effectLst>
            <a:softEdge rad="112500"/>
          </a:effectLst>
        </p:spPr>
      </p:pic>
      <p:sp>
        <p:nvSpPr>
          <p:cNvPr id="4" name="Content Placeholder 2"/>
          <p:cNvSpPr txBox="1">
            <a:spLocks/>
          </p:cNvSpPr>
          <p:nvPr/>
        </p:nvSpPr>
        <p:spPr>
          <a:xfrm>
            <a:off x="-108520" y="1052736"/>
            <a:ext cx="8229600" cy="7486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e-IL" sz="3600" b="1" dirty="0"/>
              <a:t>פירוש השם מונסון = עונה בערבית. </a:t>
            </a:r>
            <a:endParaRPr lang="he-IL" sz="3600" dirty="0"/>
          </a:p>
          <a:p>
            <a:pPr>
              <a:buFont typeface="Arial" pitchFamily="34" charset="0"/>
              <a:buNone/>
            </a:pPr>
            <a:endParaRPr lang="he-IL" dirty="0"/>
          </a:p>
        </p:txBody>
      </p:sp>
      <p:pic>
        <p:nvPicPr>
          <p:cNvPr id="5" name="Picture 2" descr="http://www.ynet.co.il/PicServer2/20122005/731939/in1_wa.jpg"/>
          <p:cNvPicPr>
            <a:picLocks noChangeAspect="1" noChangeArrowheads="1"/>
          </p:cNvPicPr>
          <p:nvPr/>
        </p:nvPicPr>
        <p:blipFill>
          <a:blip r:embed="rId4" r:link="rId5"/>
          <a:srcRect/>
          <a:stretch>
            <a:fillRect/>
          </a:stretch>
        </p:blipFill>
        <p:spPr bwMode="auto">
          <a:xfrm>
            <a:off x="4499992" y="3501008"/>
            <a:ext cx="4214272" cy="309046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1772556"/>
            <a:ext cx="8229600" cy="648332"/>
          </a:xfrm>
        </p:spPr>
        <p:txBody>
          <a:bodyPr>
            <a:noAutofit/>
          </a:bodyPr>
          <a:lstStyle/>
          <a:p>
            <a:pPr algn="r"/>
            <a:r>
              <a:rPr lang="he-IL" sz="3200" b="1" dirty="0">
                <a:cs typeface="+mn-cs"/>
              </a:rPr>
              <a:t>מצוי סביב קו רוחב 20.</a:t>
            </a:r>
            <a:br>
              <a:rPr lang="he-IL" sz="3200" b="1" dirty="0">
                <a:cs typeface="+mn-cs"/>
              </a:rPr>
            </a:br>
            <a:r>
              <a:rPr lang="he-IL" sz="3200" dirty="0">
                <a:cs typeface="+mn-cs"/>
              </a:rPr>
              <a:t>אקלים זה אינו רצועת אקלים כמו האחרים, מצוי באזורים ספציפיים סביב קווי רוחב 20.</a:t>
            </a:r>
            <a:br>
              <a:rPr lang="he-IL" sz="2800" b="1" dirty="0">
                <a:cs typeface="+mn-cs"/>
              </a:rPr>
            </a:br>
            <a:r>
              <a:rPr lang="he-IL" sz="2800" dirty="0">
                <a:cs typeface="+mn-cs"/>
              </a:rPr>
              <a:t> </a:t>
            </a:r>
          </a:p>
        </p:txBody>
      </p:sp>
      <p:sp>
        <p:nvSpPr>
          <p:cNvPr id="4" name="Rectangle 1"/>
          <p:cNvSpPr/>
          <p:nvPr/>
        </p:nvSpPr>
        <p:spPr>
          <a:xfrm>
            <a:off x="2428860" y="218764"/>
            <a:ext cx="4357718" cy="707886"/>
          </a:xfrm>
          <a:prstGeom prst="rect">
            <a:avLst/>
          </a:prstGeom>
        </p:spPr>
        <p:txBody>
          <a:bodyPr wrap="square">
            <a:spAutoFit/>
          </a:bodyPr>
          <a:lstStyle/>
          <a:p>
            <a:r>
              <a:rPr lang="he-IL" sz="4000" b="1" dirty="0"/>
              <a:t>אקלים טרופי מונסוני </a:t>
            </a:r>
            <a:endParaRPr lang="he-IL" sz="4000" dirty="0"/>
          </a:p>
        </p:txBody>
      </p:sp>
      <p:pic>
        <p:nvPicPr>
          <p:cNvPr id="77826" name="Picture 2" descr="http://climate.snu.ac.kr/2005_new/res_2007/monsoon/fig/region.GIF"/>
          <p:cNvPicPr>
            <a:picLocks noChangeAspect="1" noChangeArrowheads="1"/>
          </p:cNvPicPr>
          <p:nvPr/>
        </p:nvPicPr>
        <p:blipFill rotWithShape="1">
          <a:blip r:embed="rId2">
            <a:extLst>
              <a:ext uri="{28A0092B-C50C-407E-A947-70E740481C1C}">
                <a14:useLocalDpi xmlns:a14="http://schemas.microsoft.com/office/drawing/2010/main" val="0"/>
              </a:ext>
            </a:extLst>
          </a:blip>
          <a:srcRect l="5909" t="15415" r="7650" b="3760"/>
          <a:stretch/>
        </p:blipFill>
        <p:spPr bwMode="auto">
          <a:xfrm>
            <a:off x="2384865" y="2924944"/>
            <a:ext cx="5166320" cy="362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0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www.diercke.de/bilder/omeda/800/0913E_3.jpg"/>
          <p:cNvPicPr>
            <a:picLocks noChangeAspect="1" noChangeArrowheads="1"/>
          </p:cNvPicPr>
          <p:nvPr/>
        </p:nvPicPr>
        <p:blipFill>
          <a:blip r:embed="rId3"/>
          <a:srcRect/>
          <a:stretch>
            <a:fillRect/>
          </a:stretch>
        </p:blipFill>
        <p:spPr bwMode="auto">
          <a:xfrm>
            <a:off x="2843808" y="980728"/>
            <a:ext cx="3351114" cy="5735560"/>
          </a:xfrm>
          <a:prstGeom prst="rect">
            <a:avLst/>
          </a:prstGeom>
          <a:noFill/>
        </p:spPr>
      </p:pic>
      <p:sp>
        <p:nvSpPr>
          <p:cNvPr id="3" name="Rectangle 2"/>
          <p:cNvSpPr/>
          <p:nvPr/>
        </p:nvSpPr>
        <p:spPr>
          <a:xfrm>
            <a:off x="611560" y="215535"/>
            <a:ext cx="7704856" cy="707886"/>
          </a:xfrm>
          <a:prstGeom prst="rect">
            <a:avLst/>
          </a:prstGeom>
        </p:spPr>
        <p:txBody>
          <a:bodyPr wrap="square">
            <a:spAutoFit/>
          </a:bodyPr>
          <a:lstStyle/>
          <a:p>
            <a:pPr algn="ctr"/>
            <a:r>
              <a:rPr lang="he-IL" sz="4000" b="1" dirty="0"/>
              <a:t>היווצרות המונסון</a:t>
            </a:r>
          </a:p>
        </p:txBody>
      </p:sp>
      <p:sp>
        <p:nvSpPr>
          <p:cNvPr id="4" name="חץ שמאלה 3"/>
          <p:cNvSpPr/>
          <p:nvPr/>
        </p:nvSpPr>
        <p:spPr>
          <a:xfrm>
            <a:off x="6372200" y="1988840"/>
            <a:ext cx="978408" cy="4846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p:cNvSpPr/>
          <p:nvPr/>
        </p:nvSpPr>
        <p:spPr>
          <a:xfrm>
            <a:off x="6444208" y="4869160"/>
            <a:ext cx="978408" cy="4846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7308304" y="1772816"/>
            <a:ext cx="1008112" cy="954107"/>
          </a:xfrm>
          <a:prstGeom prst="rect">
            <a:avLst/>
          </a:prstGeom>
          <a:noFill/>
        </p:spPr>
        <p:txBody>
          <a:bodyPr wrap="square" rtlCol="1">
            <a:spAutoFit/>
          </a:bodyPr>
          <a:lstStyle/>
          <a:p>
            <a:r>
              <a:rPr lang="he-IL" sz="2800" dirty="0"/>
              <a:t>קיץ גשום</a:t>
            </a:r>
          </a:p>
        </p:txBody>
      </p:sp>
      <p:sp>
        <p:nvSpPr>
          <p:cNvPr id="8" name="TextBox 7"/>
          <p:cNvSpPr txBox="1"/>
          <p:nvPr/>
        </p:nvSpPr>
        <p:spPr>
          <a:xfrm>
            <a:off x="7380312" y="4652848"/>
            <a:ext cx="1008112" cy="954107"/>
          </a:xfrm>
          <a:prstGeom prst="rect">
            <a:avLst/>
          </a:prstGeom>
          <a:noFill/>
        </p:spPr>
        <p:txBody>
          <a:bodyPr wrap="square" rtlCol="1">
            <a:spAutoFit/>
          </a:bodyPr>
          <a:lstStyle/>
          <a:p>
            <a:r>
              <a:rPr lang="he-IL" sz="2800" dirty="0"/>
              <a:t>חורף יבש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סובטרופי/ים תיכוני</a:t>
            </a:r>
            <a:r>
              <a:rPr lang="he-IL" sz="5400" u="sng" dirty="0"/>
              <a:t> </a:t>
            </a:r>
            <a:endParaRPr lang="he-IL" sz="5400" dirty="0"/>
          </a:p>
        </p:txBody>
      </p:sp>
    </p:spTree>
    <p:extLst>
      <p:ext uri="{BB962C8B-B14F-4D97-AF65-F5344CB8AC3E}">
        <p14:creationId xmlns:p14="http://schemas.microsoft.com/office/powerpoint/2010/main" val="166293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727490"/>
          </a:xfrm>
        </p:spPr>
        <p:txBody>
          <a:bodyPr>
            <a:normAutofit fontScale="90000"/>
          </a:bodyPr>
          <a:lstStyle/>
          <a:p>
            <a:br>
              <a:rPr lang="he-IL" b="1" dirty="0"/>
            </a:br>
            <a:r>
              <a:rPr lang="he-IL" sz="3600" b="1" dirty="0">
                <a:cs typeface="+mn-cs"/>
              </a:rPr>
              <a:t>משתרע בין קווי רוחב 20-40 משני צידי המשווה.</a:t>
            </a:r>
            <a:br>
              <a:rPr lang="en-US" b="1" dirty="0"/>
            </a:br>
            <a:endParaRPr lang="he-IL" dirty="0">
              <a:cs typeface="+mn-cs"/>
            </a:endParaRPr>
          </a:p>
        </p:txBody>
      </p:sp>
      <p:sp>
        <p:nvSpPr>
          <p:cNvPr id="5" name="Rectangle 1"/>
          <p:cNvSpPr/>
          <p:nvPr/>
        </p:nvSpPr>
        <p:spPr>
          <a:xfrm>
            <a:off x="1857356" y="200834"/>
            <a:ext cx="5786478" cy="707886"/>
          </a:xfrm>
          <a:prstGeom prst="rect">
            <a:avLst/>
          </a:prstGeom>
        </p:spPr>
        <p:txBody>
          <a:bodyPr wrap="square">
            <a:spAutoFit/>
          </a:bodyPr>
          <a:lstStyle/>
          <a:p>
            <a:r>
              <a:rPr lang="he-IL" sz="4000" b="1" dirty="0"/>
              <a:t>אקלים סובטרופי/ים תיכוני</a:t>
            </a:r>
            <a:endParaRPr lang="he-IL" sz="4000" dirty="0"/>
          </a:p>
        </p:txBody>
      </p:sp>
      <p:pic>
        <p:nvPicPr>
          <p:cNvPr id="7577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1475656" y="3429000"/>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1547664" y="4725144"/>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271734"/>
            <a:ext cx="8229600" cy="3554419"/>
          </a:xfrm>
        </p:spPr>
        <p:txBody>
          <a:bodyPr>
            <a:normAutofit/>
          </a:bodyPr>
          <a:lstStyle/>
          <a:p>
            <a:pPr>
              <a:buNone/>
            </a:pPr>
            <a:r>
              <a:rPr lang="he-IL" sz="3800" dirty="0"/>
              <a:t>מתחלק לשלושה תתי סוגים:</a:t>
            </a:r>
          </a:p>
          <a:p>
            <a:pPr marL="742950" indent="-742950">
              <a:buFont typeface="+mj-lt"/>
              <a:buAutoNum type="arabicPeriod"/>
            </a:pPr>
            <a:r>
              <a:rPr lang="he-IL" sz="3800" dirty="0"/>
              <a:t>אקלים ים תיכוני</a:t>
            </a:r>
          </a:p>
          <a:p>
            <a:pPr marL="742950" indent="-742950">
              <a:buFont typeface="+mj-lt"/>
              <a:buAutoNum type="arabicPeriod"/>
            </a:pPr>
            <a:r>
              <a:rPr lang="he-IL" sz="3800" dirty="0"/>
              <a:t>אקלים ערבתי </a:t>
            </a:r>
          </a:p>
          <a:p>
            <a:pPr marL="742950" indent="-742950">
              <a:buFont typeface="+mj-lt"/>
              <a:buAutoNum type="arabicPeriod"/>
            </a:pPr>
            <a:r>
              <a:rPr lang="he-IL" sz="3800" dirty="0"/>
              <a:t>אקלים מדברי</a:t>
            </a:r>
            <a:endParaRPr lang="en-US" sz="3800" dirty="0"/>
          </a:p>
          <a:p>
            <a:pPr>
              <a:buNone/>
            </a:pPr>
            <a:endParaRPr lang="he-IL" sz="3800" b="1" u="sng" dirty="0">
              <a:solidFill>
                <a:srgbClr val="FF0000"/>
              </a:solidFill>
            </a:endParaRPr>
          </a:p>
          <a:p>
            <a:endParaRPr lang="he-IL" dirty="0"/>
          </a:p>
        </p:txBody>
      </p:sp>
      <p:pic>
        <p:nvPicPr>
          <p:cNvPr id="4" name="Picture 3" descr="http://aidwatchers.com/wp/wp-content/uploads/2010/03/climate-change.jpg"/>
          <p:cNvPicPr>
            <a:picLocks noChangeAspect="1" noChangeArrowheads="1"/>
          </p:cNvPicPr>
          <p:nvPr/>
        </p:nvPicPr>
        <p:blipFill>
          <a:blip r:embed="rId2" r:link="rId3"/>
          <a:srcRect/>
          <a:stretch>
            <a:fillRect/>
          </a:stretch>
        </p:blipFill>
        <p:spPr bwMode="auto">
          <a:xfrm>
            <a:off x="500034" y="3857629"/>
            <a:ext cx="4071966" cy="2561398"/>
          </a:xfrm>
          <a:prstGeom prst="rect">
            <a:avLst/>
          </a:prstGeom>
          <a:noFill/>
          <a:ln w="9525">
            <a:noFill/>
            <a:miter lim="800000"/>
            <a:headEnd/>
            <a:tailEnd/>
          </a:ln>
        </p:spPr>
      </p:pic>
      <p:sp>
        <p:nvSpPr>
          <p:cNvPr id="5" name="Rectangle 1"/>
          <p:cNvSpPr/>
          <p:nvPr/>
        </p:nvSpPr>
        <p:spPr>
          <a:xfrm>
            <a:off x="1857356" y="200834"/>
            <a:ext cx="5786478" cy="707886"/>
          </a:xfrm>
          <a:prstGeom prst="rect">
            <a:avLst/>
          </a:prstGeom>
        </p:spPr>
        <p:txBody>
          <a:bodyPr wrap="square">
            <a:spAutoFit/>
          </a:bodyPr>
          <a:lstStyle/>
          <a:p>
            <a:r>
              <a:rPr lang="he-IL" sz="4000" b="1" dirty="0"/>
              <a:t>אקלים סובטרופי/ים תיכוני</a:t>
            </a:r>
            <a:endParaRPr lang="he-IL" sz="4000" dirty="0"/>
          </a:p>
        </p:txBody>
      </p:sp>
    </p:spTree>
    <p:extLst>
      <p:ext uri="{BB962C8B-B14F-4D97-AF65-F5344CB8AC3E}">
        <p14:creationId xmlns:p14="http://schemas.microsoft.com/office/powerpoint/2010/main" val="41694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1857356" y="200834"/>
            <a:ext cx="5786478" cy="707886"/>
          </a:xfrm>
          <a:prstGeom prst="rect">
            <a:avLst/>
          </a:prstGeom>
        </p:spPr>
        <p:txBody>
          <a:bodyPr wrap="square">
            <a:spAutoFit/>
          </a:bodyPr>
          <a:lstStyle/>
          <a:p>
            <a:pPr algn="ctr"/>
            <a:r>
              <a:rPr lang="he-IL" sz="4000" b="1" dirty="0"/>
              <a:t>אקלים ים תיכוני</a:t>
            </a:r>
            <a:endParaRPr lang="he-IL" sz="4000" dirty="0"/>
          </a:p>
        </p:txBody>
      </p:sp>
      <p:sp>
        <p:nvSpPr>
          <p:cNvPr id="4" name="מלבן 3"/>
          <p:cNvSpPr/>
          <p:nvPr/>
        </p:nvSpPr>
        <p:spPr>
          <a:xfrm>
            <a:off x="899592" y="745086"/>
            <a:ext cx="7614592" cy="3108543"/>
          </a:xfrm>
          <a:prstGeom prst="rect">
            <a:avLst/>
          </a:prstGeom>
        </p:spPr>
        <p:txBody>
          <a:bodyPr wrap="square">
            <a:spAutoFit/>
          </a:bodyPr>
          <a:lstStyle/>
          <a:p>
            <a:pPr>
              <a:buNone/>
            </a:pPr>
            <a:endParaRPr lang="he-IL" sz="2800" dirty="0"/>
          </a:p>
          <a:p>
            <a:pPr marL="457200" indent="-457200">
              <a:buFont typeface="Arial" panose="020B0604020202020204" pitchFamily="34" charset="0"/>
              <a:buChar char="•"/>
            </a:pPr>
            <a:r>
              <a:rPr lang="he-IL" sz="2800" dirty="0"/>
              <a:t>כמות המשקעים בין 500-1000 מ"מ בשנה</a:t>
            </a:r>
          </a:p>
          <a:p>
            <a:pPr marL="457200" indent="-457200">
              <a:buFont typeface="Arial" panose="020B0604020202020204" pitchFamily="34" charset="0"/>
              <a:buChar char="•"/>
            </a:pPr>
            <a:r>
              <a:rPr lang="he-IL" sz="2800" dirty="0"/>
              <a:t>גשמי חורף</a:t>
            </a:r>
          </a:p>
          <a:p>
            <a:pPr marL="457200" indent="-457200">
              <a:buFont typeface="Arial" panose="020B0604020202020204" pitchFamily="34" charset="0"/>
              <a:buChar char="•"/>
            </a:pPr>
            <a:r>
              <a:rPr lang="he-IL" sz="2800" dirty="0"/>
              <a:t>קיץ חם ארוך ויבש</a:t>
            </a:r>
          </a:p>
          <a:p>
            <a:pPr marL="457200" indent="-457200">
              <a:buFont typeface="Arial" panose="020B0604020202020204" pitchFamily="34" charset="0"/>
              <a:buChar char="•"/>
            </a:pPr>
            <a:r>
              <a:rPr lang="he-IL" sz="2800" dirty="0"/>
              <a:t>עונות מעבר קצרות - סתיו ואביב </a:t>
            </a:r>
          </a:p>
          <a:p>
            <a:pPr marL="457200" indent="-457200">
              <a:buFont typeface="Arial" panose="020B0604020202020204" pitchFamily="34" charset="0"/>
              <a:buChar char="•"/>
            </a:pPr>
            <a:r>
              <a:rPr lang="he-IL" sz="2800" dirty="0"/>
              <a:t>טמפרטורות נוחות יחסית בין   8- 30 מעלות</a:t>
            </a:r>
          </a:p>
          <a:p>
            <a:pPr marL="457200" indent="-457200">
              <a:buFont typeface="Arial" panose="020B0604020202020204" pitchFamily="34" charset="0"/>
              <a:buChar char="•"/>
            </a:pPr>
            <a:r>
              <a:rPr lang="he-IL" sz="2800" dirty="0"/>
              <a:t>צמחייה ים תיכונית</a:t>
            </a:r>
            <a:endParaRPr lang="en-US" sz="2800" dirty="0"/>
          </a:p>
        </p:txBody>
      </p:sp>
      <p:pic>
        <p:nvPicPr>
          <p:cNvPr id="76802" name="Picture 2" descr="http://upload.wikimedia.org/wikipedia/commons/0/05/%D7%A9%D7%91%D7%A2%D7%AA_%D7%94%D7%9E%D7%99%D7%A0%D7%99%D7%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005064"/>
            <a:ext cx="2702645" cy="2702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www.ksharimplus.com/components/img.aspx?img=images%5C4pics-for-web-arba-onot.jpg&amp;width=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05064"/>
            <a:ext cx="4071396" cy="2513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90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15823"/>
            <a:ext cx="4952592" cy="707886"/>
          </a:xfrm>
          <a:prstGeom prst="rect">
            <a:avLst/>
          </a:prstGeom>
        </p:spPr>
        <p:txBody>
          <a:bodyPr wrap="square">
            <a:spAutoFit/>
          </a:bodyPr>
          <a:lstStyle/>
          <a:p>
            <a:r>
              <a:rPr lang="he-IL" sz="4000" b="1" dirty="0"/>
              <a:t>אקלים ערבתי ומדברי</a:t>
            </a:r>
          </a:p>
        </p:txBody>
      </p:sp>
      <p:pic>
        <p:nvPicPr>
          <p:cNvPr id="79874" name="Picture 2" descr="http://my.weekend.co.il/Templates/23732/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68413"/>
            <a:ext cx="7105252" cy="5328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he-IL" sz="4000" b="1" dirty="0">
                <a:cs typeface="+mn-cs"/>
              </a:rPr>
              <a:t>מושגים</a:t>
            </a:r>
          </a:p>
        </p:txBody>
      </p:sp>
      <p:sp>
        <p:nvSpPr>
          <p:cNvPr id="3" name="Content Placeholder 2"/>
          <p:cNvSpPr>
            <a:spLocks noGrp="1"/>
          </p:cNvSpPr>
          <p:nvPr>
            <p:ph sz="half" idx="1"/>
          </p:nvPr>
        </p:nvSpPr>
        <p:spPr>
          <a:xfrm>
            <a:off x="1119808" y="1513383"/>
            <a:ext cx="2948136" cy="1468760"/>
          </a:xfrm>
        </p:spPr>
        <p:txBody>
          <a:bodyPr>
            <a:normAutofit/>
          </a:bodyPr>
          <a:lstStyle/>
          <a:p>
            <a:pPr marL="0" indent="0" algn="ctr">
              <a:buNone/>
            </a:pPr>
            <a:r>
              <a:rPr lang="he-IL" sz="3200" b="1" dirty="0"/>
              <a:t>מטאורולוגיה -</a:t>
            </a:r>
            <a:r>
              <a:rPr lang="he-IL" sz="3200" dirty="0"/>
              <a:t> </a:t>
            </a:r>
            <a:r>
              <a:rPr lang="he-IL" sz="3200" b="1" dirty="0"/>
              <a:t>תורת</a:t>
            </a:r>
            <a:r>
              <a:rPr lang="he-IL" sz="3200" dirty="0"/>
              <a:t> </a:t>
            </a:r>
            <a:r>
              <a:rPr lang="he-IL" sz="3200" b="1" dirty="0"/>
              <a:t>מזג האוויר </a:t>
            </a:r>
          </a:p>
          <a:p>
            <a:pPr algn="ctr"/>
            <a:endParaRPr lang="he-IL" dirty="0"/>
          </a:p>
        </p:txBody>
      </p:sp>
      <p:sp>
        <p:nvSpPr>
          <p:cNvPr id="4" name="Content Placeholder 3"/>
          <p:cNvSpPr>
            <a:spLocks noGrp="1"/>
          </p:cNvSpPr>
          <p:nvPr>
            <p:ph sz="half" idx="2"/>
          </p:nvPr>
        </p:nvSpPr>
        <p:spPr>
          <a:xfrm>
            <a:off x="5436096" y="1484784"/>
            <a:ext cx="3034680" cy="1684784"/>
          </a:xfrm>
        </p:spPr>
        <p:txBody>
          <a:bodyPr>
            <a:normAutofit/>
          </a:bodyPr>
          <a:lstStyle/>
          <a:p>
            <a:pPr marL="0" indent="0" algn="ctr">
              <a:buNone/>
            </a:pPr>
            <a:r>
              <a:rPr lang="he-IL" sz="3200" b="1" dirty="0"/>
              <a:t>קלימטולוגיה</a:t>
            </a:r>
            <a:r>
              <a:rPr lang="he-IL" sz="3200" dirty="0"/>
              <a:t>  - </a:t>
            </a:r>
            <a:r>
              <a:rPr lang="he-IL" sz="3200" b="1" dirty="0"/>
              <a:t>תורת האקלים</a:t>
            </a:r>
            <a:endParaRPr lang="he-IL" sz="3200" dirty="0"/>
          </a:p>
          <a:p>
            <a:pPr marL="0" indent="0" algn="ctr">
              <a:buNone/>
            </a:pPr>
            <a:endParaRPr lang="he-IL" dirty="0"/>
          </a:p>
        </p:txBody>
      </p:sp>
      <p:pic>
        <p:nvPicPr>
          <p:cNvPr id="74754" name="Picture 2" descr="http://www.ksharimplus.com/components/img.aspx?img=images%5C4pics-for-web-arba-onot.jpg&amp;widt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321" y="2708920"/>
            <a:ext cx="3997151" cy="2664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756" name="Picture 4" descr="http://cdn.reshet.tv/%D7%97%D7%93%D7%A9%D7%95%D7%AA/UploadImages/78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3576836" cy="268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מלבן מעוגל 4"/>
          <p:cNvSpPr/>
          <p:nvPr/>
        </p:nvSpPr>
        <p:spPr>
          <a:xfrm>
            <a:off x="5076056" y="5597951"/>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4788024" y="5580529"/>
            <a:ext cx="3714776" cy="584775"/>
          </a:xfrm>
          <a:prstGeom prst="rect">
            <a:avLst/>
          </a:prstGeom>
          <a:noFill/>
        </p:spPr>
        <p:txBody>
          <a:bodyPr wrap="square" rtlCol="1">
            <a:spAutoFit/>
          </a:bodyPr>
          <a:lstStyle/>
          <a:p>
            <a:pPr algn="ctr"/>
            <a:r>
              <a:rPr lang="he-IL" sz="3200" b="1" dirty="0"/>
              <a:t>תאור עונתי ושנתי</a:t>
            </a:r>
          </a:p>
        </p:txBody>
      </p:sp>
      <p:sp>
        <p:nvSpPr>
          <p:cNvPr id="12" name="מלבן מעוגל 11"/>
          <p:cNvSpPr/>
          <p:nvPr/>
        </p:nvSpPr>
        <p:spPr>
          <a:xfrm>
            <a:off x="971600" y="5591260"/>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1000100" y="5582549"/>
            <a:ext cx="3143272" cy="584775"/>
          </a:xfrm>
          <a:prstGeom prst="rect">
            <a:avLst/>
          </a:prstGeom>
          <a:noFill/>
        </p:spPr>
        <p:txBody>
          <a:bodyPr wrap="square" rtlCol="1">
            <a:spAutoFit/>
          </a:bodyPr>
          <a:lstStyle/>
          <a:p>
            <a:pPr algn="ctr"/>
            <a:r>
              <a:rPr lang="he-IL" sz="3200" b="1" dirty="0"/>
              <a:t>תאור שעתי ויומי</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2.tapuz.co.il/forumArticles/articleImages/0609200577408.gif"/>
          <p:cNvPicPr>
            <a:picLocks noChangeAspect="1" noChangeArrowheads="1"/>
          </p:cNvPicPr>
          <p:nvPr/>
        </p:nvPicPr>
        <p:blipFill>
          <a:blip r:embed="rId3"/>
          <a:srcRect/>
          <a:stretch>
            <a:fillRect/>
          </a:stretch>
        </p:blipFill>
        <p:spPr bwMode="auto">
          <a:xfrm>
            <a:off x="2843808" y="1052736"/>
            <a:ext cx="3062715" cy="5592783"/>
          </a:xfrm>
          <a:prstGeom prst="rect">
            <a:avLst/>
          </a:prstGeom>
          <a:noFill/>
        </p:spPr>
      </p:pic>
      <p:sp>
        <p:nvSpPr>
          <p:cNvPr id="5" name="Rectangle 1"/>
          <p:cNvSpPr/>
          <p:nvPr/>
        </p:nvSpPr>
        <p:spPr>
          <a:xfrm>
            <a:off x="2051720" y="215823"/>
            <a:ext cx="4952592" cy="707886"/>
          </a:xfrm>
          <a:prstGeom prst="rect">
            <a:avLst/>
          </a:prstGeom>
        </p:spPr>
        <p:txBody>
          <a:bodyPr wrap="square">
            <a:spAutoFit/>
          </a:bodyPr>
          <a:lstStyle/>
          <a:p>
            <a:r>
              <a:rPr lang="he-IL" sz="4000" b="1" dirty="0"/>
              <a:t>אזורי אקלים בישראל</a:t>
            </a:r>
          </a:p>
        </p:txBody>
      </p:sp>
      <p:cxnSp>
        <p:nvCxnSpPr>
          <p:cNvPr id="6" name="מחבר חץ ישר 5"/>
          <p:cNvCxnSpPr/>
          <p:nvPr/>
        </p:nvCxnSpPr>
        <p:spPr>
          <a:xfrm flipH="1">
            <a:off x="4211960" y="4725144"/>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flipH="1">
            <a:off x="4355976" y="2852936"/>
            <a:ext cx="14401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580112" y="2564904"/>
            <a:ext cx="2520280" cy="523220"/>
          </a:xfrm>
          <a:prstGeom prst="rect">
            <a:avLst/>
          </a:prstGeom>
          <a:noFill/>
        </p:spPr>
        <p:txBody>
          <a:bodyPr wrap="square" rtlCol="1">
            <a:spAutoFit/>
          </a:bodyPr>
          <a:lstStyle/>
          <a:p>
            <a:r>
              <a:rPr lang="he-IL" sz="2800" dirty="0"/>
              <a:t>אקלים ים תיכוני</a:t>
            </a:r>
          </a:p>
        </p:txBody>
      </p:sp>
      <p:sp>
        <p:nvSpPr>
          <p:cNvPr id="11" name="TextBox 10"/>
          <p:cNvSpPr txBox="1"/>
          <p:nvPr/>
        </p:nvSpPr>
        <p:spPr>
          <a:xfrm>
            <a:off x="5652120" y="4437112"/>
            <a:ext cx="2448272" cy="523220"/>
          </a:xfrm>
          <a:prstGeom prst="rect">
            <a:avLst/>
          </a:prstGeom>
          <a:noFill/>
        </p:spPr>
        <p:txBody>
          <a:bodyPr wrap="square" rtlCol="1">
            <a:spAutoFit/>
          </a:bodyPr>
          <a:lstStyle/>
          <a:p>
            <a:r>
              <a:rPr lang="he-IL" sz="2800" dirty="0"/>
              <a:t>אקלים מדברי</a:t>
            </a:r>
          </a:p>
        </p:txBody>
      </p:sp>
      <p:cxnSp>
        <p:nvCxnSpPr>
          <p:cNvPr id="14" name="מחבר חץ ישר 13"/>
          <p:cNvCxnSpPr/>
          <p:nvPr/>
        </p:nvCxnSpPr>
        <p:spPr>
          <a:xfrm flipH="1">
            <a:off x="4211960" y="3625860"/>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652120" y="3337828"/>
            <a:ext cx="2448272" cy="523220"/>
          </a:xfrm>
          <a:prstGeom prst="rect">
            <a:avLst/>
          </a:prstGeom>
          <a:noFill/>
        </p:spPr>
        <p:txBody>
          <a:bodyPr wrap="square" rtlCol="1">
            <a:spAutoFit/>
          </a:bodyPr>
          <a:lstStyle/>
          <a:p>
            <a:r>
              <a:rPr lang="he-IL" sz="2800" dirty="0"/>
              <a:t>אקלים ערבתי</a:t>
            </a:r>
          </a:p>
        </p:txBody>
      </p:sp>
    </p:spTree>
    <p:extLst>
      <p:ext uri="{BB962C8B-B14F-4D97-AF65-F5344CB8AC3E}">
        <p14:creationId xmlns:p14="http://schemas.microsoft.com/office/powerpoint/2010/main" val="225908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
            <a:ext cx="8229600" cy="1143000"/>
          </a:xfrm>
        </p:spPr>
        <p:txBody>
          <a:bodyPr>
            <a:normAutofit/>
          </a:bodyPr>
          <a:lstStyle/>
          <a:p>
            <a:r>
              <a:rPr lang="he-IL" sz="4000" b="1" dirty="0">
                <a:cs typeface="+mn-cs"/>
              </a:rPr>
              <a:t>מאפייני האקלים הערבתי והמדברי</a:t>
            </a:r>
          </a:p>
        </p:txBody>
      </p:sp>
      <p:sp>
        <p:nvSpPr>
          <p:cNvPr id="3" name="Content Placeholder 2"/>
          <p:cNvSpPr>
            <a:spLocks noGrp="1"/>
          </p:cNvSpPr>
          <p:nvPr>
            <p:ph sz="half" idx="1"/>
          </p:nvPr>
        </p:nvSpPr>
        <p:spPr>
          <a:xfrm>
            <a:off x="4561656" y="2060848"/>
            <a:ext cx="4038600" cy="4525963"/>
          </a:xfrm>
          <a:solidFill>
            <a:schemeClr val="accent1">
              <a:lumMod val="20000"/>
              <a:lumOff val="80000"/>
            </a:schemeClr>
          </a:solidFill>
        </p:spPr>
        <p:txBody>
          <a:bodyPr>
            <a:normAutofit/>
          </a:bodyPr>
          <a:lstStyle/>
          <a:p>
            <a:r>
              <a:rPr lang="he-IL" dirty="0"/>
              <a:t>כמות משקעים: עד 200 מ"מ גשם בשנה</a:t>
            </a:r>
          </a:p>
          <a:p>
            <a:r>
              <a:rPr lang="he-IL" dirty="0"/>
              <a:t>טמפרטורות גבוהות</a:t>
            </a:r>
          </a:p>
          <a:p>
            <a:r>
              <a:rPr lang="he-IL" dirty="0"/>
              <a:t>משרע טמפרטורה גדול</a:t>
            </a:r>
          </a:p>
          <a:p>
            <a:r>
              <a:rPr lang="he-IL" dirty="0"/>
              <a:t>לחות נמוכה </a:t>
            </a:r>
          </a:p>
          <a:p>
            <a:r>
              <a:rPr lang="he-IL" dirty="0"/>
              <a:t>רוחות וסופות חול</a:t>
            </a:r>
          </a:p>
          <a:p>
            <a:r>
              <a:rPr lang="he-IL" dirty="0"/>
              <a:t>קשיי הסתגלות של צמחייה ובעלי-חיים</a:t>
            </a:r>
          </a:p>
        </p:txBody>
      </p:sp>
      <p:sp>
        <p:nvSpPr>
          <p:cNvPr id="4" name="Content Placeholder 3"/>
          <p:cNvSpPr>
            <a:spLocks noGrp="1"/>
          </p:cNvSpPr>
          <p:nvPr>
            <p:ph sz="half" idx="2"/>
          </p:nvPr>
        </p:nvSpPr>
        <p:spPr>
          <a:xfrm>
            <a:off x="317376" y="2060848"/>
            <a:ext cx="4038600" cy="4525963"/>
          </a:xfrm>
          <a:solidFill>
            <a:schemeClr val="accent5">
              <a:lumMod val="20000"/>
              <a:lumOff val="80000"/>
            </a:schemeClr>
          </a:solidFill>
        </p:spPr>
        <p:txBody>
          <a:bodyPr>
            <a:normAutofit/>
          </a:bodyPr>
          <a:lstStyle/>
          <a:p>
            <a:r>
              <a:rPr lang="he-IL" dirty="0"/>
              <a:t>כמות משקעים: 250-400 מ"מ גשם בשנה</a:t>
            </a:r>
          </a:p>
          <a:p>
            <a:r>
              <a:rPr lang="he-IL" dirty="0"/>
              <a:t>אקלים מעבר בין מדברי לים- תיכוני</a:t>
            </a:r>
          </a:p>
          <a:p>
            <a:r>
              <a:rPr lang="he-IL" dirty="0"/>
              <a:t>תכונותיו כשל האקלים המדברי, רק פחות קיצוני </a:t>
            </a:r>
          </a:p>
        </p:txBody>
      </p:sp>
      <p:sp>
        <p:nvSpPr>
          <p:cNvPr id="5" name="מלבן מעוגל 4"/>
          <p:cNvSpPr/>
          <p:nvPr/>
        </p:nvSpPr>
        <p:spPr>
          <a:xfrm>
            <a:off x="4572000"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716016" y="1484783"/>
            <a:ext cx="3714776" cy="584775"/>
          </a:xfrm>
          <a:prstGeom prst="rect">
            <a:avLst/>
          </a:prstGeom>
          <a:noFill/>
        </p:spPr>
        <p:txBody>
          <a:bodyPr wrap="square" rtlCol="1">
            <a:spAutoFit/>
          </a:bodyPr>
          <a:lstStyle/>
          <a:p>
            <a:pPr algn="ctr"/>
            <a:r>
              <a:rPr lang="he-IL" sz="3200" b="1" dirty="0"/>
              <a:t>מדברי</a:t>
            </a:r>
          </a:p>
        </p:txBody>
      </p:sp>
      <p:sp>
        <p:nvSpPr>
          <p:cNvPr id="7" name="מלבן מעוגל 6"/>
          <p:cNvSpPr/>
          <p:nvPr/>
        </p:nvSpPr>
        <p:spPr>
          <a:xfrm>
            <a:off x="313184"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457200" y="1476072"/>
            <a:ext cx="3714776" cy="584775"/>
          </a:xfrm>
          <a:prstGeom prst="rect">
            <a:avLst/>
          </a:prstGeom>
          <a:noFill/>
        </p:spPr>
        <p:txBody>
          <a:bodyPr wrap="square" rtlCol="1">
            <a:spAutoFit/>
          </a:bodyPr>
          <a:lstStyle/>
          <a:p>
            <a:pPr algn="ctr"/>
            <a:r>
              <a:rPr lang="he-IL" sz="3200" b="1" dirty="0"/>
              <a:t>ערבתי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ממוזג</a:t>
            </a:r>
            <a:endParaRPr lang="he-IL" sz="5400" dirty="0"/>
          </a:p>
        </p:txBody>
      </p:sp>
    </p:spTree>
    <p:extLst>
      <p:ext uri="{BB962C8B-B14F-4D97-AF65-F5344CB8AC3E}">
        <p14:creationId xmlns:p14="http://schemas.microsoft.com/office/powerpoint/2010/main" val="83139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rg.co.il/images/archive/300x225/825/490.jpg"/>
          <p:cNvPicPr>
            <a:picLocks noChangeAspect="1" noChangeArrowheads="1"/>
          </p:cNvPicPr>
          <p:nvPr/>
        </p:nvPicPr>
        <p:blipFill>
          <a:blip r:embed="rId3"/>
          <a:srcRect/>
          <a:stretch>
            <a:fillRect/>
          </a:stretch>
        </p:blipFill>
        <p:spPr bwMode="auto">
          <a:xfrm>
            <a:off x="736437" y="1196752"/>
            <a:ext cx="3808342" cy="2704475"/>
          </a:xfrm>
          <a:prstGeom prst="rect">
            <a:avLst/>
          </a:prstGeom>
          <a:ln>
            <a:noFill/>
          </a:ln>
          <a:effectLst>
            <a:softEdge rad="112500"/>
          </a:effectLst>
        </p:spPr>
      </p:pic>
      <p:pic>
        <p:nvPicPr>
          <p:cNvPr id="40964" name="Picture 4" descr="http://www.easytourchina.com/images/Photo/starwood-skis-into-china-s-changbai-mountains/p612_d20130218095421.jpg"/>
          <p:cNvPicPr>
            <a:picLocks noChangeAspect="1" noChangeArrowheads="1"/>
          </p:cNvPicPr>
          <p:nvPr/>
        </p:nvPicPr>
        <p:blipFill>
          <a:blip r:embed="rId4"/>
          <a:srcRect/>
          <a:stretch>
            <a:fillRect/>
          </a:stretch>
        </p:blipFill>
        <p:spPr bwMode="auto">
          <a:xfrm>
            <a:off x="683568" y="4221088"/>
            <a:ext cx="7343845" cy="2407818"/>
          </a:xfrm>
          <a:prstGeom prst="rect">
            <a:avLst/>
          </a:prstGeom>
          <a:ln>
            <a:noFill/>
          </a:ln>
          <a:effectLst>
            <a:softEdge rad="112500"/>
          </a:effectLst>
        </p:spPr>
      </p:pic>
      <p:pic>
        <p:nvPicPr>
          <p:cNvPr id="40968" name="Picture 8" descr="http://www.bloomberg.com/image/i_saUsxG7mdw.jpg"/>
          <p:cNvPicPr>
            <a:picLocks noChangeAspect="1" noChangeArrowheads="1"/>
          </p:cNvPicPr>
          <p:nvPr/>
        </p:nvPicPr>
        <p:blipFill>
          <a:blip r:embed="rId5"/>
          <a:srcRect/>
          <a:stretch>
            <a:fillRect/>
          </a:stretch>
        </p:blipFill>
        <p:spPr bwMode="auto">
          <a:xfrm>
            <a:off x="4644008" y="1196752"/>
            <a:ext cx="3370945" cy="2949577"/>
          </a:xfrm>
          <a:prstGeom prst="rect">
            <a:avLst/>
          </a:prstGeom>
          <a:ln>
            <a:noFill/>
          </a:ln>
          <a:effectLst>
            <a:softEdge rad="112500"/>
          </a:effectLst>
        </p:spPr>
      </p:pic>
      <p:sp>
        <p:nvSpPr>
          <p:cNvPr id="5"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562074"/>
          </a:xfrm>
        </p:spPr>
        <p:txBody>
          <a:bodyPr>
            <a:normAutofit fontScale="90000"/>
          </a:bodyPr>
          <a:lstStyle/>
          <a:p>
            <a:br>
              <a:rPr lang="he-IL" b="1" dirty="0">
                <a:cs typeface="+mn-cs"/>
              </a:rPr>
            </a:br>
            <a:r>
              <a:rPr lang="he-IL" sz="3600" b="1" dirty="0">
                <a:cs typeface="+mn-cs"/>
              </a:rPr>
              <a:t>משתרע בין קווי רוחב 40-60 משני </a:t>
            </a:r>
            <a:r>
              <a:rPr lang="he-IL" sz="3600" b="1" dirty="0" err="1">
                <a:cs typeface="+mn-cs"/>
              </a:rPr>
              <a:t>צידי</a:t>
            </a:r>
            <a:r>
              <a:rPr lang="he-IL" sz="3600" b="1" dirty="0">
                <a:cs typeface="+mn-cs"/>
              </a:rPr>
              <a:t> המשווה.</a:t>
            </a:r>
            <a:br>
              <a:rPr lang="en-US" b="1" dirty="0"/>
            </a:br>
            <a:r>
              <a:rPr lang="he-IL" b="1" dirty="0">
                <a:cs typeface="+mn-cs"/>
              </a:rPr>
              <a:t> </a:t>
            </a:r>
          </a:p>
        </p:txBody>
      </p:sp>
      <p:sp>
        <p:nvSpPr>
          <p:cNvPr id="4"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pic>
        <p:nvPicPr>
          <p:cNvPr id="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9" name="תרשים זרימה: מסיים 8"/>
          <p:cNvSpPr/>
          <p:nvPr/>
        </p:nvSpPr>
        <p:spPr>
          <a:xfrm>
            <a:off x="1835696" y="299695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רשים זרימה: מסיים 9"/>
          <p:cNvSpPr/>
          <p:nvPr/>
        </p:nvSpPr>
        <p:spPr>
          <a:xfrm>
            <a:off x="1835696" y="513926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41" y="1052736"/>
            <a:ext cx="8229600" cy="1872208"/>
          </a:xfrm>
        </p:spPr>
        <p:txBody>
          <a:bodyPr>
            <a:normAutofit fontScale="92500" lnSpcReduction="20000"/>
          </a:bodyPr>
          <a:lstStyle/>
          <a:p>
            <a:r>
              <a:rPr lang="he-IL" dirty="0"/>
              <a:t>ארבע עונות שנה שוות באורכן. </a:t>
            </a:r>
          </a:p>
          <a:p>
            <a:r>
              <a:rPr lang="he-IL" dirty="0"/>
              <a:t>חורף קר ומושלג.</a:t>
            </a:r>
          </a:p>
          <a:p>
            <a:r>
              <a:rPr lang="he-IL" dirty="0"/>
              <a:t>המשקעים יורדים לסירוגין כל השנה.</a:t>
            </a:r>
          </a:p>
          <a:p>
            <a:r>
              <a:rPr lang="he-IL" dirty="0"/>
              <a:t>צמחייה טבעית – מחט ויער משיר.</a:t>
            </a:r>
          </a:p>
        </p:txBody>
      </p:sp>
      <p:sp>
        <p:nvSpPr>
          <p:cNvPr id="4"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pic>
        <p:nvPicPr>
          <p:cNvPr id="82946" name="Picture 2" descr="http://www.gezem.co.il/photos/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4111931"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22" name="Picture 2" descr="http://upload.wikimedia.org/wikipedia/commons/0/04/Four_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68" y="3501008"/>
            <a:ext cx="4026683" cy="2993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75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קר וקוטבי</a:t>
            </a:r>
            <a:endParaRPr lang="he-IL" sz="5400" dirty="0"/>
          </a:p>
        </p:txBody>
      </p:sp>
    </p:spTree>
    <p:extLst>
      <p:ext uri="{BB962C8B-B14F-4D97-AF65-F5344CB8AC3E}">
        <p14:creationId xmlns:p14="http://schemas.microsoft.com/office/powerpoint/2010/main" val="616605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pic>
        <p:nvPicPr>
          <p:cNvPr id="3" name="Picture 6" descr="http://www.ynet.co.il/PicServer2/20122005/765435/KMO176_wa.jpg"/>
          <p:cNvPicPr>
            <a:picLocks noChangeAspect="1" noChangeArrowheads="1"/>
          </p:cNvPicPr>
          <p:nvPr/>
        </p:nvPicPr>
        <p:blipFill>
          <a:blip r:embed="rId2"/>
          <a:srcRect/>
          <a:stretch>
            <a:fillRect/>
          </a:stretch>
        </p:blipFill>
        <p:spPr bwMode="auto">
          <a:xfrm>
            <a:off x="215422" y="1412776"/>
            <a:ext cx="4572032" cy="3857652"/>
          </a:xfrm>
          <a:prstGeom prst="rect">
            <a:avLst/>
          </a:prstGeom>
          <a:ln>
            <a:noFill/>
          </a:ln>
          <a:effectLst>
            <a:softEdge rad="112500"/>
          </a:effectLst>
        </p:spPr>
      </p:pic>
      <p:pic>
        <p:nvPicPr>
          <p:cNvPr id="143362" name="Picture 2" descr="http://images1.ynet.co.il/PicServer3/2012/12/26/4358798/43587920100099408258no.jpg"/>
          <p:cNvPicPr>
            <a:picLocks noChangeAspect="1" noChangeArrowheads="1"/>
          </p:cNvPicPr>
          <p:nvPr/>
        </p:nvPicPr>
        <p:blipFill>
          <a:blip r:embed="rId3"/>
          <a:srcRect/>
          <a:stretch>
            <a:fillRect/>
          </a:stretch>
        </p:blipFill>
        <p:spPr bwMode="auto">
          <a:xfrm>
            <a:off x="4716016" y="1412776"/>
            <a:ext cx="4214842" cy="3857652"/>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sp>
        <p:nvSpPr>
          <p:cNvPr id="5" name="Title 1"/>
          <p:cNvSpPr txBox="1">
            <a:spLocks/>
          </p:cNvSpPr>
          <p:nvPr/>
        </p:nvSpPr>
        <p:spPr>
          <a:xfrm>
            <a:off x="-108520" y="692696"/>
            <a:ext cx="8805664" cy="1296144"/>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br>
              <a:rPr lang="he-IL" sz="3200" dirty="0"/>
            </a:br>
            <a:r>
              <a:rPr lang="he-IL" sz="3200" dirty="0">
                <a:cs typeface="+mn-cs"/>
              </a:rPr>
              <a:t>משתרע בין קווי רוחב 60 - 70/75 משני </a:t>
            </a:r>
            <a:r>
              <a:rPr lang="he-IL" sz="3200" dirty="0" err="1">
                <a:cs typeface="+mn-cs"/>
              </a:rPr>
              <a:t>צידי</a:t>
            </a:r>
            <a:r>
              <a:rPr lang="he-IL" sz="3200" dirty="0">
                <a:cs typeface="+mn-cs"/>
              </a:rPr>
              <a:t> המשווה.</a:t>
            </a:r>
            <a:br>
              <a:rPr lang="en-US" sz="3600" dirty="0"/>
            </a:br>
            <a:endParaRPr lang="he-IL" sz="3600" dirty="0"/>
          </a:p>
        </p:txBody>
      </p:sp>
      <p:pic>
        <p:nvPicPr>
          <p:cNvPr id="6"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מסיים 6"/>
          <p:cNvSpPr/>
          <p:nvPr/>
        </p:nvSpPr>
        <p:spPr>
          <a:xfrm>
            <a:off x="2267744" y="2852935"/>
            <a:ext cx="4824536" cy="207059"/>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רשים זרימה: מסיים 7"/>
          <p:cNvSpPr/>
          <p:nvPr/>
        </p:nvSpPr>
        <p:spPr>
          <a:xfrm>
            <a:off x="2195736" y="5517232"/>
            <a:ext cx="5040560"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63039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sp>
        <p:nvSpPr>
          <p:cNvPr id="4" name="TextBox 3"/>
          <p:cNvSpPr txBox="1"/>
          <p:nvPr/>
        </p:nvSpPr>
        <p:spPr>
          <a:xfrm>
            <a:off x="611560" y="1124744"/>
            <a:ext cx="7963928" cy="184665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הפשרת שלגים בקיץ</a:t>
            </a:r>
            <a:endParaRPr lang="en-US" sz="3200" dirty="0"/>
          </a:p>
          <a:p>
            <a:pPr marL="285750" indent="-285750">
              <a:buFont typeface="Arial" panose="020B0604020202020204" pitchFamily="34" charset="0"/>
              <a:buChar char="•"/>
            </a:pPr>
            <a:r>
              <a:rPr lang="he-IL" sz="3200" dirty="0"/>
              <a:t>חורף נצחי ולילה לבן מקווי רוחב 66.5 מעלות</a:t>
            </a:r>
          </a:p>
          <a:p>
            <a:endParaRPr lang="he-IL" dirty="0"/>
          </a:p>
        </p:txBody>
      </p:sp>
      <p:pic>
        <p:nvPicPr>
          <p:cNvPr id="82946" name="Picture 2" descr="https://encrypted-tbn1.gstatic.com/images?q=tbn:ANd9GcRnbTvL3l4DumGrmquprr3PK9PXc2Yf7oGPQck33ddrI4ZPER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346083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948" name="Picture 4" descr="http://muslimvoices.org/wp-content/uploads/2010/08/whiten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371" y="3830131"/>
            <a:ext cx="3961061" cy="2639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5435" y="3429000"/>
            <a:ext cx="2664296" cy="584775"/>
          </a:xfrm>
          <a:prstGeom prst="rect">
            <a:avLst/>
          </a:prstGeom>
          <a:noFill/>
        </p:spPr>
        <p:txBody>
          <a:bodyPr wrap="square" rtlCol="1">
            <a:spAutoFit/>
          </a:bodyPr>
          <a:lstStyle/>
          <a:p>
            <a:pPr algn="ctr"/>
            <a:r>
              <a:rPr lang="he-IL" sz="3200" b="1" dirty="0"/>
              <a:t>לילה לבן</a:t>
            </a:r>
          </a:p>
        </p:txBody>
      </p:sp>
      <p:sp>
        <p:nvSpPr>
          <p:cNvPr id="8" name="TextBox 7"/>
          <p:cNvSpPr txBox="1"/>
          <p:nvPr/>
        </p:nvSpPr>
        <p:spPr>
          <a:xfrm>
            <a:off x="1115616" y="3429000"/>
            <a:ext cx="2664296" cy="584775"/>
          </a:xfrm>
          <a:prstGeom prst="rect">
            <a:avLst/>
          </a:prstGeom>
          <a:noFill/>
        </p:spPr>
        <p:txBody>
          <a:bodyPr wrap="square" rtlCol="1">
            <a:spAutoFit/>
          </a:bodyPr>
          <a:lstStyle/>
          <a:p>
            <a:pPr algn="ctr"/>
            <a:r>
              <a:rPr lang="he-IL" sz="3200" b="1" dirty="0"/>
              <a:t>זוהר הצפון</a:t>
            </a:r>
          </a:p>
        </p:txBody>
      </p:sp>
    </p:spTree>
    <p:extLst>
      <p:ext uri="{BB962C8B-B14F-4D97-AF65-F5344CB8AC3E}">
        <p14:creationId xmlns:p14="http://schemas.microsoft.com/office/powerpoint/2010/main" val="33227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288641"/>
            <a:ext cx="9252520" cy="1143000"/>
          </a:xfrm>
        </p:spPr>
        <p:txBody>
          <a:bodyPr>
            <a:noAutofit/>
          </a:bodyPr>
          <a:lstStyle/>
          <a:p>
            <a:r>
              <a:rPr lang="he-IL" sz="4000" b="1" dirty="0">
                <a:cs typeface="+mn-cs"/>
              </a:rPr>
              <a:t>תנאים אטמוספריים המשותפים</a:t>
            </a:r>
            <a:br>
              <a:rPr lang="he-IL" sz="4000" b="1" dirty="0">
                <a:cs typeface="+mn-cs"/>
              </a:rPr>
            </a:br>
            <a:r>
              <a:rPr lang="he-IL" sz="4000" b="1" dirty="0">
                <a:cs typeface="+mn-cs"/>
              </a:rPr>
              <a:t> לאקלים ולמזג אוויר</a:t>
            </a:r>
          </a:p>
        </p:txBody>
      </p:sp>
      <p:sp>
        <p:nvSpPr>
          <p:cNvPr id="3" name="Content Placeholder 2"/>
          <p:cNvSpPr>
            <a:spLocks noGrp="1"/>
          </p:cNvSpPr>
          <p:nvPr>
            <p:ph idx="1"/>
          </p:nvPr>
        </p:nvSpPr>
        <p:spPr>
          <a:xfrm>
            <a:off x="3635896" y="1772816"/>
            <a:ext cx="5061248" cy="4525963"/>
          </a:xfrm>
        </p:spPr>
        <p:txBody>
          <a:bodyPr>
            <a:noAutofit/>
          </a:bodyPr>
          <a:lstStyle/>
          <a:p>
            <a:pPr marL="514350" indent="-514350">
              <a:buFont typeface="+mj-lt"/>
              <a:buAutoNum type="arabicPeriod"/>
            </a:pPr>
            <a:r>
              <a:rPr lang="he-IL" sz="3600" dirty="0"/>
              <a:t>טמפרטורות  </a:t>
            </a:r>
            <a:endParaRPr lang="en-US" sz="3600" dirty="0"/>
          </a:p>
          <a:p>
            <a:pPr marL="514350" indent="-514350">
              <a:buFont typeface="+mj-lt"/>
              <a:buAutoNum type="arabicPeriod"/>
            </a:pPr>
            <a:r>
              <a:rPr lang="he-IL" sz="3600" dirty="0"/>
              <a:t>משקעים לחות האוויר </a:t>
            </a:r>
          </a:p>
          <a:p>
            <a:pPr marL="514350" indent="-514350">
              <a:buFont typeface="+mj-lt"/>
              <a:buAutoNum type="arabicPeriod"/>
            </a:pPr>
            <a:r>
              <a:rPr lang="he-IL" sz="3600" dirty="0"/>
              <a:t>עננים </a:t>
            </a:r>
          </a:p>
          <a:p>
            <a:pPr marL="514350" indent="-514350">
              <a:buFont typeface="+mj-lt"/>
              <a:buAutoNum type="arabicPeriod"/>
            </a:pPr>
            <a:r>
              <a:rPr lang="he-IL" sz="3600" dirty="0"/>
              <a:t>רוחות  </a:t>
            </a:r>
          </a:p>
          <a:p>
            <a:pPr marL="514350" indent="-514350">
              <a:buFont typeface="+mj-lt"/>
              <a:buAutoNum type="arabicPeriod"/>
            </a:pPr>
            <a:r>
              <a:rPr lang="he-IL" sz="3600" dirty="0"/>
              <a:t>לחץ אוויר </a:t>
            </a:r>
          </a:p>
          <a:p>
            <a:pPr marL="514350" indent="-514350">
              <a:buFont typeface="+mj-lt"/>
              <a:buAutoNum type="arabicPeriod"/>
            </a:pPr>
            <a:r>
              <a:rPr lang="he-IL" sz="3600" dirty="0"/>
              <a:t>זרמי ים</a:t>
            </a:r>
          </a:p>
        </p:txBody>
      </p:sp>
      <p:pic>
        <p:nvPicPr>
          <p:cNvPr id="75778" name="Picture 2" descr="https://encrypted-tbn1.gstatic.com/images?q=tbn:ANd9GcTbBMTt0f1OsUqm3zTjtC9oVRZ8axX1vZl97hJ97bPZfOiGkW0ZBGAqs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24" y="4293096"/>
            <a:ext cx="5023704" cy="1941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http://upload.wikimedia.org/wikipedia/commons/thumb/b/b1/Ursus_maritimus_mother_with_cub.jpg/220px-Ursus_maritimus_mother_with_cub.jpg"/>
          <p:cNvPicPr>
            <a:picLocks noChangeAspect="1" noChangeArrowheads="1"/>
          </p:cNvPicPr>
          <p:nvPr/>
        </p:nvPicPr>
        <p:blipFill>
          <a:blip r:embed="rId2"/>
          <a:srcRect/>
          <a:stretch>
            <a:fillRect/>
          </a:stretch>
        </p:blipFill>
        <p:spPr bwMode="auto">
          <a:xfrm>
            <a:off x="4739766" y="3645024"/>
            <a:ext cx="3350576" cy="2880320"/>
          </a:xfrm>
          <a:prstGeom prst="rect">
            <a:avLst/>
          </a:prstGeom>
          <a:ln>
            <a:noFill/>
          </a:ln>
          <a:effectLst>
            <a:softEdge rad="112500"/>
          </a:effectLst>
        </p:spPr>
      </p:pic>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pic>
        <p:nvPicPr>
          <p:cNvPr id="7" name="Picture 2" descr="http://tomatoz.ru/uploads/posts/2011-02/1297710842_1297618792_incredible_icebergs_29.jpg"/>
          <p:cNvPicPr>
            <a:picLocks noChangeAspect="1" noChangeArrowheads="1"/>
          </p:cNvPicPr>
          <p:nvPr/>
        </p:nvPicPr>
        <p:blipFill>
          <a:blip r:embed="rId3"/>
          <a:srcRect/>
          <a:stretch>
            <a:fillRect/>
          </a:stretch>
        </p:blipFill>
        <p:spPr bwMode="auto">
          <a:xfrm>
            <a:off x="5076055" y="1052736"/>
            <a:ext cx="3053339" cy="2646230"/>
          </a:xfrm>
          <a:prstGeom prst="rect">
            <a:avLst/>
          </a:prstGeom>
          <a:ln>
            <a:noFill/>
          </a:ln>
          <a:effectLst>
            <a:softEdge rad="112500"/>
          </a:effectLst>
        </p:spPr>
      </p:pic>
      <p:pic>
        <p:nvPicPr>
          <p:cNvPr id="8" name="Picture 9" descr="1_m"/>
          <p:cNvPicPr>
            <a:picLocks noChangeAspect="1" noChangeArrowheads="1"/>
          </p:cNvPicPr>
          <p:nvPr/>
        </p:nvPicPr>
        <p:blipFill>
          <a:blip r:embed="rId4"/>
          <a:srcRect/>
          <a:stretch>
            <a:fillRect/>
          </a:stretch>
        </p:blipFill>
        <p:spPr bwMode="auto">
          <a:xfrm>
            <a:off x="656496" y="1052736"/>
            <a:ext cx="3919823" cy="2593998"/>
          </a:xfrm>
          <a:prstGeom prst="rect">
            <a:avLst/>
          </a:prstGeom>
          <a:ln>
            <a:noFill/>
          </a:ln>
          <a:effectLst>
            <a:softEdge rad="112500"/>
          </a:effectLst>
        </p:spPr>
      </p:pic>
      <p:pic>
        <p:nvPicPr>
          <p:cNvPr id="9" name="Picture 3" descr="https://encrypted-tbn3.gstatic.com/images?q=tbn:ANd9GcSMKAhXXzTEXTvvCpYuacsPILwsG87z8uYkELeZX7FC2LP_DFvADw"/>
          <p:cNvPicPr>
            <a:picLocks noChangeAspect="1" noChangeArrowheads="1"/>
          </p:cNvPicPr>
          <p:nvPr/>
        </p:nvPicPr>
        <p:blipFill>
          <a:blip r:embed="rId5" r:link="rId6"/>
          <a:srcRect/>
          <a:stretch>
            <a:fillRect/>
          </a:stretch>
        </p:blipFill>
        <p:spPr bwMode="auto">
          <a:xfrm>
            <a:off x="656496" y="3645024"/>
            <a:ext cx="3919823" cy="2913821"/>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sp>
        <p:nvSpPr>
          <p:cNvPr id="2" name="TextBox 1"/>
          <p:cNvSpPr txBox="1"/>
          <p:nvPr/>
        </p:nvSpPr>
        <p:spPr>
          <a:xfrm>
            <a:off x="0" y="1124744"/>
            <a:ext cx="8604250" cy="1077218"/>
          </a:xfrm>
          <a:prstGeom prst="rect">
            <a:avLst/>
          </a:prstGeom>
          <a:noFill/>
        </p:spPr>
        <p:txBody>
          <a:bodyPr wrap="square" rtlCol="1">
            <a:spAutoFit/>
          </a:bodyPr>
          <a:lstStyle/>
          <a:p>
            <a:r>
              <a:rPr lang="he-IL" sz="3200" dirty="0"/>
              <a:t>משתרע בין קווי רוחב  70/75- 90 משני </a:t>
            </a:r>
            <a:r>
              <a:rPr lang="he-IL" sz="3200" dirty="0" err="1"/>
              <a:t>צידי</a:t>
            </a:r>
            <a:r>
              <a:rPr lang="he-IL" sz="3200" dirty="0"/>
              <a:t> המשווה.</a:t>
            </a:r>
            <a:br>
              <a:rPr lang="en-US" sz="3200" dirty="0"/>
            </a:br>
            <a:endParaRPr lang="he-IL" sz="3200" dirty="0"/>
          </a:p>
        </p:txBody>
      </p:sp>
      <p:pic>
        <p:nvPicPr>
          <p:cNvPr id="7"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2555776" y="2564905"/>
            <a:ext cx="4248472" cy="288032"/>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2699792" y="5805264"/>
            <a:ext cx="3888432"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4236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sp>
        <p:nvSpPr>
          <p:cNvPr id="3" name="TextBox 2"/>
          <p:cNvSpPr txBox="1"/>
          <p:nvPr/>
        </p:nvSpPr>
        <p:spPr>
          <a:xfrm>
            <a:off x="771057" y="1124744"/>
            <a:ext cx="7848872" cy="381642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טמפרטורות נמוכות עמוק מתחת ל-0</a:t>
            </a:r>
          </a:p>
          <a:p>
            <a:pPr marL="285750" indent="-285750">
              <a:buFont typeface="Arial" panose="020B0604020202020204" pitchFamily="34" charset="0"/>
              <a:buChar char="•"/>
            </a:pPr>
            <a:r>
              <a:rPr lang="he-IL" sz="3200" dirty="0"/>
              <a:t>מדבריות קרח</a:t>
            </a:r>
            <a:endParaRPr lang="en-US" sz="3200" dirty="0"/>
          </a:p>
          <a:p>
            <a:pPr marL="285750" indent="-285750">
              <a:buFont typeface="Arial" panose="020B0604020202020204" pitchFamily="34" charset="0"/>
              <a:buChar char="•"/>
            </a:pPr>
            <a:r>
              <a:rPr lang="he-IL" sz="3200" dirty="0"/>
              <a:t>הצמחייה האופיינית היא: </a:t>
            </a:r>
          </a:p>
          <a:p>
            <a:r>
              <a:rPr lang="he-IL" sz="3200" dirty="0"/>
              <a:t>  טונדרה וטייגה – </a:t>
            </a:r>
          </a:p>
          <a:p>
            <a:r>
              <a:rPr lang="he-IL" sz="3200" dirty="0"/>
              <a:t>  צמחיית מחט נמוכה,</a:t>
            </a:r>
          </a:p>
          <a:p>
            <a:r>
              <a:rPr lang="he-IL" sz="3200" dirty="0"/>
              <a:t>  </a:t>
            </a:r>
            <a:r>
              <a:rPr lang="he-IL" sz="3200" dirty="0" err="1"/>
              <a:t>שיחית</a:t>
            </a:r>
            <a:r>
              <a:rPr lang="he-IL" sz="3200" dirty="0"/>
              <a:t> ודלילה.  </a:t>
            </a:r>
            <a:endParaRPr lang="en-US" sz="3200" dirty="0"/>
          </a:p>
          <a:p>
            <a:endParaRPr lang="he-IL" dirty="0"/>
          </a:p>
        </p:txBody>
      </p:sp>
      <p:pic>
        <p:nvPicPr>
          <p:cNvPr id="83970" name="Picture 2" descr="http://upload.wikimedia.org/wikipedia/commons/7/72/Alpine_tundra_Copper_Mountain_Colo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84984"/>
            <a:ext cx="4608512" cy="331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0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היווצרות אזורי אקלים</a:t>
            </a:r>
          </a:p>
        </p:txBody>
      </p:sp>
    </p:spTree>
    <p:extLst>
      <p:ext uri="{BB962C8B-B14F-4D97-AF65-F5344CB8AC3E}">
        <p14:creationId xmlns:p14="http://schemas.microsoft.com/office/powerpoint/2010/main" val="3609283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he/thumb/4/43/Oblique_rays_heb.svg/250px-Oblique_rays_heb.svg.png"/>
          <p:cNvPicPr>
            <a:picLocks noChangeAspect="1" noChangeArrowheads="1"/>
          </p:cNvPicPr>
          <p:nvPr/>
        </p:nvPicPr>
        <p:blipFill>
          <a:blip r:embed="rId2" r:link="rId3"/>
          <a:srcRect/>
          <a:stretch>
            <a:fillRect/>
          </a:stretch>
        </p:blipFill>
        <p:spPr bwMode="auto">
          <a:xfrm>
            <a:off x="251520" y="1628800"/>
            <a:ext cx="5230048" cy="4968552"/>
          </a:xfrm>
          <a:prstGeom prst="rect">
            <a:avLst/>
          </a:prstGeom>
          <a:noFill/>
          <a:ln w="9525">
            <a:noFill/>
            <a:miter lim="800000"/>
            <a:headEnd/>
            <a:tailEnd/>
          </a:ln>
        </p:spPr>
      </p:pic>
      <p:sp>
        <p:nvSpPr>
          <p:cNvPr id="4" name="Rectangle 3"/>
          <p:cNvSpPr/>
          <p:nvPr/>
        </p:nvSpPr>
        <p:spPr>
          <a:xfrm>
            <a:off x="827782" y="1109062"/>
            <a:ext cx="7848674" cy="1815882"/>
          </a:xfrm>
          <a:prstGeom prst="rect">
            <a:avLst/>
          </a:prstGeom>
        </p:spPr>
        <p:txBody>
          <a:bodyPr wrap="square">
            <a:spAutoFit/>
          </a:bodyPr>
          <a:lstStyle/>
          <a:p>
            <a:r>
              <a:rPr lang="he-IL" sz="2800" dirty="0"/>
              <a:t>קרינת</a:t>
            </a:r>
            <a:r>
              <a:rPr lang="he-IL" sz="2800" b="1" dirty="0"/>
              <a:t> </a:t>
            </a:r>
            <a:r>
              <a:rPr lang="he-IL" sz="2800" dirty="0"/>
              <a:t>השמש</a:t>
            </a:r>
            <a:r>
              <a:rPr lang="he-IL" sz="2800" b="1" dirty="0"/>
              <a:t> </a:t>
            </a:r>
            <a:r>
              <a:rPr lang="he-IL" sz="2800" dirty="0"/>
              <a:t>היא ה"מנוע" של התהליכים האקלימיים: </a:t>
            </a:r>
          </a:p>
          <a:p>
            <a:pPr>
              <a:buFont typeface="Arial" pitchFamily="34" charset="0"/>
              <a:buChar char="•"/>
            </a:pPr>
            <a:r>
              <a:rPr lang="he-IL" sz="2800" dirty="0"/>
              <a:t> מערכות לחץ האוויר</a:t>
            </a:r>
          </a:p>
          <a:p>
            <a:pPr>
              <a:buFont typeface="Arial" pitchFamily="34" charset="0"/>
              <a:buChar char="•"/>
            </a:pPr>
            <a:r>
              <a:rPr lang="he-IL" sz="2800" dirty="0"/>
              <a:t> הרוחות</a:t>
            </a:r>
          </a:p>
          <a:p>
            <a:pPr>
              <a:buFont typeface="Arial" pitchFamily="34" charset="0"/>
              <a:buChar char="•"/>
            </a:pPr>
            <a:r>
              <a:rPr lang="he-IL" sz="2800" dirty="0"/>
              <a:t> מחזור המים</a:t>
            </a:r>
          </a:p>
        </p:txBody>
      </p:sp>
      <p:sp>
        <p:nvSpPr>
          <p:cNvPr id="5" name="Rectangle 1"/>
          <p:cNvSpPr/>
          <p:nvPr/>
        </p:nvSpPr>
        <p:spPr>
          <a:xfrm>
            <a:off x="2051720" y="224500"/>
            <a:ext cx="4752528" cy="707886"/>
          </a:xfrm>
          <a:prstGeom prst="rect">
            <a:avLst/>
          </a:prstGeom>
        </p:spPr>
        <p:txBody>
          <a:bodyPr wrap="square">
            <a:spAutoFit/>
          </a:bodyPr>
          <a:lstStyle/>
          <a:p>
            <a:r>
              <a:rPr lang="he-IL" sz="4000" b="1" dirty="0"/>
              <a:t>היווצרות אזורי אקלים</a:t>
            </a:r>
            <a:endParaRPr lang="he-IL"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קרינת השמש והשפעתה על סוגי האקלים</a:t>
            </a:r>
            <a:endParaRPr lang="he-IL" dirty="0">
              <a:cs typeface="+mn-cs"/>
            </a:endParaRPr>
          </a:p>
        </p:txBody>
      </p:sp>
      <p:sp>
        <p:nvSpPr>
          <p:cNvPr id="3" name="מציין מיקום תוכן 2"/>
          <p:cNvSpPr>
            <a:spLocks noGrp="1"/>
          </p:cNvSpPr>
          <p:nvPr>
            <p:ph idx="1"/>
          </p:nvPr>
        </p:nvSpPr>
        <p:spPr/>
        <p:txBody>
          <a:bodyPr>
            <a:normAutofit fontScale="92500" lnSpcReduction="10000"/>
          </a:bodyPr>
          <a:lstStyle/>
          <a:p>
            <a:r>
              <a:rPr lang="he-IL" b="1" dirty="0">
                <a:solidFill>
                  <a:srgbClr val="FF0000"/>
                </a:solidFill>
              </a:rPr>
              <a:t>מהם הגורמים הקובעים את סוגי האקלים השונים בעולם?</a:t>
            </a:r>
            <a:endParaRPr lang="en-US" dirty="0">
              <a:solidFill>
                <a:srgbClr val="FF0000"/>
              </a:solidFill>
            </a:endParaRPr>
          </a:p>
          <a:p>
            <a:r>
              <a:rPr lang="he-IL" sz="2600" dirty="0"/>
              <a:t>מתוך הספר: כדור הארץ-סביבה-אדם, הוצאת מטח</a:t>
            </a:r>
            <a:endParaRPr lang="en-US" sz="2600" dirty="0"/>
          </a:p>
          <a:p>
            <a:r>
              <a:rPr lang="he-IL" b="1" dirty="0"/>
              <a:t>קרינת השמש</a:t>
            </a:r>
            <a:r>
              <a:rPr lang="he-IL" dirty="0"/>
              <a:t> נקלטת באופן שונה על פני כדור הארץ. אזור המשווה מקבל הרבה קרינת שמש, בעוד הקרינה הולכת ופוחתת ככל שמתרחקים מקו המשווה לכיוון הקטבים (בגלל צורתו הכדורית של כדור הארץ). </a:t>
            </a:r>
          </a:p>
          <a:p>
            <a:r>
              <a:rPr lang="he-IL" dirty="0"/>
              <a:t>תפרוסת לא אחידה זו של קרינת השמש יוצרת אזורים חמים (דוגמת קו המשווה) לעומת אזורים קרים (דוגמת הקטבים). </a:t>
            </a:r>
            <a:endParaRPr lang="en-US" dirty="0"/>
          </a:p>
          <a:p>
            <a:endParaRPr lang="he-IL" dirty="0"/>
          </a:p>
        </p:txBody>
      </p:sp>
    </p:spTree>
    <p:extLst>
      <p:ext uri="{BB962C8B-B14F-4D97-AF65-F5344CB8AC3E}">
        <p14:creationId xmlns:p14="http://schemas.microsoft.com/office/powerpoint/2010/main" val="2475727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kotar.co.il/Crop.ashx?gPageToken=7e6f12f1-4295-46a6-9427-4e05398e99db&amp;v=1&amp;nSizeStep=4&amp;nTop=691&amp;nLeft=40&amp;nWidth=577&amp;nHeight=103"/>
          <p:cNvPicPr>
            <a:picLocks noChangeAspect="1" noChangeArrowheads="1"/>
          </p:cNvPicPr>
          <p:nvPr/>
        </p:nvPicPr>
        <p:blipFill>
          <a:blip r:embed="rId2" r:link="rId3"/>
          <a:srcRect/>
          <a:stretch>
            <a:fillRect/>
          </a:stretch>
        </p:blipFill>
        <p:spPr bwMode="auto">
          <a:xfrm>
            <a:off x="179512" y="1556792"/>
            <a:ext cx="8784976" cy="3168352"/>
          </a:xfrm>
          <a:prstGeom prst="rect">
            <a:avLst/>
          </a:prstGeom>
          <a:noFill/>
        </p:spPr>
      </p:pic>
    </p:spTree>
    <p:extLst>
      <p:ext uri="{BB962C8B-B14F-4D97-AF65-F5344CB8AC3E}">
        <p14:creationId xmlns:p14="http://schemas.microsoft.com/office/powerpoint/2010/main" val="61459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קשר בין ההתחממות וקרינת השמש לבין מערכת הלחצים העולמית </a:t>
            </a:r>
            <a:endParaRPr lang="he-IL" dirty="0">
              <a:cs typeface="+mn-cs"/>
            </a:endParaRPr>
          </a:p>
        </p:txBody>
      </p:sp>
      <p:sp>
        <p:nvSpPr>
          <p:cNvPr id="3" name="מציין מיקום תוכן 2"/>
          <p:cNvSpPr>
            <a:spLocks noGrp="1"/>
          </p:cNvSpPr>
          <p:nvPr>
            <p:ph idx="1"/>
          </p:nvPr>
        </p:nvSpPr>
        <p:spPr>
          <a:xfrm>
            <a:off x="457200" y="1600200"/>
            <a:ext cx="8229600" cy="4997152"/>
          </a:xfrm>
        </p:spPr>
        <p:txBody>
          <a:bodyPr>
            <a:normAutofit fontScale="47500" lnSpcReduction="20000"/>
          </a:bodyPr>
          <a:lstStyle/>
          <a:p>
            <a:pPr>
              <a:buFont typeface="Wingdings" pitchFamily="2" charset="2"/>
              <a:buChar char="q"/>
            </a:pPr>
            <a:r>
              <a:rPr lang="he-IL" sz="4200" b="1" dirty="0"/>
              <a:t>ההבדלים במידת ההתחממות יוצרים הבדלים בלחץ האוויר בין מקום למקום בעולם ויוצרים את מערכת הלחצים העולמית: </a:t>
            </a:r>
          </a:p>
          <a:p>
            <a:pPr>
              <a:buFont typeface="Wingdings" pitchFamily="2" charset="2"/>
              <a:buChar char="q"/>
            </a:pPr>
            <a:r>
              <a:rPr lang="he-IL" sz="4200" b="1" dirty="0"/>
              <a:t>באזור קו המשווה החם – לחץ האוויר נמוך  ונוצר בו השקע המשווני </a:t>
            </a:r>
          </a:p>
          <a:p>
            <a:pPr>
              <a:buFont typeface="Wingdings" pitchFamily="2" charset="2"/>
              <a:buChar char="q"/>
            </a:pPr>
            <a:r>
              <a:rPr lang="he-IL" sz="4200" b="1" dirty="0"/>
              <a:t>באזורי הקטבים הקרים – נוצר לחץ האוויר גבוה  ונוצרת הרמה הקוטבית. ביניהם קיימות עוד שתי מערכות לחץ: </a:t>
            </a:r>
          </a:p>
          <a:p>
            <a:pPr>
              <a:buFont typeface="Wingdings" pitchFamily="2" charset="2"/>
              <a:buChar char="q"/>
            </a:pPr>
            <a:r>
              <a:rPr lang="he-IL" sz="4200" b="1" dirty="0"/>
              <a:t>לחץ גבוה באזור קו רוחב </a:t>
            </a:r>
            <a:r>
              <a:rPr lang="en-US" sz="4200" b="1" dirty="0"/>
              <a:t>30°</a:t>
            </a:r>
            <a:r>
              <a:rPr lang="he-IL" sz="4200" b="1" dirty="0"/>
              <a:t>, זוהי הרמה הסובטרופית ולחץ נמוך בקו רוחב </a:t>
            </a:r>
            <a:r>
              <a:rPr lang="en-US" sz="4200" b="1" dirty="0"/>
              <a:t>60°</a:t>
            </a:r>
            <a:r>
              <a:rPr lang="he-IL" sz="4200" b="1" dirty="0"/>
              <a:t>. זהו השקע </a:t>
            </a:r>
            <a:r>
              <a:rPr lang="he-IL" sz="4200" b="1" dirty="0" err="1"/>
              <a:t>הסובפולרי</a:t>
            </a:r>
            <a:r>
              <a:rPr lang="he-IL" sz="4200" b="1" dirty="0"/>
              <a:t>. (יש לציין שהמערכת בין קווי הרוחב הממוזגים 30-60 היא מורכבת יותר וקיימת בה רצועה של שקעים ורמות מתחלפים). </a:t>
            </a:r>
            <a:endParaRPr lang="en-US" sz="4200" b="1" dirty="0"/>
          </a:p>
          <a:p>
            <a:pPr>
              <a:buFont typeface="Wingdings" pitchFamily="2" charset="2"/>
              <a:buChar char="q"/>
            </a:pPr>
            <a:r>
              <a:rPr lang="he-IL" sz="4200" b="1" dirty="0"/>
              <a:t>מאחר שאוויר זורם מאזורים של לחץ גבוה לאזורים של לחץ נמוך יותר, נוצרת מערכת עולמית של תנועת רוחות. </a:t>
            </a:r>
          </a:p>
          <a:p>
            <a:pPr>
              <a:buFont typeface="Wingdings" pitchFamily="2" charset="2"/>
              <a:buChar char="q"/>
            </a:pPr>
            <a:r>
              <a:rPr lang="he-IL" sz="4200" b="1" dirty="0"/>
              <a:t>מערכת זאת מסיעה את עודפי החום מקו המשווה לכיוון הקטבים ומאזנת את הבדלי הטמפרטורות ביניהם .</a:t>
            </a:r>
            <a:endParaRPr lang="en-US" sz="4200" b="1" dirty="0"/>
          </a:p>
          <a:p>
            <a:pPr>
              <a:buFont typeface="Wingdings" pitchFamily="2" charset="2"/>
              <a:buChar char="q"/>
            </a:pPr>
            <a:r>
              <a:rPr lang="he-IL" sz="4200" b="1" dirty="0"/>
              <a:t>מערכת הלחצים והרוחות העולמית יוצרת ארבע רצועות אקלים עיקריות על פני כדור הארץ ,בהתאם לקווי הרוחב: </a:t>
            </a:r>
          </a:p>
          <a:p>
            <a:pPr marL="0" indent="0">
              <a:buNone/>
            </a:pPr>
            <a:endParaRPr lang="he-IL" sz="4200" b="1" dirty="0"/>
          </a:p>
          <a:p>
            <a:pPr>
              <a:buFont typeface="Wingdings" pitchFamily="2" charset="2"/>
              <a:buChar char="q"/>
            </a:pPr>
            <a:r>
              <a:rPr lang="he-IL" sz="4200" b="1" u="sng" dirty="0"/>
              <a:t>רצועת האקלים הטרופי</a:t>
            </a:r>
            <a:r>
              <a:rPr lang="he-IL" sz="4200" b="1" dirty="0"/>
              <a:t>, </a:t>
            </a:r>
            <a:r>
              <a:rPr lang="he-IL" sz="4200" b="1" u="sng" dirty="0"/>
              <a:t>רצועת האקלים המדברי</a:t>
            </a:r>
            <a:r>
              <a:rPr lang="he-IL" sz="4200" b="1" dirty="0"/>
              <a:t>, </a:t>
            </a:r>
            <a:r>
              <a:rPr lang="he-IL" sz="4200" b="1" u="sng" dirty="0"/>
              <a:t>רצועת האקלים הממוזג</a:t>
            </a:r>
            <a:r>
              <a:rPr lang="he-IL" sz="4200" b="1" dirty="0"/>
              <a:t> </a:t>
            </a:r>
            <a:r>
              <a:rPr lang="he-IL" sz="4200" b="1" u="sng" dirty="0"/>
              <a:t>ורצועת האקלים הקוטבי</a:t>
            </a:r>
            <a:r>
              <a:rPr lang="he-IL" sz="4200" b="1" dirty="0"/>
              <a:t>. </a:t>
            </a:r>
            <a:endParaRPr lang="en-US" sz="4200" b="1" dirty="0"/>
          </a:p>
          <a:p>
            <a:endParaRPr lang="he-IL" dirty="0"/>
          </a:p>
        </p:txBody>
      </p:sp>
    </p:spTree>
    <p:extLst>
      <p:ext uri="{BB962C8B-B14F-4D97-AF65-F5344CB8AC3E}">
        <p14:creationId xmlns:p14="http://schemas.microsoft.com/office/powerpoint/2010/main" val="3972312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kumim.co.il/sikumim/grade9/geography3.jpg"/>
          <p:cNvPicPr>
            <a:picLocks noChangeAspect="1" noChangeArrowheads="1"/>
          </p:cNvPicPr>
          <p:nvPr/>
        </p:nvPicPr>
        <p:blipFill>
          <a:blip r:embed="rId2" r:link="rId3"/>
          <a:srcRect/>
          <a:stretch>
            <a:fillRect/>
          </a:stretch>
        </p:blipFill>
        <p:spPr bwMode="auto">
          <a:xfrm>
            <a:off x="827584" y="500042"/>
            <a:ext cx="7602068" cy="6002488"/>
          </a:xfrm>
          <a:prstGeom prst="rect">
            <a:avLst/>
          </a:prstGeom>
          <a:noFill/>
          <a:ln w="9525">
            <a:noFill/>
            <a:miter lim="800000"/>
            <a:headEnd/>
            <a:tailEnd/>
          </a:ln>
        </p:spPr>
      </p:pic>
    </p:spTree>
    <p:extLst>
      <p:ext uri="{BB962C8B-B14F-4D97-AF65-F5344CB8AC3E}">
        <p14:creationId xmlns:p14="http://schemas.microsoft.com/office/powerpoint/2010/main" val="3671275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גורמים להיווצרות אזורי אקלים עולמיים</a:t>
            </a:r>
            <a:endParaRPr lang="he-IL" dirty="0">
              <a:cs typeface="+mn-cs"/>
            </a:endParaRPr>
          </a:p>
        </p:txBody>
      </p:sp>
      <p:sp>
        <p:nvSpPr>
          <p:cNvPr id="3" name="מציין מיקום תוכן 2"/>
          <p:cNvSpPr>
            <a:spLocks noGrp="1"/>
          </p:cNvSpPr>
          <p:nvPr>
            <p:ph idx="1"/>
          </p:nvPr>
        </p:nvSpPr>
        <p:spPr/>
        <p:txBody>
          <a:bodyPr>
            <a:normAutofit lnSpcReduction="10000"/>
          </a:bodyPr>
          <a:lstStyle/>
          <a:p>
            <a:pPr>
              <a:buFont typeface="Wingdings" pitchFamily="2" charset="2"/>
              <a:buChar char="q"/>
            </a:pPr>
            <a:r>
              <a:rPr lang="he-IL" dirty="0"/>
              <a:t>כאמור הגורם העיקרי להיווצרות רצועות האקלים העולמיות  היא התפרוסת הלא-אחידה של קרינת השמש הנקלטת בפני כדור הארץ ומערכות הלחץ הברומטרי השונות הנוצרות כתוצאה מכך. </a:t>
            </a:r>
          </a:p>
          <a:p>
            <a:pPr>
              <a:buFont typeface="Wingdings" pitchFamily="2" charset="2"/>
              <a:buChar char="q"/>
            </a:pPr>
            <a:r>
              <a:rPr lang="he-IL" dirty="0"/>
              <a:t>אבל בהתבוננות במפת רצועות האקלים העולמית באטלס רואים  שרצועות האקלים אינן מקבילות ואינן סימטריות. </a:t>
            </a:r>
          </a:p>
          <a:p>
            <a:pPr>
              <a:buFont typeface="Wingdings" pitchFamily="2" charset="2"/>
              <a:buChar char="q"/>
            </a:pPr>
            <a:r>
              <a:rPr lang="he-IL" dirty="0"/>
              <a:t>הסיבה לכך: גורמים מקומיים המשפיעים על האקלים.</a:t>
            </a:r>
            <a:r>
              <a:rPr lang="he-IL" b="1" dirty="0"/>
              <a:t> </a:t>
            </a:r>
            <a:endParaRPr lang="en-US" dirty="0"/>
          </a:p>
          <a:p>
            <a:endParaRPr lang="he-IL" dirty="0"/>
          </a:p>
        </p:txBody>
      </p:sp>
    </p:spTree>
    <p:extLst>
      <p:ext uri="{BB962C8B-B14F-4D97-AF65-F5344CB8AC3E}">
        <p14:creationId xmlns:p14="http://schemas.microsoft.com/office/powerpoint/2010/main" val="315679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797511"/>
            <a:ext cx="6912767" cy="1569660"/>
          </a:xfrm>
          <a:prstGeom prst="rect">
            <a:avLst/>
          </a:prstGeom>
        </p:spPr>
        <p:txBody>
          <a:bodyPr wrap="square">
            <a:spAutoFit/>
          </a:bodyPr>
          <a:lstStyle/>
          <a:p>
            <a:r>
              <a:rPr lang="he-IL" sz="2400" b="1" dirty="0">
                <a:solidFill>
                  <a:srgbClr val="FF0000"/>
                </a:solidFill>
              </a:rPr>
              <a:t>אקלים</a:t>
            </a:r>
            <a:r>
              <a:rPr lang="he-IL" sz="2400" dirty="0"/>
              <a:t> הוא מכלול תנאי מזג האוויר הממוצעים השוררים באזור מסוים במשך זמן מסוים. עונה, שנה ויותר. </a:t>
            </a:r>
          </a:p>
          <a:p>
            <a:r>
              <a:rPr lang="he-IL" sz="2400" b="1" dirty="0">
                <a:solidFill>
                  <a:srgbClr val="FF0000"/>
                </a:solidFill>
              </a:rPr>
              <a:t>מזג אוויר </a:t>
            </a:r>
            <a:r>
              <a:rPr lang="he-IL" sz="2400" dirty="0"/>
              <a:t>הוא תיאור התנאים הרגעיים השוררים במקום מסוים, והוא משתנה מרגע לרגע ומיום ליום.</a:t>
            </a:r>
          </a:p>
        </p:txBody>
      </p:sp>
      <p:pic>
        <p:nvPicPr>
          <p:cNvPr id="3" name="Picture 2" descr="http://img.mako.co.il/2008/12/15/8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94698"/>
            <a:ext cx="4320480" cy="29254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environmentindex.com/siteimages/articles/3/7/197/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88152"/>
            <a:ext cx="4176465" cy="289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39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גורמי אקלים</a:t>
            </a:r>
          </a:p>
        </p:txBody>
      </p:sp>
    </p:spTree>
    <p:extLst>
      <p:ext uri="{BB962C8B-B14F-4D97-AF65-F5344CB8AC3E}">
        <p14:creationId xmlns:p14="http://schemas.microsoft.com/office/powerpoint/2010/main" val="2627402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930"/>
            <a:ext cx="8229600" cy="1143000"/>
          </a:xfrm>
        </p:spPr>
        <p:txBody>
          <a:bodyPr>
            <a:normAutofit/>
          </a:bodyPr>
          <a:lstStyle/>
          <a:p>
            <a:r>
              <a:rPr lang="he-IL" sz="4000" b="1" dirty="0">
                <a:cs typeface="+mn-cs"/>
              </a:rPr>
              <a:t>גורמי אקלים – רמפ"ז</a:t>
            </a:r>
            <a:endParaRPr lang="he-IL" sz="4000" dirty="0">
              <a:cs typeface="+mn-cs"/>
            </a:endParaRPr>
          </a:p>
        </p:txBody>
      </p:sp>
      <p:sp>
        <p:nvSpPr>
          <p:cNvPr id="3" name="Content Placeholder 2"/>
          <p:cNvSpPr>
            <a:spLocks noGrp="1"/>
          </p:cNvSpPr>
          <p:nvPr>
            <p:ph idx="1"/>
          </p:nvPr>
        </p:nvSpPr>
        <p:spPr>
          <a:xfrm>
            <a:off x="251520" y="1412776"/>
            <a:ext cx="8229600" cy="4525963"/>
          </a:xfrm>
        </p:spPr>
        <p:txBody>
          <a:bodyPr>
            <a:normAutofit/>
          </a:bodyPr>
          <a:lstStyle/>
          <a:p>
            <a:pPr marL="68263" indent="0">
              <a:buNone/>
            </a:pPr>
            <a:r>
              <a:rPr lang="he-IL" sz="4000" b="1" dirty="0">
                <a:solidFill>
                  <a:srgbClr val="C00000"/>
                </a:solidFill>
              </a:rPr>
              <a:t>ר</a:t>
            </a:r>
            <a:r>
              <a:rPr lang="he-IL" b="1" dirty="0"/>
              <a:t> - רוחב גיאוגרפי  - (קו הרוחב)</a:t>
            </a:r>
          </a:p>
          <a:p>
            <a:pPr marL="68263" indent="0">
              <a:buNone/>
            </a:pPr>
            <a:r>
              <a:rPr lang="he-IL" sz="4000" b="1" dirty="0">
                <a:solidFill>
                  <a:srgbClr val="C00000"/>
                </a:solidFill>
              </a:rPr>
              <a:t>מ</a:t>
            </a:r>
            <a:r>
              <a:rPr lang="he-IL" b="1" dirty="0"/>
              <a:t> – מרחק מהים</a:t>
            </a:r>
          </a:p>
          <a:p>
            <a:pPr marL="68263" indent="0">
              <a:buNone/>
            </a:pPr>
            <a:r>
              <a:rPr lang="he-IL" sz="4000" b="1" dirty="0">
                <a:solidFill>
                  <a:srgbClr val="C00000"/>
                </a:solidFill>
              </a:rPr>
              <a:t>פ</a:t>
            </a:r>
            <a:r>
              <a:rPr lang="he-IL" b="1" dirty="0"/>
              <a:t> - פני שטח/טופוגרפיה/גובה</a:t>
            </a:r>
          </a:p>
          <a:p>
            <a:pPr marL="68263" indent="0">
              <a:buNone/>
            </a:pPr>
            <a:r>
              <a:rPr lang="he-IL" sz="4000" b="1" dirty="0">
                <a:solidFill>
                  <a:srgbClr val="C00000"/>
                </a:solidFill>
              </a:rPr>
              <a:t>פ</a:t>
            </a:r>
            <a:r>
              <a:rPr lang="he-IL" b="1" dirty="0"/>
              <a:t> - פנות</a:t>
            </a:r>
          </a:p>
          <a:p>
            <a:pPr marL="68263" indent="0">
              <a:buNone/>
            </a:pPr>
            <a:r>
              <a:rPr lang="he-IL" sz="4000" b="1" dirty="0">
                <a:solidFill>
                  <a:srgbClr val="C00000"/>
                </a:solidFill>
              </a:rPr>
              <a:t>ז</a:t>
            </a:r>
            <a:r>
              <a:rPr lang="he-IL" b="1" dirty="0"/>
              <a:t> -זרמי הים</a:t>
            </a:r>
          </a:p>
          <a:p>
            <a:pPr marL="811213" indent="-742950">
              <a:buNone/>
            </a:pPr>
            <a:endParaRPr lang="he-IL" b="1" dirty="0"/>
          </a:p>
          <a:p>
            <a:endParaRPr lang="he-I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4499992"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4499992"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683568"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83568"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itle 1"/>
          <p:cNvSpPr txBox="1">
            <a:spLocks/>
          </p:cNvSpPr>
          <p:nvPr/>
        </p:nvSpPr>
        <p:spPr>
          <a:xfrm>
            <a:off x="611560" y="2385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a:cs typeface="+mn-cs"/>
              </a:rPr>
              <a:t>גורמי אקלים – רמפ"ז</a:t>
            </a:r>
            <a:endParaRPr lang="he-IL" sz="4000" dirty="0">
              <a:cs typeface="+mn-cs"/>
            </a:endParaRPr>
          </a:p>
        </p:txBody>
      </p:sp>
      <p:pic>
        <p:nvPicPr>
          <p:cNvPr id="86018" name="Picture 2" descr="http://www.damada.co.il/topics/geography/db/climate/koeppen_world_climate_map.gif"/>
          <p:cNvPicPr>
            <a:picLocks noChangeAspect="1" noChangeArrowheads="1"/>
          </p:cNvPicPr>
          <p:nvPr/>
        </p:nvPicPr>
        <p:blipFill rotWithShape="1">
          <a:blip r:embed="rId2">
            <a:extLst>
              <a:ext uri="{28A0092B-C50C-407E-A947-70E740481C1C}">
                <a14:useLocalDpi xmlns:a14="http://schemas.microsoft.com/office/drawing/2010/main" val="0"/>
              </a:ext>
            </a:extLst>
          </a:blip>
          <a:srcRect b="12819"/>
          <a:stretch/>
        </p:blipFill>
        <p:spPr bwMode="auto">
          <a:xfrm>
            <a:off x="4572000" y="1484784"/>
            <a:ext cx="3672408" cy="2044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6020" name="Picture 4" descr="http://www.buyitincrete.com/wp-content/gallery/ps-25-xeracombos/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348" y="3740879"/>
            <a:ext cx="3576060" cy="238702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s://coraifeartaigh.files.wordpress.com/2010/02/q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93" y="3740275"/>
            <a:ext cx="3698431" cy="2366996"/>
          </a:xfrm>
          <a:prstGeom prst="rect">
            <a:avLst/>
          </a:prstGeom>
          <a:noFill/>
          <a:extLst>
            <a:ext uri="{909E8E84-426E-40DD-AFC4-6F175D3DCCD1}">
              <a14:hiddenFill xmlns:a14="http://schemas.microsoft.com/office/drawing/2010/main">
                <a:solidFill>
                  <a:srgbClr val="FFFFFF"/>
                </a:solidFill>
              </a14:hiddenFill>
            </a:ext>
          </a:extLst>
        </p:spPr>
      </p:pic>
      <p:pic>
        <p:nvPicPr>
          <p:cNvPr id="86024" name="Picture 8" descr="https://app.jafi.org.il/cza/thumbsrv/getThumbnail?path=00001e15%5C%5C80%5C%5C12%5C%5C2d%5C%5C55.jpg&amp;store=thumbnail_store_01"/>
          <p:cNvPicPr>
            <a:picLocks noChangeAspect="1" noChangeArrowheads="1"/>
          </p:cNvPicPr>
          <p:nvPr/>
        </p:nvPicPr>
        <p:blipFill rotWithShape="1">
          <a:blip r:embed="rId5">
            <a:extLst>
              <a:ext uri="{28A0092B-C50C-407E-A947-70E740481C1C}">
                <a14:useLocalDpi xmlns:a14="http://schemas.microsoft.com/office/drawing/2010/main" val="0"/>
              </a:ext>
            </a:extLst>
          </a:blip>
          <a:srcRect l="2767" t="8596" r="3578" b="3049"/>
          <a:stretch/>
        </p:blipFill>
        <p:spPr bwMode="auto">
          <a:xfrm>
            <a:off x="1017507" y="1508631"/>
            <a:ext cx="3122445"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קבוצה 14"/>
          <p:cNvGrpSpPr/>
          <p:nvPr/>
        </p:nvGrpSpPr>
        <p:grpSpPr>
          <a:xfrm>
            <a:off x="1043607" y="1508631"/>
            <a:ext cx="6856586" cy="2664296"/>
            <a:chOff x="-535461" y="1523999"/>
            <a:chExt cx="4556226" cy="5370286"/>
          </a:xfrm>
        </p:grpSpPr>
        <p:sp>
          <p:nvSpPr>
            <p:cNvPr id="16" name="מלבן מעוגל 15"/>
            <p:cNvSpPr/>
            <p:nvPr/>
          </p:nvSpPr>
          <p:spPr>
            <a:xfrm>
              <a:off x="2133600" y="1523999"/>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מלבן 16"/>
            <p:cNvSpPr/>
            <p:nvPr/>
          </p:nvSpPr>
          <p:spPr>
            <a:xfrm>
              <a:off x="2183197" y="1573596"/>
              <a:ext cx="1729606" cy="9168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solidFill>
                    <a:srgbClr val="FF0000"/>
                  </a:solidFill>
                </a:rPr>
                <a:t>ר</a:t>
              </a:r>
              <a:r>
                <a:rPr lang="he-IL" sz="2400" b="1" kern="1200" dirty="0"/>
                <a:t>וחב גיאוגרפי</a:t>
              </a:r>
            </a:p>
          </p:txBody>
        </p:sp>
        <p:sp>
          <p:nvSpPr>
            <p:cNvPr id="21" name="מלבן מעוגל 20"/>
            <p:cNvSpPr/>
            <p:nvPr/>
          </p:nvSpPr>
          <p:spPr>
            <a:xfrm>
              <a:off x="-535461" y="1523999"/>
              <a:ext cx="1961832"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r>
                <a:rPr lang="he-IL" dirty="0">
                  <a:solidFill>
                    <a:srgbClr val="FF0000"/>
                  </a:solidFill>
                </a:rPr>
                <a:t>פ</a:t>
              </a:r>
              <a:r>
                <a:rPr lang="he-IL" dirty="0"/>
                <a:t>ני שטח/גובה/טופוגרפיה/</a:t>
              </a:r>
              <a:r>
                <a:rPr lang="he-IL" dirty="0" err="1">
                  <a:solidFill>
                    <a:srgbClr val="FF0000"/>
                  </a:solidFill>
                </a:rPr>
                <a:t>פ</a:t>
              </a:r>
              <a:r>
                <a:rPr lang="he-IL" dirty="0" err="1"/>
                <a:t>נות</a:t>
              </a:r>
              <a:endParaRPr lang="he-IL" dirty="0"/>
            </a:p>
          </p:txBody>
        </p:sp>
        <p:sp>
          <p:nvSpPr>
            <p:cNvPr id="22" name="מלבן מעוגל 21"/>
            <p:cNvSpPr/>
            <p:nvPr/>
          </p:nvSpPr>
          <p:spPr>
            <a:xfrm>
              <a:off x="2191965"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מ</a:t>
              </a:r>
              <a:r>
                <a:rPr lang="he-IL" sz="2400" b="1" dirty="0"/>
                <a:t>רחק מהים</a:t>
              </a:r>
            </a:p>
          </p:txBody>
        </p:sp>
        <p:sp>
          <p:nvSpPr>
            <p:cNvPr id="23" name="מלבן מעוגל 22"/>
            <p:cNvSpPr/>
            <p:nvPr/>
          </p:nvSpPr>
          <p:spPr>
            <a:xfrm>
              <a:off x="-535460"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ז</a:t>
              </a:r>
              <a:r>
                <a:rPr lang="he-IL" sz="2400" b="1" dirty="0"/>
                <a:t>רמי ים</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רוחב גיאוגרפי</a:t>
            </a:r>
            <a:endParaRPr lang="he-IL" sz="5400" dirty="0"/>
          </a:p>
        </p:txBody>
      </p:sp>
    </p:spTree>
    <p:extLst>
      <p:ext uri="{BB962C8B-B14F-4D97-AF65-F5344CB8AC3E}">
        <p14:creationId xmlns:p14="http://schemas.microsoft.com/office/powerpoint/2010/main" val="784068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7"/>
            <a:ext cx="8229600" cy="1143000"/>
          </a:xfrm>
        </p:spPr>
        <p:txBody>
          <a:bodyPr>
            <a:normAutofit/>
          </a:bodyPr>
          <a:lstStyle/>
          <a:p>
            <a:r>
              <a:rPr lang="he-IL" sz="4000" b="1" dirty="0">
                <a:cs typeface="+mn-cs"/>
              </a:rPr>
              <a:t>רוחב גיאוגרפי</a:t>
            </a:r>
          </a:p>
        </p:txBody>
      </p:sp>
      <p:pic>
        <p:nvPicPr>
          <p:cNvPr id="5"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4" name="תרשים זרימה: מסיים 3"/>
          <p:cNvSpPr/>
          <p:nvPr/>
        </p:nvSpPr>
        <p:spPr>
          <a:xfrm>
            <a:off x="1331640" y="2996952"/>
            <a:ext cx="6696744" cy="1728192"/>
          </a:xfrm>
          <a:prstGeom prst="flowChartTerminator">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3563888" y="3501008"/>
            <a:ext cx="2376264" cy="523220"/>
          </a:xfrm>
          <a:prstGeom prst="rect">
            <a:avLst/>
          </a:prstGeom>
          <a:noFill/>
        </p:spPr>
        <p:txBody>
          <a:bodyPr wrap="square" rtlCol="1">
            <a:spAutoFit/>
          </a:bodyPr>
          <a:lstStyle/>
          <a:p>
            <a:pPr algn="ctr"/>
            <a:r>
              <a:rPr lang="he-IL" sz="2800" b="1" dirty="0"/>
              <a:t>רצועת השמש</a:t>
            </a:r>
          </a:p>
        </p:txBody>
      </p:sp>
      <p:cxnSp>
        <p:nvCxnSpPr>
          <p:cNvPr id="8" name="מחבר ישר 7"/>
          <p:cNvCxnSpPr/>
          <p:nvPr/>
        </p:nvCxnSpPr>
        <p:spPr>
          <a:xfrm>
            <a:off x="1691680" y="2996952"/>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a:off x="1619672" y="4725144"/>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תרשים זרימה: מסיים 9"/>
          <p:cNvSpPr/>
          <p:nvPr/>
        </p:nvSpPr>
        <p:spPr>
          <a:xfrm>
            <a:off x="2339752" y="2132856"/>
            <a:ext cx="4824536" cy="827660"/>
          </a:xfrm>
          <a:prstGeom prst="flowChartTerminator">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רשים זרימה: מסיים 10"/>
          <p:cNvSpPr/>
          <p:nvPr/>
        </p:nvSpPr>
        <p:spPr>
          <a:xfrm>
            <a:off x="2339752" y="4779222"/>
            <a:ext cx="4824536" cy="755652"/>
          </a:xfrm>
          <a:prstGeom prst="flowChartTerminator">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3491880" y="2276872"/>
            <a:ext cx="2376264" cy="523220"/>
          </a:xfrm>
          <a:prstGeom prst="rect">
            <a:avLst/>
          </a:prstGeom>
          <a:noFill/>
        </p:spPr>
        <p:txBody>
          <a:bodyPr wrap="square" rtlCol="1">
            <a:spAutoFit/>
          </a:bodyPr>
          <a:lstStyle/>
          <a:p>
            <a:pPr algn="ctr"/>
            <a:r>
              <a:rPr lang="he-IL" sz="2800" b="1" dirty="0"/>
              <a:t>רצועת השלג</a:t>
            </a:r>
          </a:p>
        </p:txBody>
      </p:sp>
      <p:sp>
        <p:nvSpPr>
          <p:cNvPr id="13" name="TextBox 12"/>
          <p:cNvSpPr txBox="1"/>
          <p:nvPr/>
        </p:nvSpPr>
        <p:spPr>
          <a:xfrm>
            <a:off x="3635896" y="4869160"/>
            <a:ext cx="2376264" cy="523220"/>
          </a:xfrm>
          <a:prstGeom prst="rect">
            <a:avLst/>
          </a:prstGeom>
          <a:noFill/>
        </p:spPr>
        <p:txBody>
          <a:bodyPr wrap="square" rtlCol="1">
            <a:spAutoFit/>
          </a:bodyPr>
          <a:lstStyle/>
          <a:p>
            <a:pPr algn="ctr"/>
            <a:r>
              <a:rPr lang="he-IL" sz="2800" b="1" dirty="0"/>
              <a:t>רצועת השלג</a:t>
            </a:r>
          </a:p>
        </p:txBody>
      </p:sp>
      <p:cxnSp>
        <p:nvCxnSpPr>
          <p:cNvPr id="15" name="מחבר חץ ישר 14"/>
          <p:cNvCxnSpPr/>
          <p:nvPr/>
        </p:nvCxnSpPr>
        <p:spPr>
          <a:xfrm flipV="1">
            <a:off x="7380312" y="4797152"/>
            <a:ext cx="198" cy="15499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581562" y="6228323"/>
            <a:ext cx="2448272" cy="523220"/>
          </a:xfrm>
          <a:prstGeom prst="rect">
            <a:avLst/>
          </a:prstGeom>
          <a:noFill/>
        </p:spPr>
        <p:txBody>
          <a:bodyPr wrap="square" rtlCol="1">
            <a:spAutoFit/>
          </a:bodyPr>
          <a:lstStyle/>
          <a:p>
            <a:r>
              <a:rPr lang="he-IL" sz="2800" dirty="0"/>
              <a:t>קו השלג</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tx2">
              <a:lumMod val="20000"/>
              <a:lumOff val="80000"/>
            </a:schemeClr>
          </a:solidFill>
        </p:spPr>
        <p:txBody>
          <a:bodyPr/>
          <a:lstStyle/>
          <a:p>
            <a:r>
              <a:rPr lang="he-IL" b="1" dirty="0">
                <a:cs typeface="+mn-cs"/>
              </a:rPr>
              <a:t>רוחב גיאוגרפי</a:t>
            </a:r>
          </a:p>
        </p:txBody>
      </p:sp>
      <p:sp>
        <p:nvSpPr>
          <p:cNvPr id="3" name="מציין מיקום תוכן 2"/>
          <p:cNvSpPr>
            <a:spLocks noGrp="1"/>
          </p:cNvSpPr>
          <p:nvPr>
            <p:ph idx="1"/>
          </p:nvPr>
        </p:nvSpPr>
        <p:spPr>
          <a:xfrm>
            <a:off x="457200" y="1600200"/>
            <a:ext cx="8229600" cy="5069160"/>
          </a:xfrm>
        </p:spPr>
        <p:txBody>
          <a:bodyPr>
            <a:normAutofit fontScale="92500" lnSpcReduction="20000"/>
          </a:bodyPr>
          <a:lstStyle/>
          <a:p>
            <a:pPr lvl="0"/>
            <a:r>
              <a:rPr lang="he-IL" dirty="0"/>
              <a:t>המרחק בו מצוי מקום ביחס לקו המשווה והקטבים. </a:t>
            </a:r>
          </a:p>
          <a:p>
            <a:pPr lvl="0"/>
            <a:r>
              <a:rPr lang="he-IL" dirty="0"/>
              <a:t>אזור קו המשווה מקבל זווית קרינה ישירה (זנית) ולכן הוא האזור החם ביותר בממוצע במשך השנה.</a:t>
            </a:r>
          </a:p>
          <a:p>
            <a:pPr lvl="0"/>
            <a:r>
              <a:rPr lang="he-IL" dirty="0"/>
              <a:t>ככל שמתרחקים צפונה או דרומה לקטבים הטמפרטורות יורדות בהדרגה.</a:t>
            </a:r>
          </a:p>
          <a:p>
            <a:r>
              <a:rPr lang="he-IL" b="1" dirty="0"/>
              <a:t>רצועת השמש </a:t>
            </a:r>
            <a:r>
              <a:rPr lang="he-IL" dirty="0"/>
              <a:t>– כל האזור מקו המשווה עד קו רוחב 40 משני הצדדים. רוב השנה שמש, ירידה מתחת לטמפרטורה 0 מתרחשת רק במקומות הגבוהים. </a:t>
            </a:r>
          </a:p>
          <a:p>
            <a:r>
              <a:rPr lang="he-IL" b="1" dirty="0"/>
              <a:t>קו השלג- </a:t>
            </a:r>
            <a:r>
              <a:rPr lang="he-IL" dirty="0"/>
              <a:t>מקו רוחב 40 צפונה ודרומה לכוון הקטבים. </a:t>
            </a:r>
          </a:p>
          <a:p>
            <a:r>
              <a:rPr lang="he-IL" dirty="0"/>
              <a:t>תקופת השלג הולכת המתארכת, והטמפרטורות הולכות ויורדות.</a:t>
            </a:r>
            <a:endParaRPr lang="en-US" dirty="0"/>
          </a:p>
        </p:txBody>
      </p:sp>
    </p:spTree>
    <p:extLst>
      <p:ext uri="{BB962C8B-B14F-4D97-AF65-F5344CB8AC3E}">
        <p14:creationId xmlns:p14="http://schemas.microsoft.com/office/powerpoint/2010/main" val="3655567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tx2">
              <a:lumMod val="20000"/>
              <a:lumOff val="80000"/>
            </a:schemeClr>
          </a:solidFill>
        </p:spPr>
        <p:txBody>
          <a:bodyPr/>
          <a:lstStyle/>
          <a:p>
            <a:r>
              <a:rPr lang="he-IL" b="1" dirty="0">
                <a:cs typeface="+mn-cs"/>
              </a:rPr>
              <a:t>רוחב גיאוגרפי</a:t>
            </a:r>
          </a:p>
        </p:txBody>
      </p:sp>
      <p:sp>
        <p:nvSpPr>
          <p:cNvPr id="3" name="מציין מיקום תוכן 2"/>
          <p:cNvSpPr>
            <a:spLocks noGrp="1"/>
          </p:cNvSpPr>
          <p:nvPr>
            <p:ph idx="1"/>
          </p:nvPr>
        </p:nvSpPr>
        <p:spPr/>
        <p:txBody>
          <a:bodyPr/>
          <a:lstStyle/>
          <a:p>
            <a:pPr>
              <a:buNone/>
            </a:pPr>
            <a:r>
              <a:rPr lang="he-IL" dirty="0"/>
              <a:t>גורם קו הרוחב, משפיע על </a:t>
            </a:r>
            <a:r>
              <a:rPr lang="he-IL" dirty="0">
                <a:solidFill>
                  <a:srgbClr val="FF3300"/>
                </a:solidFill>
              </a:rPr>
              <a:t>הטמפרטורה</a:t>
            </a:r>
            <a:r>
              <a:rPr lang="he-IL" dirty="0"/>
              <a:t>. </a:t>
            </a:r>
          </a:p>
          <a:p>
            <a:pPr>
              <a:buNone/>
            </a:pPr>
            <a:r>
              <a:rPr lang="he-IL" dirty="0"/>
              <a:t> בקרבת קו המשווה זווית קרינת השמש ישרה</a:t>
            </a:r>
          </a:p>
          <a:p>
            <a:pPr>
              <a:buNone/>
            </a:pPr>
            <a:r>
              <a:rPr lang="he-IL" dirty="0"/>
              <a:t>(רצועת הזנית). – כל קרן שמש מתפזרת על שטח</a:t>
            </a:r>
          </a:p>
          <a:p>
            <a:pPr>
              <a:buNone/>
            </a:pPr>
            <a:r>
              <a:rPr lang="he-IL" dirty="0"/>
              <a:t>קטן יחסית ולכן מחממת יותר את פני השטח. </a:t>
            </a:r>
            <a:endParaRPr lang="en-US" dirty="0"/>
          </a:p>
          <a:p>
            <a:pPr>
              <a:buNone/>
            </a:pPr>
            <a:r>
              <a:rPr lang="he-IL" dirty="0"/>
              <a:t>בקרבת הקטבים, זווית קרינת  השמש חדה יותר</a:t>
            </a:r>
          </a:p>
          <a:p>
            <a:pPr>
              <a:buNone/>
            </a:pPr>
            <a:r>
              <a:rPr lang="he-IL" dirty="0"/>
              <a:t>ולכן כל קרן שמש מתפזרת על שטח גדול יותר ולכן</a:t>
            </a:r>
          </a:p>
          <a:p>
            <a:pPr>
              <a:buNone/>
            </a:pPr>
            <a:r>
              <a:rPr lang="he-IL" dirty="0"/>
              <a:t>מחממת פחות את פני השטח.</a:t>
            </a:r>
            <a:endParaRPr lang="en-US" dirty="0"/>
          </a:p>
          <a:p>
            <a:endParaRPr lang="he-IL" dirty="0"/>
          </a:p>
        </p:txBody>
      </p:sp>
    </p:spTree>
    <p:extLst>
      <p:ext uri="{BB962C8B-B14F-4D97-AF65-F5344CB8AC3E}">
        <p14:creationId xmlns:p14="http://schemas.microsoft.com/office/powerpoint/2010/main" val="3439790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ifted.snunit.k12.il/activities/meteor/pics/summer_color_world.gif"/>
          <p:cNvPicPr>
            <a:picLocks noGrp="1" noChangeAspect="1" noChangeArrowheads="1"/>
          </p:cNvPicPr>
          <p:nvPr>
            <p:ph idx="1"/>
          </p:nvPr>
        </p:nvPicPr>
        <p:blipFill rotWithShape="1">
          <a:blip r:embed="rId3"/>
          <a:srcRect t="12301"/>
          <a:stretch/>
        </p:blipFill>
        <p:spPr bwMode="auto">
          <a:xfrm>
            <a:off x="471264" y="1124744"/>
            <a:ext cx="8123767" cy="5343365"/>
          </a:xfrm>
          <a:prstGeom prst="rect">
            <a:avLst/>
          </a:prstGeom>
          <a:ln>
            <a:noFill/>
          </a:ln>
          <a:effectLst>
            <a:softEdge rad="112500"/>
          </a:effectLst>
        </p:spPr>
      </p:pic>
      <p:sp>
        <p:nvSpPr>
          <p:cNvPr id="5" name="Rectangle 4"/>
          <p:cNvSpPr/>
          <p:nvPr/>
        </p:nvSpPr>
        <p:spPr>
          <a:xfrm>
            <a:off x="1475656" y="224788"/>
            <a:ext cx="6480720" cy="707886"/>
          </a:xfrm>
          <a:prstGeom prst="rect">
            <a:avLst/>
          </a:prstGeom>
        </p:spPr>
        <p:txBody>
          <a:bodyPr wrap="square">
            <a:spAutoFit/>
          </a:bodyPr>
          <a:lstStyle/>
          <a:p>
            <a:pPr algn="ctr"/>
            <a:r>
              <a:rPr lang="he-IL" sz="4000" b="1" dirty="0"/>
              <a:t>מפת טמפרטורות עולמית</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מרחק מהים</a:t>
            </a:r>
            <a:endParaRPr lang="he-IL" sz="5400" dirty="0"/>
          </a:p>
        </p:txBody>
      </p:sp>
    </p:spTree>
    <p:extLst>
      <p:ext uri="{BB962C8B-B14F-4D97-AF65-F5344CB8AC3E}">
        <p14:creationId xmlns:p14="http://schemas.microsoft.com/office/powerpoint/2010/main" val="135218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solidFill>
                  <a:schemeClr val="accent1"/>
                </a:solidFill>
                <a:cs typeface="+mn-cs"/>
              </a:rPr>
              <a:t>מרחק מהים</a:t>
            </a:r>
          </a:p>
        </p:txBody>
      </p:sp>
      <p:sp>
        <p:nvSpPr>
          <p:cNvPr id="3" name="Content Placeholder 2"/>
          <p:cNvSpPr>
            <a:spLocks noGrp="1"/>
          </p:cNvSpPr>
          <p:nvPr>
            <p:ph idx="1"/>
          </p:nvPr>
        </p:nvSpPr>
        <p:spPr>
          <a:xfrm>
            <a:off x="457200" y="1052736"/>
            <a:ext cx="8229600" cy="4525963"/>
          </a:xfrm>
        </p:spPr>
        <p:txBody>
          <a:bodyPr>
            <a:normAutofit/>
          </a:bodyPr>
          <a:lstStyle/>
          <a:p>
            <a:r>
              <a:rPr lang="he-IL" b="1" dirty="0">
                <a:solidFill>
                  <a:schemeClr val="accent1"/>
                </a:solidFill>
              </a:rPr>
              <a:t>כמות</a:t>
            </a:r>
            <a:r>
              <a:rPr lang="he-IL" dirty="0">
                <a:solidFill>
                  <a:schemeClr val="accent1"/>
                </a:solidFill>
              </a:rPr>
              <a:t> </a:t>
            </a:r>
            <a:r>
              <a:rPr lang="he-IL" b="1" dirty="0">
                <a:solidFill>
                  <a:schemeClr val="accent1"/>
                </a:solidFill>
              </a:rPr>
              <a:t>המשקעים </a:t>
            </a:r>
            <a:r>
              <a:rPr lang="he-IL" b="1" dirty="0"/>
              <a:t>– </a:t>
            </a:r>
            <a:r>
              <a:rPr lang="he-IL" dirty="0"/>
              <a:t>ככל שמתקרבים לים כמות המשקעים גדולה יותר</a:t>
            </a:r>
          </a:p>
          <a:p>
            <a:pPr lvl="0"/>
            <a:r>
              <a:rPr lang="he-IL" b="1" dirty="0">
                <a:solidFill>
                  <a:schemeClr val="accent1"/>
                </a:solidFill>
              </a:rPr>
              <a:t>משרע (הפרש) טמפרטורות </a:t>
            </a:r>
            <a:r>
              <a:rPr lang="he-IL" b="1" dirty="0"/>
              <a:t>- </a:t>
            </a:r>
            <a:r>
              <a:rPr lang="he-IL" dirty="0"/>
              <a:t>סמוך לים המשרע קטן יותר</a:t>
            </a:r>
          </a:p>
          <a:p>
            <a:pPr lvl="0"/>
            <a:r>
              <a:rPr lang="he-IL" b="1" dirty="0">
                <a:solidFill>
                  <a:schemeClr val="accent1"/>
                </a:solidFill>
              </a:rPr>
              <a:t>השפעה ממתנת על הטמפרטורות </a:t>
            </a:r>
            <a:r>
              <a:rPr lang="he-IL" dirty="0"/>
              <a:t>- הים הוא גורם ממתן</a:t>
            </a:r>
            <a:endParaRPr lang="en-US" dirty="0"/>
          </a:p>
          <a:p>
            <a:pPr lvl="0"/>
            <a:r>
              <a:rPr lang="he-IL" b="1" dirty="0">
                <a:solidFill>
                  <a:schemeClr val="accent1"/>
                </a:solidFill>
              </a:rPr>
              <a:t>לחות גבוהה </a:t>
            </a:r>
            <a:r>
              <a:rPr lang="he-IL" dirty="0"/>
              <a:t>– סמוך לים הלחות גבוהה יותר </a:t>
            </a:r>
          </a:p>
          <a:p>
            <a:endParaRPr lang="he-IL" dirty="0"/>
          </a:p>
        </p:txBody>
      </p:sp>
      <p:pic>
        <p:nvPicPr>
          <p:cNvPr id="4" name="Picture 5" descr="hof_dor_atikot"/>
          <p:cNvPicPr>
            <a:picLocks noChangeAspect="1" noChangeArrowheads="1"/>
          </p:cNvPicPr>
          <p:nvPr/>
        </p:nvPicPr>
        <p:blipFill>
          <a:blip r:embed="rId2"/>
          <a:srcRect r="50330"/>
          <a:stretch>
            <a:fillRect/>
          </a:stretch>
        </p:blipFill>
        <p:spPr bwMode="auto">
          <a:xfrm>
            <a:off x="395536" y="4856683"/>
            <a:ext cx="3312368" cy="190461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411760" y="980728"/>
            <a:ext cx="4572000" cy="3693319"/>
          </a:xfrm>
          <a:prstGeom prst="rect">
            <a:avLst/>
          </a:prstGeom>
        </p:spPr>
        <p:txBody>
          <a:bodyPr>
            <a:spAutoFit/>
          </a:bodyPr>
          <a:lstStyle/>
          <a:p>
            <a:r>
              <a:rPr lang="en-US" dirty="0">
                <a:hlinkClick r:id="rId2"/>
              </a:rPr>
              <a:t>http://geo-video.cet.ac.il/ShowItem.aspx?ItemID=7d223aeb-81ae-4dcb-877c-6ea777b58d4a&amp;lang=HEB</a:t>
            </a:r>
            <a:endParaRPr lang="he-IL" dirty="0"/>
          </a:p>
          <a:p>
            <a:endParaRPr lang="he-IL" dirty="0"/>
          </a:p>
          <a:p>
            <a:r>
              <a:rPr lang="he-IL" dirty="0"/>
              <a:t>מבט גיאוגרפי הסבר על ההבדלים בין מזג אויר ואקלים</a:t>
            </a:r>
          </a:p>
          <a:p>
            <a:endParaRPr lang="he-IL" dirty="0"/>
          </a:p>
          <a:p>
            <a:r>
              <a:rPr lang="en-US" dirty="0">
                <a:hlinkClick r:id="rId2"/>
              </a:rPr>
              <a:t>http://geo-video.cet.ac.il/ShowItem.aspx?ItemID=7d223aeb-81ae-4dcb-877c-6ea777b58d4a&amp;lang=HEB</a:t>
            </a:r>
            <a:endParaRPr lang="he-IL" dirty="0"/>
          </a:p>
          <a:p>
            <a:endParaRPr lang="he-IL" dirty="0"/>
          </a:p>
          <a:p>
            <a:endParaRPr lang="he-IL" dirty="0"/>
          </a:p>
          <a:p>
            <a:endParaRPr lang="he-IL" dirty="0"/>
          </a:p>
        </p:txBody>
      </p:sp>
      <p:sp>
        <p:nvSpPr>
          <p:cNvPr id="3" name="מלבן 2"/>
          <p:cNvSpPr/>
          <p:nvPr/>
        </p:nvSpPr>
        <p:spPr>
          <a:xfrm>
            <a:off x="2411760" y="4674047"/>
            <a:ext cx="4572000" cy="1200329"/>
          </a:xfrm>
          <a:prstGeom prst="rect">
            <a:avLst/>
          </a:prstGeom>
        </p:spPr>
        <p:txBody>
          <a:bodyPr>
            <a:spAutoFit/>
          </a:bodyPr>
          <a:lstStyle/>
          <a:p>
            <a:r>
              <a:rPr lang="en-US" dirty="0">
                <a:hlinkClick r:id="rId3"/>
              </a:rPr>
              <a:t>http://www.youtube.com/watch?v=lbPMRc54QbY</a:t>
            </a:r>
            <a:endParaRPr lang="he-IL" dirty="0"/>
          </a:p>
          <a:p>
            <a:endParaRPr lang="he-IL" dirty="0"/>
          </a:p>
          <a:p>
            <a:r>
              <a:rPr lang="he-IL" dirty="0"/>
              <a:t>סוגי אקלים – אנגלית 9 דקות</a:t>
            </a:r>
          </a:p>
        </p:txBody>
      </p:sp>
    </p:spTree>
    <p:extLst>
      <p:ext uri="{BB962C8B-B14F-4D97-AF65-F5344CB8AC3E}">
        <p14:creationId xmlns:p14="http://schemas.microsoft.com/office/powerpoint/2010/main" val="2425035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פני השטח/עלייה בגובה</a:t>
            </a:r>
            <a:endParaRPr lang="he-IL" sz="5400" dirty="0"/>
          </a:p>
        </p:txBody>
      </p:sp>
    </p:spTree>
    <p:extLst>
      <p:ext uri="{BB962C8B-B14F-4D97-AF65-F5344CB8AC3E}">
        <p14:creationId xmlns:p14="http://schemas.microsoft.com/office/powerpoint/2010/main" val="3814178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פני השטח/עלייה בגובה</a:t>
            </a:r>
          </a:p>
        </p:txBody>
      </p:sp>
      <p:graphicFrame>
        <p:nvGraphicFramePr>
          <p:cNvPr id="25603" name="Object 3">
            <a:hlinkClick r:id="" action="ppaction://ole?verb=0"/>
          </p:cNvPr>
          <p:cNvGraphicFramePr>
            <a:graphicFrameLocks noGrp="1"/>
          </p:cNvGraphicFramePr>
          <p:nvPr>
            <p:extLst>
              <p:ext uri="{D42A27DB-BD31-4B8C-83A1-F6EECF244321}">
                <p14:modId xmlns:p14="http://schemas.microsoft.com/office/powerpoint/2010/main" val="646652351"/>
              </p:ext>
            </p:extLst>
          </p:nvPr>
        </p:nvGraphicFramePr>
        <p:xfrm>
          <a:off x="539552" y="2204864"/>
          <a:ext cx="3240360" cy="3927380"/>
        </p:xfrm>
        <a:graphic>
          <a:graphicData uri="http://schemas.openxmlformats.org/presentationml/2006/ole">
            <mc:AlternateContent xmlns:mc="http://schemas.openxmlformats.org/markup-compatibility/2006">
              <mc:Choice xmlns:v="urn:schemas-microsoft-com:vml" Requires="v">
                <p:oleObj name="Clip" r:id="rId2" imgW="6240463" imgH="5684838" progId="">
                  <p:embed/>
                </p:oleObj>
              </mc:Choice>
              <mc:Fallback>
                <p:oleObj name="Clip" r:id="rId2" imgW="6240463" imgH="5684838" progId="">
                  <p:embed/>
                  <p:pic>
                    <p:nvPicPr>
                      <p:cNvPr id="0" name="Picture 12"/>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204864"/>
                        <a:ext cx="3240360" cy="3927380"/>
                      </a:xfrm>
                      <a:prstGeom prst="rect">
                        <a:avLst/>
                      </a:prstGeom>
                      <a:noFill/>
                      <a:ln>
                        <a:noFill/>
                      </a:ln>
                    </p:spPr>
                  </p:pic>
                </p:oleObj>
              </mc:Fallback>
            </mc:AlternateContent>
          </a:graphicData>
        </a:graphic>
      </p:graphicFrame>
      <p:sp>
        <p:nvSpPr>
          <p:cNvPr id="6" name="Rectangle 5"/>
          <p:cNvSpPr/>
          <p:nvPr/>
        </p:nvSpPr>
        <p:spPr>
          <a:xfrm>
            <a:off x="5724128" y="1857364"/>
            <a:ext cx="3312368" cy="3539430"/>
          </a:xfrm>
          <a:prstGeom prst="rect">
            <a:avLst/>
          </a:prstGeom>
        </p:spPr>
        <p:txBody>
          <a:bodyPr wrap="square">
            <a:spAutoFit/>
          </a:bodyPr>
          <a:lstStyle/>
          <a:p>
            <a:pPr>
              <a:buFont typeface="Monotype Sorts" pitchFamily="2" charset="2"/>
              <a:buNone/>
            </a:pPr>
            <a:r>
              <a:rPr lang="he-IL" sz="3200" b="1" dirty="0"/>
              <a:t>ככל שעולים בגובה</a:t>
            </a:r>
          </a:p>
          <a:p>
            <a:pPr>
              <a:buFont typeface="Monotype Sorts" pitchFamily="2" charset="2"/>
              <a:buNone/>
            </a:pPr>
            <a:r>
              <a:rPr lang="he-IL" sz="3200" b="1" dirty="0"/>
              <a:t>כמות המשקעים עולה</a:t>
            </a:r>
          </a:p>
          <a:p>
            <a:pPr>
              <a:buFont typeface="Monotype Sorts" pitchFamily="2" charset="2"/>
              <a:buNone/>
            </a:pPr>
            <a:endParaRPr lang="he-IL" sz="3200" b="1" dirty="0"/>
          </a:p>
          <a:p>
            <a:pPr>
              <a:buFont typeface="Monotype Sorts" pitchFamily="2" charset="2"/>
              <a:buNone/>
            </a:pPr>
            <a:endParaRPr lang="he-IL" sz="3200" b="1" dirty="0"/>
          </a:p>
          <a:p>
            <a:pPr>
              <a:buFont typeface="Monotype Sorts" pitchFamily="2" charset="2"/>
              <a:buNone/>
            </a:pPr>
            <a:r>
              <a:rPr lang="he-IL" sz="3200" b="1" dirty="0"/>
              <a:t>והטמפרטורה יורדת </a:t>
            </a:r>
          </a:p>
        </p:txBody>
      </p:sp>
      <p:sp>
        <p:nvSpPr>
          <p:cNvPr id="5" name="Up Arrow 4"/>
          <p:cNvSpPr/>
          <p:nvPr/>
        </p:nvSpPr>
        <p:spPr>
          <a:xfrm>
            <a:off x="4159376" y="2594608"/>
            <a:ext cx="484632" cy="97840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Down Arrow 6"/>
          <p:cNvSpPr/>
          <p:nvPr/>
        </p:nvSpPr>
        <p:spPr>
          <a:xfrm>
            <a:off x="4211960" y="4581128"/>
            <a:ext cx="484632" cy="9784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descr="http://rishpon.org.il/wp-content/uploads/2012/11/rain_measure_1-300x2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04864"/>
            <a:ext cx="1872208" cy="1560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imush.co.il/images/%D7%AA%D7%A8%D7%9E%D7%95%D7%9E%D7%98%D7%A8/children_rooms_2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293096"/>
            <a:ext cx="1656183"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411760" y="620688"/>
            <a:ext cx="4572000" cy="5016758"/>
          </a:xfrm>
          <a:prstGeom prst="rect">
            <a:avLst/>
          </a:prstGeom>
        </p:spPr>
        <p:txBody>
          <a:bodyPr>
            <a:spAutoFit/>
          </a:bodyPr>
          <a:lstStyle/>
          <a:p>
            <a:pPr algn="ctr">
              <a:buFont typeface="Monotype Sorts" pitchFamily="2" charset="2"/>
              <a:buNone/>
            </a:pPr>
            <a:r>
              <a:rPr lang="he-IL" sz="3200" b="1" dirty="0">
                <a:solidFill>
                  <a:srgbClr val="FF0000"/>
                </a:solidFill>
              </a:rPr>
              <a:t>ככל שעולים בגובה</a:t>
            </a:r>
          </a:p>
          <a:p>
            <a:pPr algn="ctr">
              <a:buFont typeface="Monotype Sorts" pitchFamily="2" charset="2"/>
              <a:buNone/>
            </a:pPr>
            <a:r>
              <a:rPr lang="he-IL" sz="3200" b="1" dirty="0">
                <a:solidFill>
                  <a:srgbClr val="FF0000"/>
                </a:solidFill>
              </a:rPr>
              <a:t>כמות המשקעים עולה, והטמפרטורה יורדת </a:t>
            </a:r>
          </a:p>
          <a:p>
            <a:pPr algn="ctr">
              <a:buFont typeface="Monotype Sorts" pitchFamily="2" charset="2"/>
              <a:buNone/>
            </a:pPr>
            <a:r>
              <a:rPr lang="he-IL" sz="3200" dirty="0"/>
              <a:t>פירוט:</a:t>
            </a:r>
          </a:p>
          <a:p>
            <a:pPr algn="ctr">
              <a:buFont typeface="Monotype Sorts" pitchFamily="2" charset="2"/>
              <a:buNone/>
            </a:pPr>
            <a:r>
              <a:rPr lang="he-IL" sz="3200" dirty="0"/>
              <a:t>כל עלייה במאה מטר בגובה, גוררת ירידת טמפרטורה של</a:t>
            </a:r>
          </a:p>
          <a:p>
            <a:pPr algn="ctr">
              <a:buFont typeface="Monotype Sorts" pitchFamily="2" charset="2"/>
              <a:buNone/>
            </a:pPr>
            <a:r>
              <a:rPr lang="he-IL" sz="3200" dirty="0"/>
              <a:t>0.7 מעלה בממוצע.</a:t>
            </a:r>
          </a:p>
          <a:p>
            <a:pPr algn="ctr">
              <a:buFont typeface="Monotype Sorts" pitchFamily="2" charset="2"/>
              <a:buNone/>
            </a:pPr>
            <a:r>
              <a:rPr lang="he-IL" sz="3200" dirty="0"/>
              <a:t>כמות המשקעים תעלה בערך ב-30 מילימטר גשם לכל 100 מטר עליה בגובה.</a:t>
            </a:r>
          </a:p>
        </p:txBody>
      </p:sp>
    </p:spTree>
    <p:extLst>
      <p:ext uri="{BB962C8B-B14F-4D97-AF65-F5344CB8AC3E}">
        <p14:creationId xmlns:p14="http://schemas.microsoft.com/office/powerpoint/2010/main" val="435978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he-IL" sz="4000" b="1" dirty="0">
                <a:cs typeface="+mn-cs"/>
              </a:rPr>
              <a:t>אקלים הרים רמים </a:t>
            </a:r>
            <a:endParaRPr lang="he-IL" sz="4000" dirty="0">
              <a:cs typeface="+mn-cs"/>
            </a:endParaRPr>
          </a:p>
        </p:txBody>
      </p:sp>
      <p:sp>
        <p:nvSpPr>
          <p:cNvPr id="3" name="Content Placeholder 2"/>
          <p:cNvSpPr>
            <a:spLocks noGrp="1"/>
          </p:cNvSpPr>
          <p:nvPr>
            <p:ph idx="1"/>
          </p:nvPr>
        </p:nvSpPr>
        <p:spPr>
          <a:xfrm>
            <a:off x="457200" y="1124744"/>
            <a:ext cx="8229600" cy="1351052"/>
          </a:xfrm>
        </p:spPr>
        <p:txBody>
          <a:bodyPr>
            <a:normAutofit/>
          </a:bodyPr>
          <a:lstStyle/>
          <a:p>
            <a:r>
              <a:rPr lang="he-IL" dirty="0"/>
              <a:t>אינו קשור לקו רוחב, אלא לגובה. </a:t>
            </a:r>
          </a:p>
          <a:p>
            <a:r>
              <a:rPr lang="he-IL" dirty="0"/>
              <a:t>גובה הרים מעל 3000-3500 מ'.</a:t>
            </a:r>
            <a:endParaRPr lang="en-US" dirty="0"/>
          </a:p>
          <a:p>
            <a:endParaRPr lang="he-IL" dirty="0"/>
          </a:p>
        </p:txBody>
      </p:sp>
      <p:pic>
        <p:nvPicPr>
          <p:cNvPr id="5" name="Picture 2" descr="http://www.ynet.co.il/PicServer2/20122005/720447/atlas4_wa.jpg"/>
          <p:cNvPicPr>
            <a:picLocks noChangeAspect="1" noChangeArrowheads="1"/>
          </p:cNvPicPr>
          <p:nvPr/>
        </p:nvPicPr>
        <p:blipFill>
          <a:blip r:embed="rId2" r:link="rId3"/>
          <a:srcRect/>
          <a:stretch>
            <a:fillRect/>
          </a:stretch>
        </p:blipFill>
        <p:spPr bwMode="auto">
          <a:xfrm>
            <a:off x="251520" y="3055553"/>
            <a:ext cx="3958215" cy="3097735"/>
          </a:xfrm>
          <a:prstGeom prst="rect">
            <a:avLst/>
          </a:prstGeom>
          <a:ln>
            <a:noFill/>
          </a:ln>
          <a:effectLst>
            <a:softEdge rad="112500"/>
          </a:effectLst>
        </p:spPr>
      </p:pic>
      <p:pic>
        <p:nvPicPr>
          <p:cNvPr id="6" name="Picture 2" descr="http://www.masa.co.il/_content/images/19f65c7bd43eec881ee3fa50c64b9e58_zermatt_brian_opyd.jpg"/>
          <p:cNvPicPr>
            <a:picLocks noChangeAspect="1" noChangeArrowheads="1"/>
          </p:cNvPicPr>
          <p:nvPr/>
        </p:nvPicPr>
        <p:blipFill>
          <a:blip r:embed="rId4" r:link="rId5"/>
          <a:srcRect/>
          <a:stretch>
            <a:fillRect/>
          </a:stretch>
        </p:blipFill>
        <p:spPr bwMode="auto">
          <a:xfrm>
            <a:off x="4283968" y="3055552"/>
            <a:ext cx="4248473" cy="2998921"/>
          </a:xfrm>
          <a:prstGeom prst="rect">
            <a:avLst/>
          </a:prstGeom>
          <a:ln>
            <a:noFill/>
          </a:ln>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7"/>
            <a:ext cx="8229600" cy="1143000"/>
          </a:xfrm>
        </p:spPr>
        <p:txBody>
          <a:bodyPr>
            <a:normAutofit/>
          </a:bodyPr>
          <a:lstStyle/>
          <a:p>
            <a:r>
              <a:rPr lang="he-IL" sz="4000" b="1" dirty="0">
                <a:cs typeface="+mn-cs"/>
              </a:rPr>
              <a:t>עקרון הרים רמים</a:t>
            </a:r>
          </a:p>
        </p:txBody>
      </p:sp>
      <p:sp>
        <p:nvSpPr>
          <p:cNvPr id="3" name="Content Placeholder 2"/>
          <p:cNvSpPr>
            <a:spLocks noGrp="1"/>
          </p:cNvSpPr>
          <p:nvPr>
            <p:ph idx="1"/>
          </p:nvPr>
        </p:nvSpPr>
        <p:spPr>
          <a:xfrm>
            <a:off x="35496" y="1196752"/>
            <a:ext cx="8651304" cy="4525963"/>
          </a:xfrm>
        </p:spPr>
        <p:txBody>
          <a:bodyPr>
            <a:noAutofit/>
          </a:bodyPr>
          <a:lstStyle/>
          <a:p>
            <a:r>
              <a:rPr lang="he-IL" dirty="0"/>
              <a:t>כמות המשקעים יורדת</a:t>
            </a:r>
          </a:p>
          <a:p>
            <a:r>
              <a:rPr lang="he-IL" dirty="0"/>
              <a:t>הטמפרטורות יורדות</a:t>
            </a:r>
            <a:endParaRPr lang="en-US" dirty="0"/>
          </a:p>
          <a:p>
            <a:r>
              <a:rPr lang="he-IL" dirty="0"/>
              <a:t>רוחות חזקות</a:t>
            </a:r>
          </a:p>
          <a:p>
            <a:r>
              <a:rPr lang="he-IL" dirty="0"/>
              <a:t>האויר דליל</a:t>
            </a:r>
          </a:p>
          <a:p>
            <a:r>
              <a:rPr lang="he-IL" dirty="0"/>
              <a:t>בפסגות </a:t>
            </a:r>
            <a:r>
              <a:rPr lang="he-IL" dirty="0" err="1"/>
              <a:t>קפי</a:t>
            </a:r>
            <a:r>
              <a:rPr lang="he-IL" dirty="0"/>
              <a:t>-עד – מדבר קרח</a:t>
            </a:r>
          </a:p>
          <a:p>
            <a:r>
              <a:rPr lang="he-IL" dirty="0"/>
              <a:t>צמחייה דלילה ומיעוט בעלי חיים</a:t>
            </a:r>
            <a:endParaRPr lang="en-US" dirty="0"/>
          </a:p>
          <a:p>
            <a:r>
              <a:rPr lang="he-IL" dirty="0"/>
              <a:t>התיישבות בלתי אפשרית מעל גובה של 3,000 מ'.  </a:t>
            </a:r>
          </a:p>
          <a:p>
            <a:endParaRPr lang="he-IL" dirty="0"/>
          </a:p>
        </p:txBody>
      </p:sp>
      <p:pic>
        <p:nvPicPr>
          <p:cNvPr id="84994" name="Picture 2" descr="http://rishpon.org.il/wp-content/uploads/2012/11/rain_measure_1-30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68413"/>
            <a:ext cx="1872208" cy="1560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limush.co.il/images/%D7%AA%D7%A8%D7%9E%D7%95%D7%9E%D7%98%D7%A8/children_rooms_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84784"/>
            <a:ext cx="1348550" cy="1348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Down Arrow 6"/>
          <p:cNvSpPr/>
          <p:nvPr/>
        </p:nvSpPr>
        <p:spPr>
          <a:xfrm>
            <a:off x="3563888" y="1031237"/>
            <a:ext cx="216024" cy="47435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Down Arrow 6"/>
          <p:cNvSpPr/>
          <p:nvPr/>
        </p:nvSpPr>
        <p:spPr>
          <a:xfrm>
            <a:off x="1763688" y="1031237"/>
            <a:ext cx="216024" cy="47435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err="1">
                <a:cs typeface="+mn-cs"/>
              </a:rPr>
              <a:t>פנות</a:t>
            </a:r>
            <a:endParaRPr lang="he-IL" sz="5400" dirty="0"/>
          </a:p>
        </p:txBody>
      </p:sp>
    </p:spTree>
    <p:extLst>
      <p:ext uri="{BB962C8B-B14F-4D97-AF65-F5344CB8AC3E}">
        <p14:creationId xmlns:p14="http://schemas.microsoft.com/office/powerpoint/2010/main" val="660993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556"/>
            <a:ext cx="8229600" cy="1654164"/>
          </a:xfrm>
        </p:spPr>
        <p:txBody>
          <a:bodyPr>
            <a:normAutofit fontScale="90000"/>
          </a:bodyPr>
          <a:lstStyle/>
          <a:p>
            <a:pPr lvl="0"/>
            <a:br>
              <a:rPr lang="he-IL" b="1" dirty="0"/>
            </a:br>
            <a:r>
              <a:rPr lang="he-IL" b="1" dirty="0" err="1">
                <a:cs typeface="+mn-cs"/>
              </a:rPr>
              <a:t>פנות</a:t>
            </a:r>
            <a:r>
              <a:rPr lang="he-IL" b="1" dirty="0">
                <a:cs typeface="+mn-cs"/>
              </a:rPr>
              <a:t>  </a:t>
            </a:r>
            <a:br>
              <a:rPr lang="he-IL" b="1" dirty="0">
                <a:cs typeface="+mn-cs"/>
              </a:rPr>
            </a:br>
            <a:endParaRPr lang="he-IL" dirty="0"/>
          </a:p>
        </p:txBody>
      </p:sp>
      <p:sp>
        <p:nvSpPr>
          <p:cNvPr id="6" name="TextBox 5"/>
          <p:cNvSpPr txBox="1"/>
          <p:nvPr/>
        </p:nvSpPr>
        <p:spPr>
          <a:xfrm>
            <a:off x="0" y="1052736"/>
            <a:ext cx="8622090" cy="1015663"/>
          </a:xfrm>
          <a:prstGeom prst="rect">
            <a:avLst/>
          </a:prstGeom>
          <a:noFill/>
        </p:spPr>
        <p:txBody>
          <a:bodyPr wrap="square" rtlCol="1">
            <a:spAutoFit/>
          </a:bodyPr>
          <a:lstStyle/>
          <a:p>
            <a:r>
              <a:rPr lang="he-IL" sz="2800" b="1" dirty="0"/>
              <a:t>הצד החסוי לרוח ולים, מצדו השני של ההר (צל הגשם).</a:t>
            </a:r>
            <a:br>
              <a:rPr lang="he-IL" sz="3200" b="1" dirty="0"/>
            </a:br>
            <a:endParaRPr lang="he-IL" sz="3200" dirty="0"/>
          </a:p>
        </p:txBody>
      </p:sp>
      <p:pic>
        <p:nvPicPr>
          <p:cNvPr id="8" name="תמונה 61" descr="http://davidson.weizmann.ac.il/sites/davidson.lxst.codeoasis.com/files/imce/Rainshadow.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6048672" cy="4941515"/>
          </a:xfrm>
          <a:prstGeom prst="rect">
            <a:avLst/>
          </a:prstGeom>
          <a:noFill/>
          <a:ln>
            <a:noFill/>
          </a:ln>
        </p:spPr>
      </p:pic>
      <p:sp>
        <p:nvSpPr>
          <p:cNvPr id="9" name="TextBox 8"/>
          <p:cNvSpPr txBox="1"/>
          <p:nvPr/>
        </p:nvSpPr>
        <p:spPr>
          <a:xfrm>
            <a:off x="4682190" y="5679178"/>
            <a:ext cx="3946123" cy="954107"/>
          </a:xfrm>
          <a:prstGeom prst="rect">
            <a:avLst/>
          </a:prstGeom>
          <a:solidFill>
            <a:schemeClr val="bg1">
              <a:lumMod val="95000"/>
            </a:schemeClr>
          </a:solidFill>
          <a:ln w="28575">
            <a:solidFill>
              <a:schemeClr val="bg1">
                <a:lumMod val="65000"/>
              </a:schemeClr>
            </a:solidFill>
            <a:prstDash val="sysDot"/>
          </a:ln>
        </p:spPr>
        <p:txBody>
          <a:bodyPr wrap="square" rtlCol="1">
            <a:spAutoFit/>
          </a:bodyPr>
          <a:lstStyle/>
          <a:p>
            <a:pPr marL="285750" lvl="0" indent="-285750">
              <a:buFont typeface="Arial" panose="020B0604020202020204" pitchFamily="34" charset="0"/>
              <a:buChar char="•"/>
            </a:pPr>
            <a:r>
              <a:rPr lang="he-IL" sz="2800" dirty="0"/>
              <a:t>כמות המשקעים פוחתת</a:t>
            </a:r>
          </a:p>
          <a:p>
            <a:pPr marL="285750" indent="-285750">
              <a:buFont typeface="Arial" panose="020B0604020202020204" pitchFamily="34" charset="0"/>
              <a:buChar char="•"/>
            </a:pPr>
            <a:r>
              <a:rPr lang="he-IL" sz="2800" dirty="0"/>
              <a:t>הטמפרטורה עולה</a:t>
            </a:r>
          </a:p>
        </p:txBody>
      </p:sp>
      <p:cxnSp>
        <p:nvCxnSpPr>
          <p:cNvPr id="7" name="מחבר חץ ישר 6"/>
          <p:cNvCxnSpPr/>
          <p:nvPr/>
        </p:nvCxnSpPr>
        <p:spPr>
          <a:xfrm>
            <a:off x="2051720" y="3553852"/>
            <a:ext cx="7200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32048" y="3265820"/>
            <a:ext cx="2448272" cy="523220"/>
          </a:xfrm>
          <a:prstGeom prst="rect">
            <a:avLst/>
          </a:prstGeom>
          <a:noFill/>
        </p:spPr>
        <p:txBody>
          <a:bodyPr wrap="square" rtlCol="1">
            <a:spAutoFit/>
          </a:bodyPr>
          <a:lstStyle/>
          <a:p>
            <a:r>
              <a:rPr lang="he-IL" sz="2800" b="1" dirty="0"/>
              <a:t>עקרון הגובה</a:t>
            </a:r>
          </a:p>
        </p:txBody>
      </p:sp>
      <p:cxnSp>
        <p:nvCxnSpPr>
          <p:cNvPr id="11" name="מחבר חץ ישר 10"/>
          <p:cNvCxnSpPr/>
          <p:nvPr/>
        </p:nvCxnSpPr>
        <p:spPr>
          <a:xfrm flipH="1">
            <a:off x="5580112" y="3861048"/>
            <a:ext cx="100811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084168" y="3573016"/>
            <a:ext cx="2448272" cy="523220"/>
          </a:xfrm>
          <a:prstGeom prst="rect">
            <a:avLst/>
          </a:prstGeom>
          <a:noFill/>
        </p:spPr>
        <p:txBody>
          <a:bodyPr wrap="square" rtlCol="1">
            <a:spAutoFit/>
          </a:bodyPr>
          <a:lstStyle/>
          <a:p>
            <a:r>
              <a:rPr lang="he-IL" sz="2800" b="1" dirty="0"/>
              <a:t>עקרון </a:t>
            </a:r>
            <a:r>
              <a:rPr lang="he-IL" sz="2800" b="1" dirty="0" err="1"/>
              <a:t>הפנות</a:t>
            </a:r>
            <a:endParaRPr lang="he-IL" sz="2800" b="1" dirty="0"/>
          </a:p>
        </p:txBody>
      </p:sp>
    </p:spTree>
    <p:extLst>
      <p:ext uri="{BB962C8B-B14F-4D97-AF65-F5344CB8AC3E}">
        <p14:creationId xmlns:p14="http://schemas.microsoft.com/office/powerpoint/2010/main" val="2315157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מדבר בצל גשם"/>
          <p:cNvPicPr>
            <a:picLocks noChangeAspect="1" noChangeArrowheads="1"/>
          </p:cNvPicPr>
          <p:nvPr/>
        </p:nvPicPr>
        <p:blipFill>
          <a:blip r:embed="rId3"/>
          <a:srcRect/>
          <a:stretch>
            <a:fillRect/>
          </a:stretch>
        </p:blipFill>
        <p:spPr bwMode="auto">
          <a:xfrm>
            <a:off x="179512" y="714356"/>
            <a:ext cx="8784976" cy="5281373"/>
          </a:xfrm>
          <a:prstGeom prst="rect">
            <a:avLst/>
          </a:prstGeom>
          <a:noFill/>
          <a:ln w="9525">
            <a:noFill/>
            <a:miter lim="800000"/>
            <a:headEnd/>
            <a:tailEnd/>
          </a:ln>
        </p:spPr>
      </p:pic>
      <p:sp>
        <p:nvSpPr>
          <p:cNvPr id="3" name="מלבן 2"/>
          <p:cNvSpPr/>
          <p:nvPr/>
        </p:nvSpPr>
        <p:spPr>
          <a:xfrm>
            <a:off x="2987824" y="188640"/>
            <a:ext cx="2898549" cy="369332"/>
          </a:xfrm>
          <a:prstGeom prst="rect">
            <a:avLst/>
          </a:prstGeom>
        </p:spPr>
        <p:txBody>
          <a:bodyPr wrap="none">
            <a:spAutoFit/>
          </a:bodyPr>
          <a:lstStyle/>
          <a:p>
            <a:r>
              <a:rPr lang="he-IL" dirty="0"/>
              <a:t>מדבר יהודה- מדבר בצל הגשם</a:t>
            </a:r>
          </a:p>
        </p:txBody>
      </p:sp>
    </p:spTree>
    <p:extLst>
      <p:ext uri="{BB962C8B-B14F-4D97-AF65-F5344CB8AC3E}">
        <p14:creationId xmlns:p14="http://schemas.microsoft.com/office/powerpoint/2010/main" val="221679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r>
              <a:rPr lang="he-IL" sz="5400" b="1" dirty="0">
                <a:cs typeface="+mn-cs"/>
              </a:rPr>
              <a:t>זרמי ים</a:t>
            </a:r>
            <a:endParaRPr lang="he-IL" sz="5400" dirty="0"/>
          </a:p>
        </p:txBody>
      </p:sp>
    </p:spTree>
    <p:extLst>
      <p:ext uri="{BB962C8B-B14F-4D97-AF65-F5344CB8AC3E}">
        <p14:creationId xmlns:p14="http://schemas.microsoft.com/office/powerpoint/2010/main" val="283347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p"/>
          <p:cNvPicPr>
            <a:picLocks noChangeAspect="1" noChangeArrowheads="1"/>
          </p:cNvPicPr>
          <p:nvPr/>
        </p:nvPicPr>
        <p:blipFill rotWithShape="1">
          <a:blip r:embed="rId3"/>
          <a:srcRect t="2764"/>
          <a:stretch/>
        </p:blipFill>
        <p:spPr bwMode="auto">
          <a:xfrm>
            <a:off x="829573" y="2407558"/>
            <a:ext cx="7198811" cy="4045778"/>
          </a:xfrm>
          <a:prstGeom prst="rect">
            <a:avLst/>
          </a:prstGeom>
          <a:noFill/>
          <a:ln w="9525">
            <a:noFill/>
            <a:miter lim="800000"/>
            <a:headEnd/>
            <a:tailEnd/>
          </a:ln>
        </p:spPr>
      </p:pic>
      <p:sp>
        <p:nvSpPr>
          <p:cNvPr id="4" name="Title 1"/>
          <p:cNvSpPr txBox="1">
            <a:spLocks/>
          </p:cNvSpPr>
          <p:nvPr/>
        </p:nvSpPr>
        <p:spPr>
          <a:xfrm>
            <a:off x="457200" y="-142485"/>
            <a:ext cx="8229600" cy="1654164"/>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he-IL" b="1" dirty="0"/>
            </a:br>
            <a:r>
              <a:rPr lang="he-IL" b="1" dirty="0">
                <a:cs typeface="+mn-cs"/>
              </a:rPr>
              <a:t>זרמי הים העיקריים בעולם  </a:t>
            </a:r>
            <a:br>
              <a:rPr lang="he-IL" b="1" dirty="0">
                <a:cs typeface="+mn-cs"/>
              </a:rPr>
            </a:br>
            <a:endParaRPr lang="he-IL" dirty="0"/>
          </a:p>
        </p:txBody>
      </p:sp>
      <p:sp>
        <p:nvSpPr>
          <p:cNvPr id="5" name="Content Placeholder 2"/>
          <p:cNvSpPr txBox="1">
            <a:spLocks/>
          </p:cNvSpPr>
          <p:nvPr/>
        </p:nvSpPr>
        <p:spPr>
          <a:xfrm>
            <a:off x="374650" y="1052736"/>
            <a:ext cx="8229600" cy="1252736"/>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3600" b="1" dirty="0">
                <a:solidFill>
                  <a:srgbClr val="0070C0"/>
                </a:solidFill>
              </a:rPr>
              <a:t>זרמי ים קרים -</a:t>
            </a:r>
            <a:r>
              <a:rPr lang="he-IL" sz="3600" dirty="0">
                <a:solidFill>
                  <a:srgbClr val="0070C0"/>
                </a:solidFill>
              </a:rPr>
              <a:t> </a:t>
            </a:r>
            <a:r>
              <a:rPr lang="he-IL" sz="3600" dirty="0"/>
              <a:t>מוצאם בקטבים </a:t>
            </a:r>
          </a:p>
          <a:p>
            <a:r>
              <a:rPr lang="he-IL" sz="3600" b="1" dirty="0">
                <a:solidFill>
                  <a:srgbClr val="FF0000"/>
                </a:solidFill>
              </a:rPr>
              <a:t>זרמי ים חמים -</a:t>
            </a:r>
            <a:r>
              <a:rPr lang="he-IL" sz="3600" dirty="0">
                <a:solidFill>
                  <a:srgbClr val="FF0000"/>
                </a:solidFill>
              </a:rPr>
              <a:t> </a:t>
            </a:r>
            <a:r>
              <a:rPr lang="he-IL" sz="3600" dirty="0"/>
              <a:t>מוצאם מאזור קו המשווה</a:t>
            </a:r>
            <a:endParaRPr lang="en-US" sz="3600" dirty="0"/>
          </a:p>
          <a:p>
            <a:pPr marL="0" indent="0">
              <a:buFont typeface="Arial" pitchFamily="34" charset="0"/>
              <a:buNone/>
            </a:pPr>
            <a:endParaRPr lang="he-IL" dirty="0"/>
          </a:p>
          <a:p>
            <a:pPr marL="0" indent="0">
              <a:buFont typeface="Arial" pitchFamily="34" charset="0"/>
              <a:buNone/>
            </a:pPr>
            <a:endParaRPr lang="he-IL" sz="2800" dirty="0"/>
          </a:p>
          <a:p>
            <a:pPr marL="0" indent="0">
              <a:buFont typeface="Arial" pitchFamily="34" charset="0"/>
              <a:buNone/>
            </a:pPr>
            <a:endParaRPr lang="he-IL" sz="2800" dirty="0"/>
          </a:p>
          <a:p>
            <a:pPr marL="0" indent="0">
              <a:buFont typeface="Arial" pitchFamily="34" charset="0"/>
              <a:buNone/>
            </a:pPr>
            <a:endParaRPr lang="he-IL"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962"/>
            <a:ext cx="8229600" cy="1143000"/>
          </a:xfrm>
        </p:spPr>
        <p:txBody>
          <a:bodyPr>
            <a:normAutofit fontScale="90000"/>
          </a:bodyPr>
          <a:lstStyle/>
          <a:p>
            <a:r>
              <a:rPr lang="he-IL" b="1" dirty="0">
                <a:cs typeface="+mn-cs"/>
              </a:rPr>
              <a:t>אילו שאלות שואלים בבגרות וב-12 בנושא אקלים?</a:t>
            </a:r>
            <a:endParaRPr lang="he-IL" dirty="0">
              <a:cs typeface="+mn-cs"/>
            </a:endParaRPr>
          </a:p>
        </p:txBody>
      </p:sp>
      <p:sp>
        <p:nvSpPr>
          <p:cNvPr id="3" name="Content Placeholder 2"/>
          <p:cNvSpPr>
            <a:spLocks noGrp="1"/>
          </p:cNvSpPr>
          <p:nvPr>
            <p:ph idx="1"/>
          </p:nvPr>
        </p:nvSpPr>
        <p:spPr>
          <a:xfrm>
            <a:off x="827584" y="1628800"/>
            <a:ext cx="7941568" cy="3024335"/>
          </a:xfrm>
        </p:spPr>
        <p:txBody>
          <a:bodyPr>
            <a:normAutofit lnSpcReduction="10000"/>
          </a:bodyPr>
          <a:lstStyle/>
          <a:p>
            <a:r>
              <a:rPr lang="he-IL" sz="3600" dirty="0"/>
              <a:t>התאמה וזיהוי אקלימי</a:t>
            </a:r>
          </a:p>
          <a:p>
            <a:r>
              <a:rPr lang="he-IL" sz="3600" dirty="0"/>
              <a:t>תאור אקלימי</a:t>
            </a:r>
          </a:p>
          <a:p>
            <a:r>
              <a:rPr lang="he-IL" sz="3600" dirty="0"/>
              <a:t>גורמי אקלים</a:t>
            </a:r>
          </a:p>
          <a:p>
            <a:r>
              <a:rPr lang="he-IL" sz="3600" dirty="0"/>
              <a:t>השפעת האקלים על האדם</a:t>
            </a:r>
          </a:p>
          <a:p>
            <a:r>
              <a:rPr lang="he-IL" sz="3600" dirty="0"/>
              <a:t>קשר אקלימי לזיהום אוויר</a:t>
            </a:r>
          </a:p>
          <a:p>
            <a:pPr marL="0" indent="0">
              <a:buNone/>
            </a:pPr>
            <a:endParaRPr lang="he-IL" sz="3600" dirty="0"/>
          </a:p>
        </p:txBody>
      </p:sp>
      <p:pic>
        <p:nvPicPr>
          <p:cNvPr id="74754" name="Picture 2" descr="https://googledrive.com/host/0B0rzSIB0qJEQNG5XdXAyYjhtWWc/%D7%AA%D7%9E%D7%95%D7%A0%D7%95%D7%AA/umbr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211021"/>
            <a:ext cx="3384376" cy="2534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accent1">
              <a:lumMod val="20000"/>
              <a:lumOff val="80000"/>
            </a:schemeClr>
          </a:solidFill>
        </p:spPr>
        <p:txBody>
          <a:bodyPr/>
          <a:lstStyle/>
          <a:p>
            <a:r>
              <a:rPr lang="he-IL" b="1" dirty="0">
                <a:cs typeface="+mn-cs"/>
              </a:rPr>
              <a:t>זרמי ים</a:t>
            </a:r>
          </a:p>
        </p:txBody>
      </p:sp>
      <p:sp>
        <p:nvSpPr>
          <p:cNvPr id="3" name="מציין מיקום תוכן 2"/>
          <p:cNvSpPr>
            <a:spLocks noGrp="1"/>
          </p:cNvSpPr>
          <p:nvPr>
            <p:ph idx="1"/>
          </p:nvPr>
        </p:nvSpPr>
        <p:spPr/>
        <p:txBody>
          <a:bodyPr>
            <a:normAutofit fontScale="77500" lnSpcReduction="20000"/>
          </a:bodyPr>
          <a:lstStyle/>
          <a:p>
            <a:r>
              <a:rPr lang="he-IL" dirty="0"/>
              <a:t>זרמי הים הם מערכת קבועה של "נהרות" באוקיינוסים , הם נעים במעגלים ,כיוונם מושפע מהפרשי טמפ' ומליחות המים ומהטיית כדה"א ומערכת הרוחות. בחצי הדרומי של כדה"א כיוונם מזרחי והפוך בצפון. </a:t>
            </a:r>
          </a:p>
          <a:p>
            <a:r>
              <a:rPr lang="he-IL" dirty="0"/>
              <a:t>זרמי הים מתחלקים:</a:t>
            </a:r>
            <a:endParaRPr lang="en-US" dirty="0"/>
          </a:p>
          <a:p>
            <a:r>
              <a:rPr lang="he-IL" b="1" dirty="0"/>
              <a:t>זרמי ים קרים</a:t>
            </a:r>
            <a:r>
              <a:rPr lang="he-IL" dirty="0"/>
              <a:t>- (מסומנים בכחול במפה העולמית של זרמי ים) מוצאם בקטבים , הם גורמים להפחתת משקעים ומצננים </a:t>
            </a:r>
            <a:r>
              <a:rPr lang="he-IL" dirty="0" err="1"/>
              <a:t>טמפ</a:t>
            </a:r>
            <a:r>
              <a:rPr lang="he-IL" dirty="0"/>
              <a:t>'. </a:t>
            </a:r>
          </a:p>
          <a:p>
            <a:r>
              <a:rPr lang="he-IL" dirty="0"/>
              <a:t>הם אלה הגורמים למדבריות המצויים לאורך החופים כגון: מדבר </a:t>
            </a:r>
            <a:r>
              <a:rPr lang="he-IL" dirty="0" err="1"/>
              <a:t>אטקמה</a:t>
            </a:r>
            <a:r>
              <a:rPr lang="he-IL" dirty="0"/>
              <a:t> בפרו .</a:t>
            </a:r>
            <a:endParaRPr lang="en-US" dirty="0"/>
          </a:p>
          <a:p>
            <a:r>
              <a:rPr lang="he-IL" b="1" dirty="0"/>
              <a:t>זרמי ים חמים</a:t>
            </a:r>
            <a:r>
              <a:rPr lang="he-IL" dirty="0"/>
              <a:t> (מסומנים באדום במפה עולמית של זרמי הים) מוצאם מאזור קו המשווה , מעלים את הטמפרטורות בסמוך לחופים ובכך מונעים קפיאתם, זרמי ים אלו מגבירים משקעים היורדים במשך כל עונות השנה.</a:t>
            </a:r>
            <a:endParaRPr lang="en-US" dirty="0"/>
          </a:p>
          <a:p>
            <a:endParaRPr lang="he-IL" dirty="0"/>
          </a:p>
        </p:txBody>
      </p:sp>
    </p:spTree>
    <p:extLst>
      <p:ext uri="{BB962C8B-B14F-4D97-AF65-F5344CB8AC3E}">
        <p14:creationId xmlns:p14="http://schemas.microsoft.com/office/powerpoint/2010/main" val="599944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eb.macam.ac.il/~etzion_a/climate/ocean%20currents.files/image020.jpg"/>
          <p:cNvPicPr>
            <a:picLocks noChangeAspect="1" noChangeArrowheads="1"/>
          </p:cNvPicPr>
          <p:nvPr/>
        </p:nvPicPr>
        <p:blipFill>
          <a:blip r:embed="rId2"/>
          <a:srcRect/>
          <a:stretch>
            <a:fillRect/>
          </a:stretch>
        </p:blipFill>
        <p:spPr bwMode="auto">
          <a:xfrm>
            <a:off x="718338" y="1124744"/>
            <a:ext cx="7670086" cy="5469651"/>
          </a:xfrm>
          <a:prstGeom prst="rect">
            <a:avLst/>
          </a:prstGeom>
          <a:ln>
            <a:noFill/>
          </a:ln>
          <a:effectLst>
            <a:softEdge rad="112500"/>
          </a:effectLst>
        </p:spPr>
      </p:pic>
      <p:sp>
        <p:nvSpPr>
          <p:cNvPr id="3" name="Rectangle 2"/>
          <p:cNvSpPr/>
          <p:nvPr/>
        </p:nvSpPr>
        <p:spPr>
          <a:xfrm>
            <a:off x="1050318" y="224500"/>
            <a:ext cx="6906058" cy="707886"/>
          </a:xfrm>
          <a:prstGeom prst="rect">
            <a:avLst/>
          </a:prstGeom>
        </p:spPr>
        <p:txBody>
          <a:bodyPr wrap="none">
            <a:spAutoFit/>
          </a:bodyPr>
          <a:lstStyle/>
          <a:p>
            <a:r>
              <a:rPr lang="he-IL" sz="4000" b="1" dirty="0"/>
              <a:t>הבדלי הטמפרטורות באוקיינוסים</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5" y="-326"/>
            <a:ext cx="8229600" cy="1143000"/>
          </a:xfrm>
        </p:spPr>
        <p:txBody>
          <a:bodyPr>
            <a:normAutofit/>
          </a:bodyPr>
          <a:lstStyle/>
          <a:p>
            <a:r>
              <a:rPr lang="he-IL" sz="4000" b="1" dirty="0">
                <a:cs typeface="+mn-cs"/>
              </a:rPr>
              <a:t>השפעת זרמי הים</a:t>
            </a:r>
          </a:p>
        </p:txBody>
      </p:sp>
      <p:sp>
        <p:nvSpPr>
          <p:cNvPr id="3" name="Content Placeholder 2"/>
          <p:cNvSpPr>
            <a:spLocks noGrp="1"/>
          </p:cNvSpPr>
          <p:nvPr>
            <p:ph sz="half" idx="1"/>
          </p:nvPr>
        </p:nvSpPr>
        <p:spPr>
          <a:xfrm>
            <a:off x="457200" y="1999381"/>
            <a:ext cx="4038600" cy="3805883"/>
          </a:xfrm>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a:noAutofit/>
          </a:bodyPr>
          <a:lstStyle/>
          <a:p>
            <a:pPr>
              <a:buNone/>
            </a:pPr>
            <a:r>
              <a:rPr lang="he-IL" dirty="0">
                <a:solidFill>
                  <a:schemeClr val="accent1"/>
                </a:solidFill>
              </a:rPr>
              <a:t> </a:t>
            </a:r>
          </a:p>
          <a:p>
            <a:r>
              <a:rPr lang="he-IL" dirty="0"/>
              <a:t>מורידים את הטמפרטורה </a:t>
            </a:r>
          </a:p>
          <a:p>
            <a:r>
              <a:rPr lang="he-IL" dirty="0"/>
              <a:t>כמות המשקעים פחותה </a:t>
            </a:r>
          </a:p>
          <a:p>
            <a:r>
              <a:rPr lang="he-IL" dirty="0"/>
              <a:t>היווצרות ערפילים</a:t>
            </a:r>
          </a:p>
          <a:p>
            <a:r>
              <a:rPr lang="he-IL" dirty="0"/>
              <a:t>מזון לדגה </a:t>
            </a:r>
          </a:p>
          <a:p>
            <a:pPr>
              <a:buFont typeface="Wingdings" pitchFamily="2" charset="2"/>
              <a:buChar char="q"/>
            </a:pPr>
            <a:endParaRPr lang="he-IL" dirty="0"/>
          </a:p>
          <a:p>
            <a:pPr>
              <a:buFont typeface="Wingdings" pitchFamily="2" charset="2"/>
              <a:buChar char="q"/>
            </a:pPr>
            <a:endParaRPr lang="he-IL" dirty="0"/>
          </a:p>
          <a:p>
            <a:endParaRPr lang="he-IL" dirty="0"/>
          </a:p>
        </p:txBody>
      </p:sp>
      <p:sp>
        <p:nvSpPr>
          <p:cNvPr id="4" name="Content Placeholder 3"/>
          <p:cNvSpPr>
            <a:spLocks noGrp="1"/>
          </p:cNvSpPr>
          <p:nvPr>
            <p:ph sz="half" idx="2"/>
          </p:nvPr>
        </p:nvSpPr>
        <p:spPr>
          <a:xfrm>
            <a:off x="4725269" y="1999381"/>
            <a:ext cx="3898776" cy="3805883"/>
          </a:xfrm>
          <a:solidFill>
            <a:srgbClr val="C56757"/>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endParaRPr lang="he-IL" dirty="0"/>
          </a:p>
          <a:p>
            <a:r>
              <a:rPr lang="he-IL" dirty="0"/>
              <a:t>מעלים את הטמפרטורה </a:t>
            </a:r>
          </a:p>
          <a:p>
            <a:r>
              <a:rPr lang="he-IL" dirty="0"/>
              <a:t>כמות המשקעים גדלה </a:t>
            </a:r>
          </a:p>
          <a:p>
            <a:r>
              <a:rPr lang="he-IL" dirty="0"/>
              <a:t>המשקעים יורדים כל השנה </a:t>
            </a:r>
          </a:p>
          <a:p>
            <a:r>
              <a:rPr lang="he-IL" dirty="0"/>
              <a:t>מונעים קפיאת נמלי ים</a:t>
            </a:r>
          </a:p>
          <a:p>
            <a:endParaRPr lang="he-IL" dirty="0"/>
          </a:p>
        </p:txBody>
      </p:sp>
      <p:sp>
        <p:nvSpPr>
          <p:cNvPr id="7" name="מלבן מעוגל 6"/>
          <p:cNvSpPr/>
          <p:nvPr/>
        </p:nvSpPr>
        <p:spPr>
          <a:xfrm>
            <a:off x="467544"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11560" y="1484783"/>
            <a:ext cx="3714776" cy="584775"/>
          </a:xfrm>
          <a:prstGeom prst="rect">
            <a:avLst/>
          </a:prstGeom>
          <a:noFill/>
        </p:spPr>
        <p:txBody>
          <a:bodyPr wrap="square" rtlCol="1">
            <a:spAutoFit/>
          </a:bodyPr>
          <a:lstStyle/>
          <a:p>
            <a:pPr algn="ctr"/>
            <a:r>
              <a:rPr lang="he-IL" sz="3200" b="1" dirty="0"/>
              <a:t>זרמי ים קרים</a:t>
            </a:r>
          </a:p>
        </p:txBody>
      </p:sp>
      <p:sp>
        <p:nvSpPr>
          <p:cNvPr id="9" name="מלבן מעוגל 8"/>
          <p:cNvSpPr/>
          <p:nvPr/>
        </p:nvSpPr>
        <p:spPr>
          <a:xfrm>
            <a:off x="4644008"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4788024" y="1476072"/>
            <a:ext cx="3714776" cy="584775"/>
          </a:xfrm>
          <a:prstGeom prst="rect">
            <a:avLst/>
          </a:prstGeom>
          <a:noFill/>
        </p:spPr>
        <p:txBody>
          <a:bodyPr wrap="square" rtlCol="1">
            <a:spAutoFit/>
          </a:bodyPr>
          <a:lstStyle/>
          <a:p>
            <a:pPr algn="ctr"/>
            <a:r>
              <a:rPr lang="he-IL" sz="3200" b="1" dirty="0"/>
              <a:t>זרמי ים חמים</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upload.wikimedia.org/wikipedia/commons/thumb/6/63/Gulf_Stream_water_temperature.jpg/250px-Gulf_Stream_water_temperature.jpg"/>
          <p:cNvPicPr>
            <a:picLocks noChangeAspect="1" noChangeArrowheads="1"/>
          </p:cNvPicPr>
          <p:nvPr/>
        </p:nvPicPr>
        <p:blipFill>
          <a:blip r:embed="rId3"/>
          <a:srcRect/>
          <a:stretch>
            <a:fillRect/>
          </a:stretch>
        </p:blipFill>
        <p:spPr bwMode="auto">
          <a:xfrm>
            <a:off x="179512" y="1264033"/>
            <a:ext cx="4643470" cy="3143272"/>
          </a:xfrm>
          <a:prstGeom prst="rect">
            <a:avLst/>
          </a:prstGeom>
          <a:noFill/>
        </p:spPr>
      </p:pic>
      <p:sp>
        <p:nvSpPr>
          <p:cNvPr id="3" name="Left Arrow 2"/>
          <p:cNvSpPr/>
          <p:nvPr/>
        </p:nvSpPr>
        <p:spPr>
          <a:xfrm>
            <a:off x="2394090" y="3630204"/>
            <a:ext cx="1357322" cy="50006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251520" y="2636912"/>
            <a:ext cx="1928825" cy="461665"/>
          </a:xfrm>
          <a:prstGeom prst="rect">
            <a:avLst/>
          </a:prstGeom>
        </p:spPr>
        <p:txBody>
          <a:bodyPr wrap="square">
            <a:spAutoFit/>
          </a:bodyPr>
          <a:lstStyle/>
          <a:p>
            <a:r>
              <a:rPr lang="he-IL" sz="2400" b="1" dirty="0">
                <a:solidFill>
                  <a:srgbClr val="C00000"/>
                </a:solidFill>
              </a:rPr>
              <a:t>ארצות</a:t>
            </a:r>
            <a:r>
              <a:rPr lang="he-IL" sz="2400" b="1" dirty="0">
                <a:solidFill>
                  <a:srgbClr val="FF0000"/>
                </a:solidFill>
              </a:rPr>
              <a:t> </a:t>
            </a:r>
            <a:r>
              <a:rPr lang="he-IL" sz="2400" b="1" dirty="0">
                <a:solidFill>
                  <a:srgbClr val="C00000"/>
                </a:solidFill>
              </a:rPr>
              <a:t>הברית</a:t>
            </a:r>
          </a:p>
        </p:txBody>
      </p:sp>
      <p:pic>
        <p:nvPicPr>
          <p:cNvPr id="130052" name="Picture 4" descr="http://www.earthlyissues.com/images/gulfstream.gif"/>
          <p:cNvPicPr>
            <a:picLocks noChangeAspect="1" noChangeArrowheads="1"/>
          </p:cNvPicPr>
          <p:nvPr/>
        </p:nvPicPr>
        <p:blipFill>
          <a:blip r:embed="rId4"/>
          <a:srcRect/>
          <a:stretch>
            <a:fillRect/>
          </a:stretch>
        </p:blipFill>
        <p:spPr bwMode="auto">
          <a:xfrm>
            <a:off x="4895528" y="1226455"/>
            <a:ext cx="3967825" cy="3180850"/>
          </a:xfrm>
          <a:prstGeom prst="rect">
            <a:avLst/>
          </a:prstGeom>
          <a:noFill/>
        </p:spPr>
      </p:pic>
      <p:sp>
        <p:nvSpPr>
          <p:cNvPr id="7" name="Title 1"/>
          <p:cNvSpPr txBox="1">
            <a:spLocks/>
          </p:cNvSpPr>
          <p:nvPr/>
        </p:nvSpPr>
        <p:spPr>
          <a:xfrm>
            <a:off x="539552" y="211605"/>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זרם הגולף</a:t>
            </a:r>
          </a:p>
        </p:txBody>
      </p:sp>
      <p:sp>
        <p:nvSpPr>
          <p:cNvPr id="2" name="מלבן 1"/>
          <p:cNvSpPr/>
          <p:nvPr/>
        </p:nvSpPr>
        <p:spPr>
          <a:xfrm>
            <a:off x="515433" y="4653136"/>
            <a:ext cx="8179784" cy="1754326"/>
          </a:xfrm>
          <a:prstGeom prst="rect">
            <a:avLst/>
          </a:prstGeom>
        </p:spPr>
        <p:txBody>
          <a:bodyPr wrap="square">
            <a:spAutoFit/>
          </a:bodyPr>
          <a:lstStyle/>
          <a:p>
            <a:r>
              <a:rPr lang="he-IL" b="1" dirty="0"/>
              <a:t>זרם הגולף- </a:t>
            </a:r>
            <a:r>
              <a:rPr lang="he-IL" dirty="0"/>
              <a:t>זרם הגולף הוא זרם חם. הזרם אולי החשוב ביותר על פני כדור הארץ </a:t>
            </a:r>
          </a:p>
          <a:p>
            <a:r>
              <a:rPr lang="he-IL" dirty="0"/>
              <a:t>מוצא: מפרץ מקסיקו, מגיע רוחבו של הזרם ל-100 קילומטרים וזורם בין קובה לפלורידה ולאחר מכן מתפצל לסעיפים המקיפים את ארצות מערב וצפון אירופה. </a:t>
            </a:r>
          </a:p>
          <a:p>
            <a:r>
              <a:rPr lang="he-IL" dirty="0"/>
              <a:t>השפעתו של זרם הגולף על האקלים באירופה מכרעת: מונע קפיאת נמלי ים, בזכותו החורפים באירלנד ובצרפת מתונים יותר מן החורפים בניו-יורק אשר גם היא לחופי האוקיינוס האטלנטי.</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err="1"/>
              <a:t>קלימוגרפים</a:t>
            </a:r>
            <a:endParaRPr lang="he-IL" sz="4800" b="1" dirty="0"/>
          </a:p>
        </p:txBody>
      </p:sp>
    </p:spTree>
    <p:extLst>
      <p:ext uri="{BB962C8B-B14F-4D97-AF65-F5344CB8AC3E}">
        <p14:creationId xmlns:p14="http://schemas.microsoft.com/office/powerpoint/2010/main" val="906422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647583"/>
            <a:ext cx="8229600" cy="479447"/>
          </a:xfrm>
        </p:spPr>
        <p:txBody>
          <a:bodyPr>
            <a:noAutofit/>
          </a:bodyPr>
          <a:lstStyle/>
          <a:p>
            <a:r>
              <a:rPr lang="he-IL" sz="4000" b="1" dirty="0">
                <a:cs typeface="+mn-cs"/>
              </a:rPr>
              <a:t>קלימוגרף</a:t>
            </a:r>
            <a:r>
              <a:rPr lang="he-IL" b="1" dirty="0">
                <a:cs typeface="+mn-cs"/>
              </a:rPr>
              <a:t> </a:t>
            </a:r>
            <a:br>
              <a:rPr lang="he-IL" b="1" dirty="0">
                <a:cs typeface="+mn-cs"/>
              </a:rPr>
            </a:br>
            <a:endParaRPr lang="he-IL" dirty="0">
              <a:cs typeface="+mn-cs"/>
            </a:endParaRPr>
          </a:p>
        </p:txBody>
      </p:sp>
      <p:sp>
        <p:nvSpPr>
          <p:cNvPr id="5" name="מלבן מעוגל 4"/>
          <p:cNvSpPr/>
          <p:nvPr/>
        </p:nvSpPr>
        <p:spPr>
          <a:xfrm>
            <a:off x="1763688" y="1412776"/>
            <a:ext cx="5472608" cy="7200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832849" y="764704"/>
            <a:ext cx="3456384" cy="461665"/>
          </a:xfrm>
          <a:prstGeom prst="rect">
            <a:avLst/>
          </a:prstGeom>
          <a:noFill/>
        </p:spPr>
        <p:txBody>
          <a:bodyPr wrap="square" rtlCol="1">
            <a:spAutoFit/>
          </a:bodyPr>
          <a:lstStyle/>
          <a:p>
            <a:pPr algn="ctr"/>
            <a:r>
              <a:rPr lang="he-IL" sz="2400" b="1" dirty="0" err="1"/>
              <a:t>קלימו</a:t>
            </a:r>
            <a:r>
              <a:rPr lang="he-IL" sz="2400" b="1" dirty="0"/>
              <a:t> = אקלים</a:t>
            </a:r>
          </a:p>
        </p:txBody>
      </p:sp>
      <p:sp>
        <p:nvSpPr>
          <p:cNvPr id="7" name="TextBox 6"/>
          <p:cNvSpPr txBox="1"/>
          <p:nvPr/>
        </p:nvSpPr>
        <p:spPr>
          <a:xfrm>
            <a:off x="611560" y="735087"/>
            <a:ext cx="3456384" cy="461665"/>
          </a:xfrm>
          <a:prstGeom prst="rect">
            <a:avLst/>
          </a:prstGeom>
          <a:noFill/>
        </p:spPr>
        <p:txBody>
          <a:bodyPr wrap="square" rtlCol="1">
            <a:spAutoFit/>
          </a:bodyPr>
          <a:lstStyle/>
          <a:p>
            <a:pPr algn="ctr"/>
            <a:r>
              <a:rPr lang="he-IL" sz="2400" b="1" dirty="0"/>
              <a:t>גרף = קו בתרשים</a:t>
            </a:r>
          </a:p>
        </p:txBody>
      </p:sp>
      <p:pic>
        <p:nvPicPr>
          <p:cNvPr id="8" name="Picture 2" descr="http://web.macam98.ac.il/~zigi/aklim/klimo4.gif"/>
          <p:cNvPicPr>
            <a:picLocks noChangeAspect="1" noChangeArrowheads="1"/>
          </p:cNvPicPr>
          <p:nvPr/>
        </p:nvPicPr>
        <p:blipFill>
          <a:blip r:embed="rId2" r:link="rId3"/>
          <a:srcRect/>
          <a:stretch>
            <a:fillRect/>
          </a:stretch>
        </p:blipFill>
        <p:spPr bwMode="auto">
          <a:xfrm>
            <a:off x="1547664" y="2348880"/>
            <a:ext cx="5814392" cy="4360794"/>
          </a:xfrm>
          <a:prstGeom prst="rect">
            <a:avLst/>
          </a:prstGeom>
          <a:noFill/>
          <a:ln w="9525">
            <a:noFill/>
            <a:miter lim="800000"/>
            <a:headEnd/>
            <a:tailEnd/>
          </a:ln>
        </p:spPr>
      </p:pic>
      <p:cxnSp>
        <p:nvCxnSpPr>
          <p:cNvPr id="10" name="מחבר חץ ישר 9"/>
          <p:cNvCxnSpPr/>
          <p:nvPr/>
        </p:nvCxnSpPr>
        <p:spPr>
          <a:xfrm>
            <a:off x="5085021" y="792070"/>
            <a:ext cx="567099" cy="260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מחבר חץ ישר 10"/>
          <p:cNvCxnSpPr/>
          <p:nvPr/>
        </p:nvCxnSpPr>
        <p:spPr>
          <a:xfrm flipH="1">
            <a:off x="3491880" y="786970"/>
            <a:ext cx="504056" cy="2657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763688" y="1350021"/>
            <a:ext cx="5355487" cy="1200329"/>
          </a:xfrm>
          <a:prstGeom prst="rect">
            <a:avLst/>
          </a:prstGeom>
          <a:noFill/>
        </p:spPr>
        <p:txBody>
          <a:bodyPr wrap="square" rtlCol="1">
            <a:spAutoFit/>
          </a:bodyPr>
          <a:lstStyle/>
          <a:p>
            <a:r>
              <a:rPr lang="he-IL" sz="2400" dirty="0" err="1"/>
              <a:t>תאור</a:t>
            </a:r>
            <a:r>
              <a:rPr lang="he-IL" sz="2400" dirty="0"/>
              <a:t> גרפי המציג את מאפייני האקלים על פני חודשי השנה בעזרת צירים כפולים: </a:t>
            </a:r>
          </a:p>
          <a:p>
            <a:endParaRPr lang="he-IL" sz="2400" dirty="0"/>
          </a:p>
        </p:txBody>
      </p:sp>
      <p:sp>
        <p:nvSpPr>
          <p:cNvPr id="15" name="הסבר מלבני 14"/>
          <p:cNvSpPr/>
          <p:nvPr/>
        </p:nvSpPr>
        <p:spPr>
          <a:xfrm>
            <a:off x="5868144" y="2564904"/>
            <a:ext cx="2592288" cy="864096"/>
          </a:xfrm>
          <a:prstGeom prst="wedgeRectCallout">
            <a:avLst>
              <a:gd name="adj1" fmla="val -23985"/>
              <a:gd name="adj2" fmla="val 104863"/>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5940152" y="2564904"/>
            <a:ext cx="2520280" cy="1200329"/>
          </a:xfrm>
          <a:prstGeom prst="rect">
            <a:avLst/>
          </a:prstGeom>
          <a:noFill/>
        </p:spPr>
        <p:txBody>
          <a:bodyPr wrap="square" rtlCol="1">
            <a:spAutoFit/>
          </a:bodyPr>
          <a:lstStyle/>
          <a:p>
            <a:r>
              <a:rPr lang="he-IL" sz="2400" dirty="0"/>
              <a:t>ציר המתאר את המשקעים </a:t>
            </a:r>
            <a:r>
              <a:rPr lang="he-IL" sz="2400" b="1" dirty="0"/>
              <a:t>בעמודות</a:t>
            </a:r>
            <a:r>
              <a:rPr lang="he-IL" sz="2400" dirty="0"/>
              <a:t> </a:t>
            </a:r>
          </a:p>
          <a:p>
            <a:endParaRPr lang="he-IL" sz="2400" dirty="0"/>
          </a:p>
        </p:txBody>
      </p:sp>
      <p:sp>
        <p:nvSpPr>
          <p:cNvPr id="17" name="הסבר מלבני 16"/>
          <p:cNvSpPr/>
          <p:nvPr/>
        </p:nvSpPr>
        <p:spPr>
          <a:xfrm>
            <a:off x="323528" y="2564904"/>
            <a:ext cx="3096344" cy="864096"/>
          </a:xfrm>
          <a:prstGeom prst="wedgeRectCallout">
            <a:avLst>
              <a:gd name="adj1" fmla="val 70979"/>
              <a:gd name="adj2" fmla="val 118351"/>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251520" y="2564904"/>
            <a:ext cx="3168352" cy="830997"/>
          </a:xfrm>
          <a:prstGeom prst="rect">
            <a:avLst/>
          </a:prstGeom>
          <a:noFill/>
        </p:spPr>
        <p:txBody>
          <a:bodyPr wrap="square" rtlCol="1">
            <a:spAutoFit/>
          </a:bodyPr>
          <a:lstStyle/>
          <a:p>
            <a:r>
              <a:rPr lang="he-IL" sz="2400" dirty="0"/>
              <a:t>ציר המתאר את הטמפרטורה </a:t>
            </a:r>
            <a:r>
              <a:rPr lang="he-IL" sz="2400" b="1" dirty="0"/>
              <a:t>בקו</a:t>
            </a:r>
            <a:r>
              <a:rPr lang="he-IL" sz="2400" dirty="0"/>
              <a:t>/</a:t>
            </a:r>
            <a:r>
              <a:rPr lang="he-IL" sz="2400" b="1" dirty="0"/>
              <a:t>עקומה</a:t>
            </a:r>
            <a:endParaRPr lang="he-IL"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124744"/>
            <a:ext cx="8229600" cy="3911609"/>
          </a:xfrm>
        </p:spPr>
        <p:txBody>
          <a:bodyPr>
            <a:normAutofit/>
          </a:bodyPr>
          <a:lstStyle/>
          <a:p>
            <a:r>
              <a:rPr lang="he-IL" sz="2800" b="1" dirty="0"/>
              <a:t>איך נזכור מה לתאר ולנתח? </a:t>
            </a:r>
          </a:p>
          <a:p>
            <a:pPr marL="0" indent="0">
              <a:buNone/>
            </a:pPr>
            <a:r>
              <a:rPr lang="he-IL" sz="2800" b="1" dirty="0">
                <a:solidFill>
                  <a:srgbClr val="0070C0"/>
                </a:solidFill>
                <a:latin typeface="Guttman Yad-Brush" pitchFamily="2" charset="-79"/>
              </a:rPr>
              <a:t>"חמשת הממים "</a:t>
            </a:r>
            <a:endParaRPr lang="en-US" sz="2800" b="1" dirty="0">
              <a:solidFill>
                <a:srgbClr val="0070C0"/>
              </a:solidFill>
            </a:endParaRPr>
          </a:p>
          <a:p>
            <a:r>
              <a:rPr lang="he-IL" sz="2800" b="1" dirty="0">
                <a:solidFill>
                  <a:srgbClr val="FF0000"/>
                </a:solidFill>
              </a:rPr>
              <a:t>מ</a:t>
            </a:r>
            <a:r>
              <a:rPr lang="he-IL" sz="2800" b="1" dirty="0"/>
              <a:t>שקעים</a:t>
            </a:r>
          </a:p>
          <a:p>
            <a:r>
              <a:rPr lang="he-IL" sz="2800" b="1" dirty="0">
                <a:solidFill>
                  <a:srgbClr val="FF0000"/>
                </a:solidFill>
              </a:rPr>
              <a:t>מ</a:t>
            </a:r>
            <a:r>
              <a:rPr lang="he-IL" sz="2800" b="1" dirty="0"/>
              <a:t>שטר משקעים</a:t>
            </a:r>
          </a:p>
          <a:p>
            <a:r>
              <a:rPr lang="he-IL" sz="2800" b="1" dirty="0">
                <a:solidFill>
                  <a:srgbClr val="FF0000"/>
                </a:solidFill>
              </a:rPr>
              <a:t>מ</a:t>
            </a:r>
            <a:r>
              <a:rPr lang="he-IL" sz="2800" b="1" dirty="0"/>
              <a:t>קסימום (טמפרטורה)</a:t>
            </a:r>
          </a:p>
          <a:p>
            <a:r>
              <a:rPr lang="he-IL" sz="2800" b="1" dirty="0">
                <a:solidFill>
                  <a:srgbClr val="FF0000"/>
                </a:solidFill>
              </a:rPr>
              <a:t>מ</a:t>
            </a:r>
            <a:r>
              <a:rPr lang="he-IL" sz="2800" b="1" dirty="0"/>
              <a:t>ינימום (טמפרטורה)</a:t>
            </a:r>
          </a:p>
          <a:p>
            <a:r>
              <a:rPr lang="he-IL" sz="2800" b="1" dirty="0">
                <a:solidFill>
                  <a:srgbClr val="FF0000"/>
                </a:solidFill>
              </a:rPr>
              <a:t>מ</a:t>
            </a:r>
            <a:r>
              <a:rPr lang="he-IL" sz="2800" b="1" dirty="0"/>
              <a:t>שרע (טמפרטורה)</a:t>
            </a:r>
          </a:p>
          <a:p>
            <a:endParaRPr lang="he-IL" sz="2800" dirty="0"/>
          </a:p>
        </p:txBody>
      </p:sp>
      <p:sp>
        <p:nvSpPr>
          <p:cNvPr id="5" name="Title 1"/>
          <p:cNvSpPr>
            <a:spLocks noGrp="1"/>
          </p:cNvSpPr>
          <p:nvPr>
            <p:ph type="title"/>
          </p:nvPr>
        </p:nvSpPr>
        <p:spPr>
          <a:xfrm>
            <a:off x="374650" y="647583"/>
            <a:ext cx="8229600" cy="479447"/>
          </a:xfrm>
        </p:spPr>
        <p:txBody>
          <a:bodyPr>
            <a:noAutofit/>
          </a:bodyPr>
          <a:lstStyle/>
          <a:p>
            <a:r>
              <a:rPr lang="he-IL" sz="4000" b="1" dirty="0">
                <a:cs typeface="+mn-cs"/>
              </a:rPr>
              <a:t>קלימוגרף</a:t>
            </a:r>
            <a:r>
              <a:rPr lang="he-IL" b="1" dirty="0">
                <a:cs typeface="+mn-cs"/>
              </a:rPr>
              <a:t> </a:t>
            </a:r>
            <a:br>
              <a:rPr lang="he-IL" b="1" dirty="0">
                <a:cs typeface="+mn-cs"/>
              </a:rPr>
            </a:br>
            <a:endParaRPr lang="he-IL" dirty="0">
              <a:cs typeface="+mn-cs"/>
            </a:endParaRPr>
          </a:p>
        </p:txBody>
      </p:sp>
    </p:spTree>
    <p:extLst>
      <p:ext uri="{BB962C8B-B14F-4D97-AF65-F5344CB8AC3E}">
        <p14:creationId xmlns:p14="http://schemas.microsoft.com/office/powerpoint/2010/main" val="2584487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89"/>
            <a:ext cx="8229600" cy="1143000"/>
          </a:xfrm>
        </p:spPr>
        <p:txBody>
          <a:bodyPr>
            <a:normAutofit/>
          </a:bodyPr>
          <a:lstStyle/>
          <a:p>
            <a:r>
              <a:rPr lang="he-IL" sz="4000" b="1" dirty="0">
                <a:cs typeface="+mn-cs"/>
              </a:rPr>
              <a:t>שאלות לניתוח קלימוגרף</a:t>
            </a:r>
            <a:endParaRPr lang="he-IL" sz="4000" dirty="0">
              <a:cs typeface="+mn-cs"/>
            </a:endParaRPr>
          </a:p>
        </p:txBody>
      </p:sp>
      <p:sp>
        <p:nvSpPr>
          <p:cNvPr id="4" name="Content Placeholder 3"/>
          <p:cNvSpPr>
            <a:spLocks noGrp="1"/>
          </p:cNvSpPr>
          <p:nvPr>
            <p:ph sz="half" idx="2"/>
          </p:nvPr>
        </p:nvSpPr>
        <p:spPr>
          <a:xfrm>
            <a:off x="251520" y="1124744"/>
            <a:ext cx="8435280" cy="2019275"/>
          </a:xfrm>
          <a:noFill/>
          <a:ln>
            <a:no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514350" indent="-514350">
              <a:buNone/>
            </a:pPr>
            <a:r>
              <a:rPr lang="he-IL" b="1" dirty="0">
                <a:solidFill>
                  <a:schemeClr val="tx1"/>
                </a:solidFill>
              </a:rPr>
              <a:t>משקעים</a:t>
            </a:r>
          </a:p>
          <a:p>
            <a:r>
              <a:rPr lang="he-IL" dirty="0"/>
              <a:t>מהי כמות המשקעים השנתית?</a:t>
            </a:r>
          </a:p>
          <a:p>
            <a:r>
              <a:rPr lang="he-IL" dirty="0"/>
              <a:t>אילו חודשים הם הגשומים ביותר?</a:t>
            </a:r>
          </a:p>
          <a:p>
            <a:r>
              <a:rPr lang="he-IL" dirty="0"/>
              <a:t>האם ישנם חודשים יבשים, ללא גשם?</a:t>
            </a:r>
          </a:p>
          <a:p>
            <a:endParaRPr lang="he-IL" dirty="0"/>
          </a:p>
        </p:txBody>
      </p:sp>
      <p:pic>
        <p:nvPicPr>
          <p:cNvPr id="91138" name="Picture 2" descr="http://rishpon.org.il/wp-content/uploads/2012/11/rain_measure_1-30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3888432"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89"/>
            <a:ext cx="8229600" cy="1143000"/>
          </a:xfrm>
        </p:spPr>
        <p:txBody>
          <a:bodyPr>
            <a:normAutofit/>
          </a:bodyPr>
          <a:lstStyle/>
          <a:p>
            <a:r>
              <a:rPr lang="he-IL" sz="4000" b="1" dirty="0">
                <a:cs typeface="+mn-cs"/>
              </a:rPr>
              <a:t>שאלות לניתוח קלימוגרף</a:t>
            </a:r>
            <a:endParaRPr lang="he-IL" sz="4000" dirty="0">
              <a:cs typeface="+mn-cs"/>
            </a:endParaRPr>
          </a:p>
        </p:txBody>
      </p:sp>
      <p:sp>
        <p:nvSpPr>
          <p:cNvPr id="4" name="Content Placeholder 3"/>
          <p:cNvSpPr>
            <a:spLocks noGrp="1"/>
          </p:cNvSpPr>
          <p:nvPr>
            <p:ph sz="half" idx="2"/>
          </p:nvPr>
        </p:nvSpPr>
        <p:spPr>
          <a:xfrm>
            <a:off x="251520" y="1061989"/>
            <a:ext cx="8435280" cy="2019275"/>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pPr marL="514350" indent="-514350">
              <a:buNone/>
            </a:pPr>
            <a:r>
              <a:rPr lang="he-IL" b="1" dirty="0">
                <a:solidFill>
                  <a:schemeClr val="tx1"/>
                </a:solidFill>
              </a:rPr>
              <a:t>טמפרטורות</a:t>
            </a:r>
          </a:p>
          <a:p>
            <a:r>
              <a:rPr lang="he-IL" dirty="0"/>
              <a:t>מהי טמפרטורת המקסימום? </a:t>
            </a:r>
          </a:p>
          <a:p>
            <a:r>
              <a:rPr lang="he-IL" dirty="0"/>
              <a:t>מהי טמפרטורת המינימום?</a:t>
            </a:r>
          </a:p>
          <a:p>
            <a:r>
              <a:rPr lang="he-IL" dirty="0"/>
              <a:t>מהו משרע הטמפרטורות?</a:t>
            </a:r>
          </a:p>
          <a:p>
            <a:r>
              <a:rPr lang="he-IL" dirty="0"/>
              <a:t>האם הטמפרטורות יורדות מתחת ל-0 מעלות?</a:t>
            </a:r>
          </a:p>
          <a:p>
            <a:pPr marL="0" indent="0">
              <a:buNone/>
            </a:pPr>
            <a:endParaRPr lang="he-IL" dirty="0"/>
          </a:p>
          <a:p>
            <a:pPr marL="0" indent="0">
              <a:buNone/>
            </a:pPr>
            <a:endParaRPr lang="he-IL" dirty="0"/>
          </a:p>
          <a:p>
            <a:pPr marL="0" indent="0">
              <a:buNone/>
            </a:pPr>
            <a:r>
              <a:rPr lang="he-IL" b="1" dirty="0">
                <a:solidFill>
                  <a:schemeClr val="tx1"/>
                </a:solidFill>
              </a:rPr>
              <a:t>זיהוי אקלימי</a:t>
            </a:r>
          </a:p>
          <a:p>
            <a:endParaRPr lang="he-IL" dirty="0"/>
          </a:p>
        </p:txBody>
      </p:sp>
      <p:pic>
        <p:nvPicPr>
          <p:cNvPr id="93186" name="Picture 2" descr="http://www.hydrogrow.co.il/media/shops/795/products/p185293m/imgx/%D7%9E%D7%93%20%D7%98%D7%9E%D7%A4%D7%A8%D7%98%D7%95%D7%A8%D7%94%20%D7%A2%D7%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89040"/>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1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56" y="14283"/>
            <a:ext cx="8229600" cy="1143000"/>
          </a:xfrm>
        </p:spPr>
        <p:txBody>
          <a:bodyPr>
            <a:normAutofit/>
          </a:bodyPr>
          <a:lstStyle/>
          <a:p>
            <a:r>
              <a:rPr lang="he-IL" sz="4000" b="1" dirty="0">
                <a:cs typeface="+mn-cs"/>
              </a:rPr>
              <a:t>מה ניתן ללמוד מקלימוגרפים?</a:t>
            </a:r>
            <a:endParaRPr lang="he-IL" sz="4000" dirty="0">
              <a:cs typeface="+mn-cs"/>
            </a:endParaRPr>
          </a:p>
        </p:txBody>
      </p:sp>
      <p:sp>
        <p:nvSpPr>
          <p:cNvPr id="3" name="Content Placeholder 2"/>
          <p:cNvSpPr>
            <a:spLocks noGrp="1"/>
          </p:cNvSpPr>
          <p:nvPr>
            <p:ph idx="1"/>
          </p:nvPr>
        </p:nvSpPr>
        <p:spPr>
          <a:xfrm>
            <a:off x="446856" y="1124744"/>
            <a:ext cx="8229600" cy="2688761"/>
          </a:xfrm>
        </p:spPr>
        <p:txBody>
          <a:bodyPr>
            <a:normAutofit/>
          </a:bodyPr>
          <a:lstStyle/>
          <a:p>
            <a:pPr>
              <a:spcBef>
                <a:spcPct val="50000"/>
              </a:spcBef>
            </a:pPr>
            <a:r>
              <a:rPr lang="he-IL" sz="2800" dirty="0"/>
              <a:t>קשר בין מיקום האזור לבין תנאי האקלים שבו.</a:t>
            </a:r>
          </a:p>
          <a:p>
            <a:pPr>
              <a:spcBef>
                <a:spcPct val="50000"/>
              </a:spcBef>
            </a:pPr>
            <a:r>
              <a:rPr lang="he-IL" sz="2800" dirty="0"/>
              <a:t>הבנת עונות השנה באזור הנחקר.</a:t>
            </a:r>
          </a:p>
          <a:p>
            <a:pPr>
              <a:spcBef>
                <a:spcPct val="50000"/>
              </a:spcBef>
            </a:pPr>
            <a:r>
              <a:rPr lang="he-IL" sz="2800" dirty="0"/>
              <a:t>השוואה בין אזורי אקלים שונים.</a:t>
            </a:r>
          </a:p>
          <a:p>
            <a:pPr>
              <a:spcBef>
                <a:spcPct val="50000"/>
              </a:spcBef>
            </a:pPr>
            <a:r>
              <a:rPr lang="he-IL" sz="2800" dirty="0"/>
              <a:t>השפעת סוג האקלים על האדם והסובב.</a:t>
            </a:r>
            <a:endParaRPr lang="en-US" sz="2800" dirty="0"/>
          </a:p>
          <a:p>
            <a:pPr marL="0" indent="0">
              <a:buNone/>
            </a:pPr>
            <a:endParaRPr lang="he-IL" dirty="0"/>
          </a:p>
        </p:txBody>
      </p:sp>
      <p:pic>
        <p:nvPicPr>
          <p:cNvPr id="94210" name="Picture 2" descr="http://geocet.cettalk.co.il/files/2013/07/%D7%9E%D7%A9%D7%A7%D7%A2%D7%99%D7%9D-%D7%99%D7%A9%D7%A8%D7%90%D7%9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7032"/>
            <a:ext cx="4392488" cy="2976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7"/>
            <a:ext cx="8229600" cy="1143000"/>
          </a:xfrm>
        </p:spPr>
        <p:txBody>
          <a:bodyPr>
            <a:normAutofit/>
          </a:bodyPr>
          <a:lstStyle/>
          <a:p>
            <a:r>
              <a:rPr lang="he-IL" sz="4000" b="1" dirty="0">
                <a:cs typeface="+mn-cs"/>
              </a:rPr>
              <a:t>מה התלמיד צריך להכיר ולדעת? </a:t>
            </a:r>
            <a:endParaRPr lang="he-IL" sz="4000" dirty="0">
              <a:cs typeface="+mn-cs"/>
            </a:endParaRPr>
          </a:p>
        </p:txBody>
      </p:sp>
      <p:sp>
        <p:nvSpPr>
          <p:cNvPr id="3" name="Content Placeholder 2"/>
          <p:cNvSpPr>
            <a:spLocks noGrp="1"/>
          </p:cNvSpPr>
          <p:nvPr>
            <p:ph idx="1"/>
          </p:nvPr>
        </p:nvSpPr>
        <p:spPr>
          <a:xfrm>
            <a:off x="457200" y="1556792"/>
            <a:ext cx="8229600" cy="4525963"/>
          </a:xfrm>
        </p:spPr>
        <p:txBody>
          <a:bodyPr>
            <a:normAutofit/>
          </a:bodyPr>
          <a:lstStyle/>
          <a:p>
            <a:r>
              <a:rPr lang="he-IL" sz="3600" dirty="0"/>
              <a:t>מפת העולם האקלימית</a:t>
            </a:r>
          </a:p>
          <a:p>
            <a:r>
              <a:rPr lang="he-IL" sz="3600" dirty="0"/>
              <a:t>אזורי אקלים </a:t>
            </a:r>
          </a:p>
          <a:p>
            <a:r>
              <a:rPr lang="he-IL" sz="3600" dirty="0"/>
              <a:t>מפות אקלים של היבשות </a:t>
            </a:r>
          </a:p>
          <a:p>
            <a:r>
              <a:rPr lang="he-IL" sz="3600" dirty="0"/>
              <a:t>קלימוגרף וטבלת נתונים - ניתוח</a:t>
            </a:r>
          </a:p>
          <a:p>
            <a:r>
              <a:rPr lang="he-IL" sz="3600" dirty="0"/>
              <a:t>יישום והתאמת נתונים</a:t>
            </a:r>
          </a:p>
          <a:p>
            <a:r>
              <a:rPr lang="he-IL" sz="3600" dirty="0"/>
              <a:t>גורמי האקלים ויישומם</a:t>
            </a:r>
          </a:p>
          <a:p>
            <a:endParaRPr lang="he-IL" dirty="0"/>
          </a:p>
        </p:txBody>
      </p:sp>
      <p:pic>
        <p:nvPicPr>
          <p:cNvPr id="1032" name="Picture 8" descr="https://s3-eu-west-1.amazonaws.com/schooly/weizman/weizman/%D7%AA%D7%9C%D7%9E%D7%99%D7%9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8" y="3346276"/>
            <a:ext cx="2026716" cy="3323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הדגמה מבחינות בגרות ו-12</a:t>
            </a: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933056"/>
            <a:ext cx="4917566" cy="2644648"/>
          </a:xfrm>
          <a:prstGeom prst="rect">
            <a:avLst/>
          </a:prstGeom>
          <a:ln>
            <a:noFill/>
          </a:ln>
          <a:effectLst>
            <a:softEdge rad="112500"/>
          </a:effectLst>
        </p:spPr>
      </p:pic>
    </p:spTree>
    <p:extLst>
      <p:ext uri="{BB962C8B-B14F-4D97-AF65-F5344CB8AC3E}">
        <p14:creationId xmlns:p14="http://schemas.microsoft.com/office/powerpoint/2010/main" val="1711840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12776"/>
            <a:ext cx="7593670" cy="2023064"/>
          </a:xfrm>
        </p:spPr>
        <p:txBody>
          <a:bodyPr>
            <a:noAutofit/>
          </a:bodyPr>
          <a:lstStyle/>
          <a:p>
            <a:pPr lvl="0" algn="r" fontAlgn="base">
              <a:spcAft>
                <a:spcPct val="0"/>
              </a:spcAft>
            </a:pPr>
            <a:br>
              <a:rPr lang="he-IL" sz="2200" dirty="0">
                <a:latin typeface="Calibri" pitchFamily="34" charset="0"/>
                <a:ea typeface="Times New Roman" pitchFamily="18" charset="0"/>
                <a:cs typeface="David" pitchFamily="2" charset="-79"/>
              </a:rPr>
            </a:br>
            <a:br>
              <a:rPr lang="he-IL" sz="2200" dirty="0">
                <a:latin typeface="Calibri" pitchFamily="34" charset="0"/>
                <a:ea typeface="Times New Roman" pitchFamily="18" charset="0"/>
                <a:cs typeface="David" pitchFamily="2" charset="-79"/>
              </a:rPr>
            </a:br>
            <a:r>
              <a:rPr lang="he-IL" sz="2400" dirty="0">
                <a:latin typeface="Calibri" pitchFamily="34" charset="0"/>
                <a:ea typeface="Times New Roman" pitchFamily="18" charset="0"/>
                <a:cs typeface="+mn-cs"/>
              </a:rPr>
              <a:t>א. לפניך  קלימוגרף  של  העיר  איקיטוס  בצפון  מזרח  </a:t>
            </a:r>
            <a:r>
              <a:rPr lang="he-IL" sz="2400" dirty="0">
                <a:solidFill>
                  <a:srgbClr val="FF0000"/>
                </a:solidFill>
                <a:latin typeface="Calibri" pitchFamily="34" charset="0"/>
                <a:ea typeface="Times New Roman" pitchFamily="18" charset="0"/>
                <a:cs typeface="+mn-cs"/>
              </a:rPr>
              <a:t>פרו. </a:t>
            </a:r>
            <a:br>
              <a:rPr lang="he-IL" sz="2400" dirty="0">
                <a:solidFill>
                  <a:srgbClr val="FF0000"/>
                </a:solidFill>
                <a:latin typeface="Calibri" pitchFamily="34" charset="0"/>
                <a:ea typeface="Times New Roman" pitchFamily="18" charset="0"/>
                <a:cs typeface="+mn-cs"/>
              </a:rPr>
            </a:br>
            <a:r>
              <a:rPr lang="he-IL" sz="2400" dirty="0">
                <a:solidFill>
                  <a:srgbClr val="FF0000"/>
                </a:solidFill>
                <a:latin typeface="Calibri" pitchFamily="34" charset="0"/>
                <a:ea typeface="Times New Roman" pitchFamily="18" charset="0"/>
                <a:cs typeface="+mn-cs"/>
              </a:rPr>
              <a:t>    </a:t>
            </a:r>
            <a:r>
              <a:rPr lang="he-IL" sz="2400" dirty="0">
                <a:latin typeface="Calibri" pitchFamily="34" charset="0"/>
                <a:ea typeface="Times New Roman" pitchFamily="18" charset="0"/>
                <a:cs typeface="+mn-cs"/>
              </a:rPr>
              <a:t>מהו  סוג  האקלים  המוצג  בקלימוגרף?  תאר  </a:t>
            </a:r>
            <a:r>
              <a:rPr lang="he-IL" sz="2400" u="sng" dirty="0">
                <a:latin typeface="Calibri" pitchFamily="34" charset="0"/>
                <a:ea typeface="Times New Roman" pitchFamily="18" charset="0"/>
                <a:cs typeface="+mn-cs"/>
              </a:rPr>
              <a:t>שני</a:t>
            </a:r>
            <a:r>
              <a:rPr lang="he-IL" sz="2400" dirty="0">
                <a:latin typeface="Calibri" pitchFamily="34" charset="0"/>
                <a:ea typeface="Times New Roman" pitchFamily="18" charset="0"/>
                <a:cs typeface="+mn-cs"/>
              </a:rPr>
              <a:t>  מאפיינים</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של האקלים הזה הקשורים  לטמפרטורה  ולמשקעים.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ב. הצג  קושי  </a:t>
            </a:r>
            <a:r>
              <a:rPr lang="he-IL" sz="2400" u="sng" dirty="0">
                <a:latin typeface="Calibri" pitchFamily="34" charset="0"/>
                <a:ea typeface="Times New Roman" pitchFamily="18" charset="0"/>
                <a:cs typeface="+mn-cs"/>
              </a:rPr>
              <a:t>אחד</a:t>
            </a:r>
            <a:r>
              <a:rPr lang="he-IL" sz="2400" dirty="0">
                <a:latin typeface="Calibri" pitchFamily="34" charset="0"/>
                <a:ea typeface="Times New Roman" pitchFamily="18" charset="0"/>
                <a:cs typeface="+mn-cs"/>
              </a:rPr>
              <a:t> של  האקלים  המיוצג בקלימוגרף  מבחינת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פעילות  האדם.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ג. בחוף  מערב  פרו שורר  אקלים  מדברי על  אף  מיקומו</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a:t>
            </a:r>
            <a:r>
              <a:rPr lang="he-IL" sz="2400" dirty="0" err="1">
                <a:latin typeface="Calibri" pitchFamily="34" charset="0"/>
                <a:ea typeface="Times New Roman" pitchFamily="18" charset="0"/>
                <a:cs typeface="+mn-cs"/>
              </a:rPr>
              <a:t>בקירבת</a:t>
            </a:r>
            <a:r>
              <a:rPr lang="he-IL" sz="2400" dirty="0">
                <a:latin typeface="Calibri" pitchFamily="34" charset="0"/>
                <a:ea typeface="Times New Roman" pitchFamily="18" charset="0"/>
                <a:cs typeface="+mn-cs"/>
              </a:rPr>
              <a:t>  הים. הסבר  מה הגורם  לכך.</a:t>
            </a:r>
            <a:br>
              <a:rPr lang="he-IL" dirty="0">
                <a:latin typeface="Arial" pitchFamily="34" charset="0"/>
                <a:cs typeface="Arial" pitchFamily="34" charset="0"/>
              </a:rPr>
            </a:br>
            <a:endParaRPr lang="he-IL" dirty="0"/>
          </a:p>
        </p:txBody>
      </p:sp>
      <p:pic>
        <p:nvPicPr>
          <p:cNvPr id="4" name="תמונה 1"/>
          <p:cNvPicPr>
            <a:picLocks noGrp="1"/>
          </p:cNvPicPr>
          <p:nvPr>
            <p:ph idx="1"/>
          </p:nvPr>
        </p:nvPicPr>
        <p:blipFill rotWithShape="1">
          <a:blip r:embed="rId2">
            <a:grayscl/>
            <a:lum contrast="20000"/>
            <a:extLst>
              <a:ext uri="{28A0092B-C50C-407E-A947-70E740481C1C}">
                <a14:useLocalDpi xmlns:a14="http://schemas.microsoft.com/office/drawing/2010/main" val="0"/>
              </a:ext>
            </a:extLst>
          </a:blip>
          <a:srcRect l="2160" t="15687" r="2376" b="3367"/>
          <a:stretch/>
        </p:blipFill>
        <p:spPr bwMode="auto">
          <a:xfrm>
            <a:off x="971600" y="4221088"/>
            <a:ext cx="6912768" cy="2564904"/>
          </a:xfrm>
          <a:prstGeom prst="rect">
            <a:avLst/>
          </a:prstGeom>
          <a:noFill/>
          <a:ln>
            <a:noFill/>
          </a:ln>
          <a:extLst>
            <a:ext uri="{53640926-AAD7-44D8-BBD7-CCE9431645EC}">
              <a14:shadowObscured xmlns:a14="http://schemas.microsoft.com/office/drawing/2010/main"/>
            </a:ext>
          </a:extLst>
        </p:spPr>
      </p:pic>
      <p:sp>
        <p:nvSpPr>
          <p:cNvPr id="5"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בגרות לדוגמה - פרו</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12" y="764705"/>
            <a:ext cx="8435788" cy="2232248"/>
          </a:xfrm>
        </p:spPr>
        <p:txBody>
          <a:bodyPr/>
          <a:lstStyle/>
          <a:p>
            <a:pPr lvl="0"/>
            <a:endParaRPr lang="he-IL" sz="2000" b="1" dirty="0"/>
          </a:p>
          <a:p>
            <a:pPr marL="0" lvl="0" indent="0">
              <a:buNone/>
            </a:pPr>
            <a:r>
              <a:rPr lang="he-IL" sz="2400" dirty="0">
                <a:latin typeface="Calibri" pitchFamily="34" charset="0"/>
                <a:ea typeface="Times New Roman" pitchFamily="18" charset="0"/>
              </a:rPr>
              <a:t>ד. העיר לימה – בירת המדינה מונה כ-8 מיליון נפש וסובלת מאוד</a:t>
            </a:r>
          </a:p>
          <a:p>
            <a:pPr marL="0" lvl="0" indent="0">
              <a:buNone/>
            </a:pPr>
            <a:r>
              <a:rPr lang="he-IL" sz="2400" dirty="0">
                <a:latin typeface="Calibri" pitchFamily="34" charset="0"/>
                <a:ea typeface="Times New Roman" pitchFamily="18" charset="0"/>
              </a:rPr>
              <a:t>    מזיהום אויר. אחת התופעות המלוות את זיהום האוויר היא "ערפיח".</a:t>
            </a:r>
          </a:p>
          <a:p>
            <a:pPr marL="0" lvl="0" indent="0">
              <a:buNone/>
            </a:pPr>
            <a:r>
              <a:rPr lang="he-IL" sz="2400" dirty="0">
                <a:latin typeface="Calibri" pitchFamily="34" charset="0"/>
                <a:ea typeface="Times New Roman" pitchFamily="18" charset="0"/>
              </a:rPr>
              <a:t>    הסבר את המושג "ערפיח" וציין גורם אחד המסביר מדוע העיר</a:t>
            </a:r>
          </a:p>
          <a:p>
            <a:pPr marL="0" lvl="0" indent="0">
              <a:buNone/>
            </a:pPr>
            <a:r>
              <a:rPr lang="he-IL" sz="2400" dirty="0">
                <a:latin typeface="Calibri" pitchFamily="34" charset="0"/>
                <a:ea typeface="Times New Roman" pitchFamily="18" charset="0"/>
              </a:rPr>
              <a:t>    סובלת מזיהום אוויר. </a:t>
            </a:r>
            <a:endParaRPr lang="en-US" sz="2400" dirty="0">
              <a:latin typeface="Calibri" pitchFamily="34" charset="0"/>
              <a:ea typeface="Times New Roman" pitchFamily="18" charset="0"/>
            </a:endParaRPr>
          </a:p>
          <a:p>
            <a:endParaRPr lang="he-IL" dirty="0"/>
          </a:p>
        </p:txBody>
      </p:sp>
      <p:sp>
        <p:nvSpPr>
          <p:cNvPr id="5"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בגרות לדוגמה - פרו</a:t>
            </a:r>
          </a:p>
        </p:txBody>
      </p:sp>
      <p:pic>
        <p:nvPicPr>
          <p:cNvPr id="95234" name="Picture 2" descr="http://evc-wp01.s3.amazonaws.com/wordpress01.entravision.com/2013/01/Per%C3%BA-invertir%C3%A1-459-millones-de-d%C3%B3lares-en-el-segundo-tramo-del-Metro-de-L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5688632" cy="3794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9"/>
          <p:cNvGraphicFramePr/>
          <p:nvPr>
            <p:extLst>
              <p:ext uri="{D42A27DB-BD31-4B8C-83A1-F6EECF244321}">
                <p14:modId xmlns:p14="http://schemas.microsoft.com/office/powerpoint/2010/main" val="1255143927"/>
              </p:ext>
            </p:extLst>
          </p:nvPr>
        </p:nvGraphicFramePr>
        <p:xfrm>
          <a:off x="4572326" y="3933056"/>
          <a:ext cx="4031924" cy="2924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תרשים 8"/>
          <p:cNvGraphicFramePr/>
          <p:nvPr>
            <p:extLst>
              <p:ext uri="{D42A27DB-BD31-4B8C-83A1-F6EECF244321}">
                <p14:modId xmlns:p14="http://schemas.microsoft.com/office/powerpoint/2010/main" val="3095561586"/>
              </p:ext>
            </p:extLst>
          </p:nvPr>
        </p:nvGraphicFramePr>
        <p:xfrm>
          <a:off x="323528" y="3717032"/>
          <a:ext cx="4079626" cy="292336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5407115" y="3698814"/>
            <a:ext cx="2162772" cy="369332"/>
          </a:xfrm>
          <a:prstGeom prst="rect">
            <a:avLst/>
          </a:prstGeom>
          <a:solidFill>
            <a:schemeClr val="bg1">
              <a:lumMod val="85000"/>
            </a:schemeClr>
          </a:solidFill>
        </p:spPr>
        <p:txBody>
          <a:bodyPr wrap="none">
            <a:spAutoFit/>
          </a:bodyPr>
          <a:lstStyle/>
          <a:p>
            <a:r>
              <a:rPr lang="he-IL" b="1" dirty="0"/>
              <a:t>כמות משקעים בצנעא</a:t>
            </a:r>
          </a:p>
        </p:txBody>
      </p:sp>
      <p:sp>
        <p:nvSpPr>
          <p:cNvPr id="143361" name="Rectangle 1"/>
          <p:cNvSpPr>
            <a:spLocks noChangeArrowheads="1"/>
          </p:cNvSpPr>
          <p:nvPr/>
        </p:nvSpPr>
        <p:spPr bwMode="auto">
          <a:xfrm>
            <a:off x="899592" y="1196752"/>
            <a:ext cx="770465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he-IL" sz="2400" i="0" u="none" strike="noStrike" cap="none" normalizeH="0" baseline="0" dirty="0">
                <a:ln>
                  <a:noFill/>
                </a:ln>
                <a:solidFill>
                  <a:schemeClr val="tx1"/>
                </a:solidFill>
                <a:effectLst/>
                <a:latin typeface="Times New Roman" pitchFamily="18" charset="0"/>
                <a:ea typeface="Calibri" pitchFamily="34" charset="0"/>
              </a:rPr>
              <a:t>א. עיין באטלס והסבר את הגורם להבדל בכמות המשקעים</a:t>
            </a:r>
          </a:p>
          <a:p>
            <a:pPr marL="0" marR="0" lvl="0" indent="0" defTabSz="914400" rtl="1" eaLnBrk="1" fontAlgn="base" latinLnBrk="0" hangingPunct="1">
              <a:lnSpc>
                <a:spcPct val="100000"/>
              </a:lnSpc>
              <a:spcBef>
                <a:spcPct val="0"/>
              </a:spcBef>
              <a:spcAft>
                <a:spcPct val="0"/>
              </a:spcAft>
              <a:buClrTx/>
              <a:buSzTx/>
              <a:tabLst/>
            </a:pPr>
            <a:r>
              <a:rPr lang="he-IL" sz="2400" dirty="0">
                <a:latin typeface="Times New Roman" pitchFamily="18" charset="0"/>
                <a:ea typeface="Calibri" pitchFamily="34" charset="0"/>
              </a:rPr>
              <a:t>    </a:t>
            </a:r>
            <a:r>
              <a:rPr kumimoji="0" lang="he-IL" sz="2400" i="0" u="none" strike="noStrike" cap="none" normalizeH="0" baseline="0" dirty="0">
                <a:ln>
                  <a:noFill/>
                </a:ln>
                <a:solidFill>
                  <a:schemeClr val="tx1"/>
                </a:solidFill>
                <a:effectLst/>
                <a:latin typeface="Times New Roman" pitchFamily="18" charset="0"/>
                <a:ea typeface="Calibri" pitchFamily="34" charset="0"/>
              </a:rPr>
              <a:t>השנתית בין שתי הערים. </a:t>
            </a:r>
          </a:p>
          <a:p>
            <a:pPr marL="0" marR="0" lvl="0" indent="0" defTabSz="914400" rtl="0" eaLnBrk="0" fontAlgn="base" latinLnBrk="0" hangingPunct="0">
              <a:lnSpc>
                <a:spcPct val="100000"/>
              </a:lnSpc>
              <a:spcBef>
                <a:spcPct val="0"/>
              </a:spcBef>
              <a:spcAft>
                <a:spcPct val="0"/>
              </a:spcAft>
              <a:buClrTx/>
              <a:buSzTx/>
              <a:buFontTx/>
              <a:buNone/>
              <a:tabLst/>
            </a:pPr>
            <a:r>
              <a:rPr kumimoji="0" lang="he-IL" sz="2400" i="0" u="none" strike="noStrike" cap="none" normalizeH="0" baseline="0" dirty="0">
                <a:ln>
                  <a:noFill/>
                </a:ln>
                <a:solidFill>
                  <a:schemeClr val="tx1"/>
                </a:solidFill>
                <a:effectLst/>
                <a:latin typeface="Times New Roman" pitchFamily="18" charset="0"/>
                <a:ea typeface="Calibri" pitchFamily="34" charset="0"/>
              </a:rPr>
              <a:t>ב. רוב המשקעים בתימן יורדים בקיץ. הסבר מדוע. </a:t>
            </a:r>
            <a:endParaRPr kumimoji="0" lang="he-IL" sz="2400" i="0" u="none" strike="noStrike" cap="none" normalizeH="0" baseline="0" dirty="0">
              <a:ln>
                <a:noFill/>
              </a:ln>
              <a:solidFill>
                <a:schemeClr val="tx1"/>
              </a:solidFill>
              <a:effectLst/>
              <a:latin typeface="Arial" pitchFamily="34" charset="0"/>
            </a:endParaRPr>
          </a:p>
        </p:txBody>
      </p:sp>
      <p:sp>
        <p:nvSpPr>
          <p:cNvPr id="6"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בחינת 12 לדוגמה - תימן</a:t>
            </a:r>
          </a:p>
        </p:txBody>
      </p:sp>
      <p:sp>
        <p:nvSpPr>
          <p:cNvPr id="7" name="Rectangle 3"/>
          <p:cNvSpPr/>
          <p:nvPr/>
        </p:nvSpPr>
        <p:spPr>
          <a:xfrm>
            <a:off x="1413521" y="3662954"/>
            <a:ext cx="2008883" cy="369332"/>
          </a:xfrm>
          <a:prstGeom prst="rect">
            <a:avLst/>
          </a:prstGeom>
          <a:solidFill>
            <a:schemeClr val="bg1">
              <a:lumMod val="85000"/>
            </a:schemeClr>
          </a:solidFill>
        </p:spPr>
        <p:txBody>
          <a:bodyPr wrap="none">
            <a:spAutoFit/>
          </a:bodyPr>
          <a:lstStyle/>
          <a:p>
            <a:r>
              <a:rPr lang="he-IL" b="1" dirty="0"/>
              <a:t>כמות משקעים בעדן</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 y="2213992"/>
            <a:ext cx="8949680" cy="1143000"/>
          </a:xfrm>
        </p:spPr>
        <p:txBody>
          <a:bodyPr>
            <a:noAutofit/>
          </a:bodyPr>
          <a:lstStyle/>
          <a:p>
            <a:pPr lvl="0" algn="r" fontAlgn="base">
              <a:spcAft>
                <a:spcPct val="0"/>
              </a:spcAft>
              <a:tabLst>
                <a:tab pos="358775" algn="l"/>
              </a:tabLst>
            </a:pPr>
            <a:br>
              <a:rPr lang="he-IL" sz="2700" dirty="0">
                <a:latin typeface="Calibri" pitchFamily="34" charset="0"/>
                <a:ea typeface="Times New Roman" pitchFamily="18" charset="0"/>
                <a:cs typeface="David" pitchFamily="2" charset="-79"/>
              </a:rPr>
            </a:br>
            <a:r>
              <a:rPr lang="he-IL" sz="2800" dirty="0">
                <a:latin typeface="Calibri" pitchFamily="34" charset="0"/>
                <a:ea typeface="Times New Roman" pitchFamily="18" charset="0"/>
                <a:cs typeface="+mn-cs"/>
              </a:rPr>
              <a:t>לפניך נתוני טמפרטורות ומשקעים בשתי תחנות </a:t>
            </a:r>
            <a:r>
              <a:rPr lang="he-IL" sz="2800" b="1" dirty="0">
                <a:solidFill>
                  <a:srgbClr val="FF0000"/>
                </a:solidFill>
                <a:latin typeface="Calibri" pitchFamily="34" charset="0"/>
                <a:ea typeface="Times New Roman" pitchFamily="18" charset="0"/>
                <a:cs typeface="+mn-cs"/>
              </a:rPr>
              <a:t>בקנדה</a:t>
            </a:r>
            <a:r>
              <a:rPr lang="he-IL" sz="2800" dirty="0">
                <a:latin typeface="Calibri" pitchFamily="34" charset="0"/>
                <a:ea typeface="Times New Roman" pitchFamily="18" charset="0"/>
                <a:cs typeface="+mn-cs"/>
              </a:rPr>
              <a:t>:</a:t>
            </a:r>
            <a:br>
              <a:rPr lang="en-US" sz="2800" dirty="0">
                <a:latin typeface="Arial" pitchFamily="34" charset="0"/>
                <a:cs typeface="+mn-cs"/>
              </a:rPr>
            </a:br>
            <a:r>
              <a:rPr lang="he-IL" sz="2800" dirty="0">
                <a:latin typeface="Calibri" pitchFamily="34" charset="0"/>
                <a:ea typeface="Times New Roman" pitchFamily="18" charset="0"/>
                <a:cs typeface="+mn-cs"/>
              </a:rPr>
              <a:t>	האחת מייצגת את העיר ונקובר, והאחרת את העיר ויניפג.</a:t>
            </a:r>
            <a:br>
              <a:rPr lang="en-US"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א. קבע איזו תחנה מייצגת</a:t>
            </a:r>
            <a:r>
              <a:rPr lang="he-IL" sz="2800" u="sng" dirty="0">
                <a:latin typeface="Calibri" pitchFamily="34" charset="0"/>
                <a:ea typeface="Times New Roman" pitchFamily="18" charset="0"/>
                <a:cs typeface="+mn-cs"/>
              </a:rPr>
              <a:t> כל אחת </a:t>
            </a:r>
            <a:r>
              <a:rPr lang="he-IL" sz="2800" dirty="0">
                <a:latin typeface="Calibri" pitchFamily="34" charset="0"/>
                <a:ea typeface="Times New Roman" pitchFamily="18" charset="0"/>
                <a:cs typeface="+mn-cs"/>
              </a:rPr>
              <a:t>מהערים. נמק.</a:t>
            </a:r>
            <a:br>
              <a:rPr lang="he-IL"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ב. ציין השפעה אחת של האקלים על האדם בכל </a:t>
            </a:r>
            <a:br>
              <a:rPr lang="he-IL"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    אחת מהתחנות. </a:t>
            </a:r>
            <a:br>
              <a:rPr lang="he-IL" sz="3200" dirty="0">
                <a:latin typeface="Arial" pitchFamily="34" charset="0"/>
                <a:cs typeface="Arial" pitchFamily="34" charset="0"/>
              </a:rPr>
            </a:br>
            <a:br>
              <a:rPr lang="en-US" sz="3100" dirty="0">
                <a:latin typeface="Calibri" pitchFamily="34" charset="0"/>
                <a:ea typeface="Times New Roman" pitchFamily="18" charset="0"/>
                <a:cs typeface="+mn-cs"/>
              </a:rPr>
            </a:br>
            <a:br>
              <a:rPr lang="en-US" sz="3100" dirty="0">
                <a:latin typeface="Arial" pitchFamily="34" charset="0"/>
                <a:cs typeface="+mn-cs"/>
              </a:rPr>
            </a:br>
            <a:endParaRPr lang="he-IL" sz="3100" dirty="0">
              <a:cs typeface="+mn-cs"/>
            </a:endParaRPr>
          </a:p>
        </p:txBody>
      </p:sp>
      <p:pic>
        <p:nvPicPr>
          <p:cNvPr id="4" name="תמונה 1"/>
          <p:cNvPicPr>
            <a:picLocks noGrp="1" noChangeAspect="1" noChangeArrowheads="1"/>
          </p:cNvPicPr>
          <p:nvPr>
            <p:ph idx="1"/>
          </p:nvPr>
        </p:nvPicPr>
        <p:blipFill>
          <a:blip r:embed="rId2">
            <a:lum bright="-20000" contrast="40000"/>
          </a:blip>
          <a:srcRect/>
          <a:stretch>
            <a:fillRect/>
          </a:stretch>
        </p:blipFill>
        <p:spPr bwMode="auto">
          <a:xfrm>
            <a:off x="1691681" y="3750959"/>
            <a:ext cx="5904656" cy="2646518"/>
          </a:xfrm>
          <a:prstGeom prst="rect">
            <a:avLst/>
          </a:prstGeom>
          <a:noFill/>
        </p:spPr>
      </p:pic>
      <p:sp>
        <p:nvSpPr>
          <p:cNvPr id="6"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בחינת 12 לדוגמה - קנדה</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736575" y="1106137"/>
            <a:ext cx="7670850" cy="4753766"/>
          </a:xfrm>
          <a:prstGeom prst="rect">
            <a:avLst/>
          </a:prstGeom>
        </p:spPr>
      </p:pic>
    </p:spTree>
    <p:extLst>
      <p:ext uri="{BB962C8B-B14F-4D97-AF65-F5344CB8AC3E}">
        <p14:creationId xmlns:p14="http://schemas.microsoft.com/office/powerpoint/2010/main" val="73944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מפות אזורי אקלים באטלסים</a:t>
            </a:r>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2225</TotalTime>
  <Words>2151</Words>
  <Application>Microsoft Office PowerPoint</Application>
  <PresentationFormat>‫הצגה על המסך (4:3)</PresentationFormat>
  <Paragraphs>370</Paragraphs>
  <Slides>85</Slides>
  <Notes>12</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85</vt:i4>
      </vt:variant>
    </vt:vector>
  </HeadingPairs>
  <TitlesOfParts>
    <vt:vector size="94" baseType="lpstr">
      <vt:lpstr>Arial</vt:lpstr>
      <vt:lpstr>Calibri</vt:lpstr>
      <vt:lpstr>Guttman Yad-Brush</vt:lpstr>
      <vt:lpstr>Monotype Sorts</vt:lpstr>
      <vt:lpstr>Tahoma</vt:lpstr>
      <vt:lpstr>Times New Roman</vt:lpstr>
      <vt:lpstr>Wingdings</vt:lpstr>
      <vt:lpstr>Office Theme</vt:lpstr>
      <vt:lpstr>Clip</vt:lpstr>
      <vt:lpstr>מצגת של PowerPoint‏</vt:lpstr>
      <vt:lpstr>הנושאים בהם נעסוק</vt:lpstr>
      <vt:lpstr>מושגים</vt:lpstr>
      <vt:lpstr>תנאים אטמוספריים המשותפים  לאקלים ולמזג אוויר</vt:lpstr>
      <vt:lpstr>מצגת של PowerPoint‏</vt:lpstr>
      <vt:lpstr>מצגת של PowerPoint‏</vt:lpstr>
      <vt:lpstr>אילו שאלות שואלים בבגרות וב-12 בנושא אקלים?</vt:lpstr>
      <vt:lpstr>מה התלמיד צריך להכיר ולדעת? </vt:lpstr>
      <vt:lpstr>מצגת של PowerPoint‏</vt:lpstr>
      <vt:lpstr>אטלס אוניברסיטאי</vt:lpstr>
      <vt:lpstr>אטלס כרטא - קפן</vt:lpstr>
      <vt:lpstr>הבדלים בין האטלסים</vt:lpstr>
      <vt:lpstr>מצגת של PowerPoint‏</vt:lpstr>
      <vt:lpstr>חשיבות והשפעת האקלים על חיינו</vt:lpstr>
      <vt:lpstr>מצגת של PowerPoint‏</vt:lpstr>
      <vt:lpstr>מצגת של PowerPoint‏</vt:lpstr>
      <vt:lpstr> אקלים טרופי </vt:lpstr>
      <vt:lpstr> אקלים טרופי </vt:lpstr>
      <vt:lpstr> אקלים טרופי </vt:lpstr>
      <vt:lpstr>המשותף לאקלים טרופי לסוגיו השונים</vt:lpstr>
      <vt:lpstr>ההבדל בין האקלים טרופי לסוגיו</vt:lpstr>
      <vt:lpstr>מצגת של PowerPoint‏</vt:lpstr>
      <vt:lpstr>מצוי סביב קו רוחב 20. אקלים זה אינו רצועת אקלים כמו האחרים, מצוי באזורים ספציפיים סביב קווי רוחב 20.  </vt:lpstr>
      <vt:lpstr>מצגת של PowerPoint‏</vt:lpstr>
      <vt:lpstr> אקלים סובטרופי/ים תיכוני </vt:lpstr>
      <vt:lpstr> משתרע בין קווי רוחב 20-40 משני צידי המשווה. </vt:lpstr>
      <vt:lpstr>מצגת של PowerPoint‏</vt:lpstr>
      <vt:lpstr>מצגת של PowerPoint‏</vt:lpstr>
      <vt:lpstr>מצגת של PowerPoint‏</vt:lpstr>
      <vt:lpstr>מצגת של PowerPoint‏</vt:lpstr>
      <vt:lpstr>מאפייני האקלים הערבתי והמדברי</vt:lpstr>
      <vt:lpstr> אקלים ממוזג</vt:lpstr>
      <vt:lpstr>מצגת של PowerPoint‏</vt:lpstr>
      <vt:lpstr> משתרע בין קווי רוחב 40-60 משני צידי המשווה.  </vt:lpstr>
      <vt:lpstr>מצגת של PowerPoint‏</vt:lpstr>
      <vt:lpstr> אקלים קר וקוטבי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קרינת השמש והשפעתה על סוגי האקלים</vt:lpstr>
      <vt:lpstr>מצגת של PowerPoint‏</vt:lpstr>
      <vt:lpstr>קשר בין ההתחממות וקרינת השמש לבין מערכת הלחצים העולמית </vt:lpstr>
      <vt:lpstr>מצגת של PowerPoint‏</vt:lpstr>
      <vt:lpstr>גורמים להיווצרות אזורי אקלים עולמיים</vt:lpstr>
      <vt:lpstr>מצגת של PowerPoint‏</vt:lpstr>
      <vt:lpstr>גורמי אקלים – רמפ"ז</vt:lpstr>
      <vt:lpstr>מצגת של PowerPoint‏</vt:lpstr>
      <vt:lpstr> רוחב גיאוגרפי</vt:lpstr>
      <vt:lpstr>רוחב גיאוגרפי</vt:lpstr>
      <vt:lpstr>רוחב גיאוגרפי</vt:lpstr>
      <vt:lpstr>רוחב גיאוגרפי</vt:lpstr>
      <vt:lpstr>מצגת של PowerPoint‏</vt:lpstr>
      <vt:lpstr> מרחק מהים</vt:lpstr>
      <vt:lpstr>מרחק מהים</vt:lpstr>
      <vt:lpstr> פני השטח/עלייה בגובה</vt:lpstr>
      <vt:lpstr>פני השטח/עלייה בגובה</vt:lpstr>
      <vt:lpstr>מצגת של PowerPoint‏</vt:lpstr>
      <vt:lpstr>אקלים הרים רמים </vt:lpstr>
      <vt:lpstr>עקרון הרים רמים</vt:lpstr>
      <vt:lpstr> פנות</vt:lpstr>
      <vt:lpstr> פנות   </vt:lpstr>
      <vt:lpstr>מצגת של PowerPoint‏</vt:lpstr>
      <vt:lpstr>זרמי ים</vt:lpstr>
      <vt:lpstr>מצגת של PowerPoint‏</vt:lpstr>
      <vt:lpstr>זרמי ים</vt:lpstr>
      <vt:lpstr>מצגת של PowerPoint‏</vt:lpstr>
      <vt:lpstr>השפעת זרמי הים</vt:lpstr>
      <vt:lpstr>מצגת של PowerPoint‏</vt:lpstr>
      <vt:lpstr>מצגת של PowerPoint‏</vt:lpstr>
      <vt:lpstr>קלימוגרף  </vt:lpstr>
      <vt:lpstr>קלימוגרף  </vt:lpstr>
      <vt:lpstr>שאלות לניתוח קלימוגרף</vt:lpstr>
      <vt:lpstr>שאלות לניתוח קלימוגרף</vt:lpstr>
      <vt:lpstr>מה ניתן ללמוד מקלימוגרפים?</vt:lpstr>
      <vt:lpstr>מצגת של PowerPoint‏</vt:lpstr>
      <vt:lpstr>  א. לפניך  קלימוגרף  של  העיר  איקיטוס  בצפון  מזרח  פרו.      מהו  סוג  האקלים  המוצג  בקלימוגרף?  תאר  שני  מאפיינים     של האקלים הזה הקשורים  לטמפרטורה  ולמשקעים.   ב. הצג  קושי  אחד של  האקלים  המיוצג בקלימוגרף  מבחינת      פעילות  האדם.   ג. בחוף  מערב  פרו שורר  אקלים  מדברי על  אף  מיקומו    בקירבת  הים. הסבר  מה הגורם  לכך. </vt:lpstr>
      <vt:lpstr>מצגת של PowerPoint‏</vt:lpstr>
      <vt:lpstr>מצגת של PowerPoint‏</vt:lpstr>
      <vt:lpstr> לפניך נתוני טמפרטורות ומשקעים בשתי תחנות בקנדה:  האחת מייצגת את העיר ונקובר, והאחרת את העיר ויניפג. א. קבע איזו תחנה מייצגת כל אחת מהערים. נמק. ב. ציין השפעה אחת של האקלים על האדם בכל      אחת מהתחנות.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ליחידת נתי"ב –  (ניתוח תופעות יסוד במרחב)   בנושא: אקלים, גורמי אקלים, קלימוגרפים</dc:title>
  <dc:creator>eilat</dc:creator>
  <cp:lastModifiedBy>פלורה אורן</cp:lastModifiedBy>
  <cp:revision>193</cp:revision>
  <dcterms:created xsi:type="dcterms:W3CDTF">2014-06-13T03:52:05Z</dcterms:created>
  <dcterms:modified xsi:type="dcterms:W3CDTF">2023-02-06T10:23:18Z</dcterms:modified>
</cp:coreProperties>
</file>