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54:46.412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ignorePressure" value="1"/>
    </inkml:brush>
  </inkml:definitions>
  <inkml:trace contextRef="#ctx0" brushRef="#br0">1 110,'184'1,"204"-3,-189-18,-41 3,-80 8,58-16,-69 11,2 3,47-1,165 12,-277-1,0 1,-1 1,1-1,-1 0,1 1,-1 0,1 0,-1 0,1 0,-1 0,0 1,0-1,0 1,0 0,0 0,0 0,0 1,0-1,-1 0,1 1,-1 0,0 0,0 0,0 0,0 0,-1 0,1 0,-1 0,1 2,12 35</inkml:trace>
  <inkml:trace contextRef="#ctx0" brushRef="#br0" timeOffset="1650.99">3339 110,'1272'0,"-1268"0,1 0,-1 0,0 0,0 1,1 0,-1 0,0 0,0 0,0 1,0 0,0-1,-1 1,1 1,0-1,-1 0,0 1,1 1,28 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09.94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0,'909'0,"-878"0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14.9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1,'7'0,"13"0,17 0,14 0,10 0,2 0,-5 0,-5 0,-6 0,-4 0,2 0,0 0,-1 0,-3 0,-1 0,-2 0,-1 0,-7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16.30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1,'763'0,"-757"0,0 0,-1 0,1 1,0-1,-1 1,1 1,-1-1,1 1,-1 0,5 2,13 12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17.56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33,'237'2,"259"-5,-330-13,-78 6,-39 5</inkml:trace>
  <inkml:trace contextRef="#ctx0" brushRef="#br0" timeOffset="1197.64">73 214,'23'-1,"0"1,0 1,-1 1,1 1,0 1,-1 1,0 1,7 3,3 2,2-1,-1-2,1-1,0-1,1-2,4-2,73 1,27-6,-3-1,-28 4,-77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39.38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0,'1126'0,"-1095"0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41.54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75,'130'-5,"0"-7,20-8,-28 3,0 5,67 4,-77 10,0 5,27 8,147 23,-241-32,0-1,44-2,-58-3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43.57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1,'1267'0,"-1232"0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48.453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1 144,'39'0,"8"2,0-3,0-1,0-3,-1-1,0-3,21-7,37-12,0 5,54-3,-45 7,-105 18,4-2,-1 1,1 0,0 0,0 1,0 1,0 0,0 1,-1 0,1 1,0 0,4 2,15 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50.08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91,'185'2,"-7"1,30-9,-191 3,0 0,0-1,0-1,-1-1,0 0,0-1,0-1,0-1,65-27,-53 34,-5 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52.11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74,'139'-6,"125"-23,41-2,196 24,-434 7,-60 0,0 0,-1 0,1 1,0 0,-1 0,1 1,0-1,-1 1,0 1,1-1,-1 1,0 1,5 2,27 26</inkml:trace>
  <inkml:trace contextRef="#ctx0" brushRef="#br0" timeOffset="1133.18">181 363,'284'-4,"3"-13,-49 4,51 11,-256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54:53.9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64,'51'-3,"0"-2,0-3,32-8,-38 6,0 1,1 3,0 2,26 1,118 17,-67-4,22-5,-133-5,-1 0,1 1,0 0,-1 0,10 4,-17-4,0 0,0 1,0 0,0 0,-1 0,1 0,0 0,-1 1,0 0,0-1,0 1,0 0,0 1,0-1,-1 0,0 1,1 0,-1 0,4 9,-1 1,0-1,-1 1,0 5,12 64</inkml:trace>
  <inkml:trace contextRef="#ctx0" brushRef="#br0" timeOffset="1304.98">144 608,'22'-12,"1"1,0 2,0 0,1 1,0 1,0 1,0 2,1 0,0 1,164-3,21 9,-7 1,-173-5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55.03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182 67,'147'-5,"20"-9,133-5,-252 16,1-1,29-8,-28 4,-43 7,0 1,0-1,-1 1,1 1,0-1,-1 1,1 0,0 1,-1-1,1 1,-1 1,0-1,0 1,0 0,0 1,3 2,22 17</inkml:trace>
  <inkml:trace contextRef="#ctx0" brushRef="#br0" timeOffset="1456.46">1 429,'51'-2,"0"-3,18-4,70-7,-71 13,-11 2,1-3,0-2,-1-3,0-2,12-6,-39 9,1 2,1 1,-1 1,1 2,11 1,-3 0,1-2,35-7,-47 3,0 2,1 1,0 1,0 2,0 0,0 2,11 3,-6 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54:56.602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0 151,'88'-5,"-1"-4,0-3,-1-5,44-15,-16 4,2 5,2 6,-30 11,0 4,16 5,26 0,-128-3,1 0,-1 0,0 0,1 1,-1-1,0 1,1-1,-1 1,0 0,0 0,0 0,0 0,0 0,0 0,0 0,0 1,0-1,1 2,1 2,-1 0,0 0,0 0,0 0,0 1,-1-1,0 2,21 63</inkml:trace>
  <inkml:trace contextRef="#ctx0" brushRef="#br0" timeOffset="1428.16">400 369,'157'3,"-16"-1,43-8,-157 3,-1-2,1-1,-1-1,9-5,-5 2,2 1,18-2,-14 6,-1 0,1 3,0 1,0 1,25 4,-56-3,-1 0,1 0,-1 1,1 0,-1-1,0 1,1 1,-1-1,0 1,-1-1,1 1,0 0,-1 1,0-1,1 0,-1 1,2 4,20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39:28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0,'1503'0,"-1464"0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39:29.99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1 220,'14'-2,"0"0,0 0,-1-2,1 0,-1 0,1-1,5-4,45-15,-19 11,32-9,1 3,1 3,10 3,50-2,6-1,117 4,-228 10,-1-1,1-1,16-5,-13 1,1 3,23-1,-26 6,-4-1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39:37.66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2,'1'3,"-1"0,1 0,-1 0,1 0,0 0,0-1,0 1,1 0,-1 0,1-1,-1 1,1-1,0 0,0 1,0-1,0 0,0 0,1 0,-1 0,0-1,1 1,0-1,-1 1,1-1,0 0,0 0,-1 0,1 0,0-1,3 1,13 3,1-1,-1-1,1 0,8-2,-13 0,48-1,0-3,0-3,-1-3,13-6,-5 2,1 3,0 3,3 3,258 7,-302-2</inkml:trace>
  <inkml:trace contextRef="#ctx0" brushRef="#br0" timeOffset="1965.81">37 328,'70'1,"42"0,0-5,97-16,-102 8,0 5,0 5,32 6,26-2,-135-2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39:41.03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0,'1312'0,"-1282"0</inkml:trace>
  <inkml:trace contextRef="#ctx0" brushRef="#br0" timeOffset="1491.73">36 326,'88'1,"-3"1,0-4,0-4,54-11,-81 8,1 3,24 2,69-7,-25-1,1 4,21 7,-118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06.36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 2,'34'2,"-1"1,30 7,31 3,532-3,-386-12,-209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9T15:46:07.94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0,'12'0,"11"0,7 0,5 0,9 0,15 0,10 0,0 0,0 0,-6 0,0 0,-6 0,1 0,-4 0,1 0,4 0,-9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451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257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48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35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032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961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84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241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102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2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91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38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42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52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002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465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70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25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A9C110-5B8C-4602-837E-65E3CA1904E3}" type="datetimeFigureOut">
              <a:rPr lang="he-IL" smtClean="0"/>
              <a:t>י"ג/שבט/תשפ"ג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980E01-4218-41FF-97B5-A9EA225E39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3.xml"/><Relationship Id="rId18" Type="http://schemas.openxmlformats.org/officeDocument/2006/relationships/image" Target="../media/image28.png"/><Relationship Id="rId26" Type="http://schemas.openxmlformats.org/officeDocument/2006/relationships/image" Target="../media/image32.png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25.png"/><Relationship Id="rId17" Type="http://schemas.openxmlformats.org/officeDocument/2006/relationships/customXml" Target="../ink/ink15.xml"/><Relationship Id="rId25" Type="http://schemas.openxmlformats.org/officeDocument/2006/relationships/customXml" Target="../ink/ink19.xml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24" Type="http://schemas.openxmlformats.org/officeDocument/2006/relationships/image" Target="../media/image31.png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28" Type="http://schemas.openxmlformats.org/officeDocument/2006/relationships/image" Target="../media/image33.png"/><Relationship Id="rId10" Type="http://schemas.openxmlformats.org/officeDocument/2006/relationships/image" Target="../media/image24.png"/><Relationship Id="rId19" Type="http://schemas.openxmlformats.org/officeDocument/2006/relationships/customXml" Target="../ink/ink16.xml"/><Relationship Id="rId4" Type="http://schemas.openxmlformats.org/officeDocument/2006/relationships/image" Target="../media/image21.png"/><Relationship Id="rId9" Type="http://schemas.openxmlformats.org/officeDocument/2006/relationships/customXml" Target="../ink/ink11.xml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customXml" Target="../ink/ink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5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3EEC15-9A72-4170-92B7-6B00E00DC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1552"/>
            <a:ext cx="9144000" cy="2387600"/>
          </a:xfrm>
        </p:spPr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כינוס איברים דומים עם מספרים מכוונים</a:t>
            </a:r>
          </a:p>
        </p:txBody>
      </p:sp>
    </p:spTree>
    <p:extLst>
      <p:ext uri="{BB962C8B-B14F-4D97-AF65-F5344CB8AC3E}">
        <p14:creationId xmlns:p14="http://schemas.microsoft.com/office/powerpoint/2010/main" val="366078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6357D4-FD42-4A25-9EBC-BA40EE1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דוגמאות שנפתור יחד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CBFA153-6406-42F0-8314-689ED8399F9C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428481-EA07-47BC-8518-9CFBBB202417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E6BF003-91D3-4522-B871-9D1B125E5648}"/>
              </a:ext>
            </a:extLst>
          </p:cNvPr>
          <p:cNvSpPr txBox="1"/>
          <p:nvPr/>
        </p:nvSpPr>
        <p:spPr>
          <a:xfrm>
            <a:off x="6550958" y="1596459"/>
            <a:ext cx="46830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איברים דומים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958584F-BA73-418D-9FA0-C46E1AF1396F}"/>
                  </a:ext>
                </a:extLst>
              </p:cNvPr>
              <p:cNvSpPr txBox="1"/>
              <p:nvPr/>
            </p:nvSpPr>
            <p:spPr>
              <a:xfrm>
                <a:off x="3918314" y="2103350"/>
                <a:ext cx="3931855" cy="341632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he-IL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958584F-BA73-418D-9FA0-C46E1AF13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14" y="2103350"/>
                <a:ext cx="3931855" cy="3416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6357D4-FD42-4A25-9EBC-BA40EE1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דוגמאות שנפתור יחד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CBFA153-6406-42F0-8314-689ED8399F9C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428481-EA07-47BC-8518-9CFBBB202417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CE6BF003-91D3-4522-B871-9D1B125E5648}"/>
              </a:ext>
            </a:extLst>
          </p:cNvPr>
          <p:cNvSpPr txBox="1"/>
          <p:nvPr/>
        </p:nvSpPr>
        <p:spPr>
          <a:xfrm>
            <a:off x="6550958" y="1596459"/>
            <a:ext cx="46830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איברים דומים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958584F-BA73-418D-9FA0-C46E1AF1396F}"/>
                  </a:ext>
                </a:extLst>
              </p:cNvPr>
              <p:cNvSpPr txBox="1"/>
              <p:nvPr/>
            </p:nvSpPr>
            <p:spPr>
              <a:xfrm>
                <a:off x="3930237" y="2174472"/>
                <a:ext cx="3931855" cy="3416320"/>
              </a:xfrm>
              <a:prstGeom prst="rect">
                <a:avLst/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l"/>
                <a:endParaRPr lang="he-IL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7958584F-BA73-418D-9FA0-C46E1AF13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37" y="2174472"/>
                <a:ext cx="3931855" cy="3416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891CF676-6386-4CB6-936D-35316DFD3152}"/>
                  </a:ext>
                </a:extLst>
              </p14:cNvPr>
              <p14:cNvContentPartPr/>
              <p14:nvPr/>
            </p14:nvContentPartPr>
            <p14:xfrm>
              <a:off x="4493108" y="4141671"/>
              <a:ext cx="403920" cy="1404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id="{891CF676-6386-4CB6-936D-35316DFD31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84108" y="4132671"/>
                <a:ext cx="421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דיו 3">
                <a:extLst>
                  <a:ext uri="{FF2B5EF4-FFF2-40B4-BE49-F238E27FC236}">
                    <a16:creationId xmlns:a16="http://schemas.microsoft.com/office/drawing/2014/main" id="{2010A2F5-2484-48CE-913B-21CEE9B62BCA}"/>
                  </a:ext>
                </a:extLst>
              </p14:cNvPr>
              <p14:cNvContentPartPr/>
              <p14:nvPr/>
            </p14:nvContentPartPr>
            <p14:xfrm>
              <a:off x="5838326" y="4155351"/>
              <a:ext cx="313200" cy="360"/>
            </p14:xfrm>
          </p:contentPart>
        </mc:Choice>
        <mc:Fallback xmlns="">
          <p:pic>
            <p:nvPicPr>
              <p:cNvPr id="4" name="דיו 3">
                <a:extLst>
                  <a:ext uri="{FF2B5EF4-FFF2-40B4-BE49-F238E27FC236}">
                    <a16:creationId xmlns:a16="http://schemas.microsoft.com/office/drawing/2014/main" id="{2010A2F5-2484-48CE-913B-21CEE9B62B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9686" y="4146351"/>
                <a:ext cx="330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דיו 4">
                <a:extLst>
                  <a:ext uri="{FF2B5EF4-FFF2-40B4-BE49-F238E27FC236}">
                    <a16:creationId xmlns:a16="http://schemas.microsoft.com/office/drawing/2014/main" id="{949903FE-67AE-46BA-B7F7-593CAD688A9C}"/>
                  </a:ext>
                </a:extLst>
              </p14:cNvPr>
              <p14:cNvContentPartPr/>
              <p14:nvPr/>
            </p14:nvContentPartPr>
            <p14:xfrm>
              <a:off x="6466526" y="4155351"/>
              <a:ext cx="338760" cy="360"/>
            </p14:xfrm>
          </p:contentPart>
        </mc:Choice>
        <mc:Fallback xmlns="">
          <p:pic>
            <p:nvPicPr>
              <p:cNvPr id="5" name="דיו 4">
                <a:extLst>
                  <a:ext uri="{FF2B5EF4-FFF2-40B4-BE49-F238E27FC236}">
                    <a16:creationId xmlns:a16="http://schemas.microsoft.com/office/drawing/2014/main" id="{949903FE-67AE-46BA-B7F7-593CAD688A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57526" y="4146351"/>
                <a:ext cx="356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דיו 5">
                <a:extLst>
                  <a:ext uri="{FF2B5EF4-FFF2-40B4-BE49-F238E27FC236}">
                    <a16:creationId xmlns:a16="http://schemas.microsoft.com/office/drawing/2014/main" id="{25A8DDD3-A7C9-47CD-9768-4868DD066CAB}"/>
                  </a:ext>
                </a:extLst>
              </p14:cNvPr>
              <p14:cNvContentPartPr/>
              <p14:nvPr/>
            </p14:nvContentPartPr>
            <p14:xfrm>
              <a:off x="5243786" y="4090911"/>
              <a:ext cx="273960" cy="360"/>
            </p14:xfrm>
          </p:contentPart>
        </mc:Choice>
        <mc:Fallback xmlns="">
          <p:pic>
            <p:nvPicPr>
              <p:cNvPr id="6" name="דיו 5">
                <a:extLst>
                  <a:ext uri="{FF2B5EF4-FFF2-40B4-BE49-F238E27FC236}">
                    <a16:creationId xmlns:a16="http://schemas.microsoft.com/office/drawing/2014/main" id="{25A8DDD3-A7C9-47CD-9768-4868DD066CA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4786" y="4082271"/>
                <a:ext cx="291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דיו 6">
                <a:extLst>
                  <a:ext uri="{FF2B5EF4-FFF2-40B4-BE49-F238E27FC236}">
                    <a16:creationId xmlns:a16="http://schemas.microsoft.com/office/drawing/2014/main" id="{9DA62683-C071-4B3C-810D-C57A07FE3DF1}"/>
                  </a:ext>
                </a:extLst>
              </p14:cNvPr>
              <p14:cNvContentPartPr/>
              <p14:nvPr/>
            </p14:nvContentPartPr>
            <p14:xfrm>
              <a:off x="5282126" y="4206796"/>
              <a:ext cx="307080" cy="10800"/>
            </p14:xfrm>
          </p:contentPart>
        </mc:Choice>
        <mc:Fallback xmlns="">
          <p:pic>
            <p:nvPicPr>
              <p:cNvPr id="7" name="דיו 6">
                <a:extLst>
                  <a:ext uri="{FF2B5EF4-FFF2-40B4-BE49-F238E27FC236}">
                    <a16:creationId xmlns:a16="http://schemas.microsoft.com/office/drawing/2014/main" id="{9DA62683-C071-4B3C-810D-C57A07FE3DF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73486" y="4198156"/>
                <a:ext cx="3247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דיו 11">
                <a:extLst>
                  <a:ext uri="{FF2B5EF4-FFF2-40B4-BE49-F238E27FC236}">
                    <a16:creationId xmlns:a16="http://schemas.microsoft.com/office/drawing/2014/main" id="{9C03DBE1-F2DE-4052-8567-090C69E3AB1C}"/>
                  </a:ext>
                </a:extLst>
              </p14:cNvPr>
              <p14:cNvContentPartPr/>
              <p14:nvPr/>
            </p14:nvContentPartPr>
            <p14:xfrm>
              <a:off x="7196273" y="4088896"/>
              <a:ext cx="378000" cy="106200"/>
            </p14:xfrm>
          </p:contentPart>
        </mc:Choice>
        <mc:Fallback xmlns="">
          <p:pic>
            <p:nvPicPr>
              <p:cNvPr id="12" name="דיו 11">
                <a:extLst>
                  <a:ext uri="{FF2B5EF4-FFF2-40B4-BE49-F238E27FC236}">
                    <a16:creationId xmlns:a16="http://schemas.microsoft.com/office/drawing/2014/main" id="{9C03DBE1-F2DE-4052-8567-090C69E3A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87282" y="4080227"/>
                <a:ext cx="395623" cy="123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דיו 17">
                <a:extLst>
                  <a:ext uri="{FF2B5EF4-FFF2-40B4-BE49-F238E27FC236}">
                    <a16:creationId xmlns:a16="http://schemas.microsoft.com/office/drawing/2014/main" id="{F8AFA2A3-0982-4AE9-8949-5FC97E833CBB}"/>
                  </a:ext>
                </a:extLst>
              </p14:cNvPr>
              <p14:cNvContentPartPr/>
              <p14:nvPr/>
            </p14:nvContentPartPr>
            <p14:xfrm>
              <a:off x="4076228" y="4831971"/>
              <a:ext cx="416880" cy="360"/>
            </p14:xfrm>
          </p:contentPart>
        </mc:Choice>
        <mc:Fallback xmlns="">
          <p:pic>
            <p:nvPicPr>
              <p:cNvPr id="18" name="דיו 17">
                <a:extLst>
                  <a:ext uri="{FF2B5EF4-FFF2-40B4-BE49-F238E27FC236}">
                    <a16:creationId xmlns:a16="http://schemas.microsoft.com/office/drawing/2014/main" id="{F8AFA2A3-0982-4AE9-8949-5FC97E833C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67588" y="4822971"/>
                <a:ext cx="434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דיו 18">
                <a:extLst>
                  <a:ext uri="{FF2B5EF4-FFF2-40B4-BE49-F238E27FC236}">
                    <a16:creationId xmlns:a16="http://schemas.microsoft.com/office/drawing/2014/main" id="{A217EA6C-50EF-4711-89C2-686F0530DE5C}"/>
                  </a:ext>
                </a:extLst>
              </p14:cNvPr>
              <p14:cNvContentPartPr/>
              <p14:nvPr/>
            </p14:nvContentPartPr>
            <p14:xfrm>
              <a:off x="5482920" y="4884839"/>
              <a:ext cx="613080" cy="27720"/>
            </p14:xfrm>
          </p:contentPart>
        </mc:Choice>
        <mc:Fallback xmlns="">
          <p:pic>
            <p:nvPicPr>
              <p:cNvPr id="19" name="דיו 18">
                <a:extLst>
                  <a:ext uri="{FF2B5EF4-FFF2-40B4-BE49-F238E27FC236}">
                    <a16:creationId xmlns:a16="http://schemas.microsoft.com/office/drawing/2014/main" id="{A217EA6C-50EF-4711-89C2-686F0530DE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73920" y="4876199"/>
                <a:ext cx="630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דיו 19">
                <a:extLst>
                  <a:ext uri="{FF2B5EF4-FFF2-40B4-BE49-F238E27FC236}">
                    <a16:creationId xmlns:a16="http://schemas.microsoft.com/office/drawing/2014/main" id="{0A3F87F5-6005-47EF-B8B9-047BABC7161E}"/>
                  </a:ext>
                </a:extLst>
              </p14:cNvPr>
              <p14:cNvContentPartPr/>
              <p14:nvPr/>
            </p14:nvContentPartPr>
            <p14:xfrm>
              <a:off x="6727553" y="4939739"/>
              <a:ext cx="468720" cy="360"/>
            </p14:xfrm>
          </p:contentPart>
        </mc:Choice>
        <mc:Fallback xmlns="">
          <p:pic>
            <p:nvPicPr>
              <p:cNvPr id="20" name="דיו 19">
                <a:extLst>
                  <a:ext uri="{FF2B5EF4-FFF2-40B4-BE49-F238E27FC236}">
                    <a16:creationId xmlns:a16="http://schemas.microsoft.com/office/drawing/2014/main" id="{0A3F87F5-6005-47EF-B8B9-047BABC7161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18553" y="4931099"/>
                <a:ext cx="486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דיו 20">
                <a:extLst>
                  <a:ext uri="{FF2B5EF4-FFF2-40B4-BE49-F238E27FC236}">
                    <a16:creationId xmlns:a16="http://schemas.microsoft.com/office/drawing/2014/main" id="{EE15370C-60F4-4090-8BE7-E42F2D38EA1A}"/>
                  </a:ext>
                </a:extLst>
              </p14:cNvPr>
              <p14:cNvContentPartPr/>
              <p14:nvPr/>
            </p14:nvContentPartPr>
            <p14:xfrm>
              <a:off x="4865426" y="4846139"/>
              <a:ext cx="378360" cy="52560"/>
            </p14:xfrm>
          </p:contentPart>
        </mc:Choice>
        <mc:Fallback xmlns="">
          <p:pic>
            <p:nvPicPr>
              <p:cNvPr id="21" name="דיו 20">
                <a:extLst>
                  <a:ext uri="{FF2B5EF4-FFF2-40B4-BE49-F238E27FC236}">
                    <a16:creationId xmlns:a16="http://schemas.microsoft.com/office/drawing/2014/main" id="{EE15370C-60F4-4090-8BE7-E42F2D38EA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56786" y="4837139"/>
                <a:ext cx="3960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דיו 21">
                <a:extLst>
                  <a:ext uri="{FF2B5EF4-FFF2-40B4-BE49-F238E27FC236}">
                    <a16:creationId xmlns:a16="http://schemas.microsoft.com/office/drawing/2014/main" id="{FD18C7E4-A3E8-4108-9A99-78A8E5DB8B05}"/>
                  </a:ext>
                </a:extLst>
              </p14:cNvPr>
              <p14:cNvContentPartPr/>
              <p14:nvPr/>
            </p14:nvContentPartPr>
            <p14:xfrm>
              <a:off x="5011208" y="4997767"/>
              <a:ext cx="306720" cy="34560"/>
            </p14:xfrm>
          </p:contentPart>
        </mc:Choice>
        <mc:Fallback xmlns="">
          <p:pic>
            <p:nvPicPr>
              <p:cNvPr id="22" name="דיו 21">
                <a:extLst>
                  <a:ext uri="{FF2B5EF4-FFF2-40B4-BE49-F238E27FC236}">
                    <a16:creationId xmlns:a16="http://schemas.microsoft.com/office/drawing/2014/main" id="{FD18C7E4-A3E8-4108-9A99-78A8E5DB8B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02208" y="4989127"/>
                <a:ext cx="3243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דיו 24">
                <a:extLst>
                  <a:ext uri="{FF2B5EF4-FFF2-40B4-BE49-F238E27FC236}">
                    <a16:creationId xmlns:a16="http://schemas.microsoft.com/office/drawing/2014/main" id="{0A15E16A-8BA2-4BCF-B4B4-27B8960B6BB2}"/>
                  </a:ext>
                </a:extLst>
              </p14:cNvPr>
              <p14:cNvContentPartPr/>
              <p14:nvPr/>
            </p14:nvContentPartPr>
            <p14:xfrm>
              <a:off x="6070777" y="4963371"/>
              <a:ext cx="507960" cy="131040"/>
            </p14:xfrm>
          </p:contentPart>
        </mc:Choice>
        <mc:Fallback xmlns="">
          <p:pic>
            <p:nvPicPr>
              <p:cNvPr id="25" name="דיו 24">
                <a:extLst>
                  <a:ext uri="{FF2B5EF4-FFF2-40B4-BE49-F238E27FC236}">
                    <a16:creationId xmlns:a16="http://schemas.microsoft.com/office/drawing/2014/main" id="{0A15E16A-8BA2-4BCF-B4B4-27B8960B6B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61777" y="4954731"/>
                <a:ext cx="5256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דיו 27">
                <a:extLst>
                  <a:ext uri="{FF2B5EF4-FFF2-40B4-BE49-F238E27FC236}">
                    <a16:creationId xmlns:a16="http://schemas.microsoft.com/office/drawing/2014/main" id="{5193BB13-C50C-452F-8EBC-84E6F69ABFF6}"/>
                  </a:ext>
                </a:extLst>
              </p14:cNvPr>
              <p14:cNvContentPartPr/>
              <p14:nvPr/>
            </p14:nvContentPartPr>
            <p14:xfrm>
              <a:off x="7357198" y="4951491"/>
              <a:ext cx="495000" cy="154800"/>
            </p14:xfrm>
          </p:contentPart>
        </mc:Choice>
        <mc:Fallback xmlns="">
          <p:pic>
            <p:nvPicPr>
              <p:cNvPr id="28" name="דיו 27">
                <a:extLst>
                  <a:ext uri="{FF2B5EF4-FFF2-40B4-BE49-F238E27FC236}">
                    <a16:creationId xmlns:a16="http://schemas.microsoft.com/office/drawing/2014/main" id="{5193BB13-C50C-452F-8EBC-84E6F69ABFF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8558" y="4942491"/>
                <a:ext cx="512640" cy="17244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פרצוף מחייך 28">
            <a:extLst>
              <a:ext uri="{FF2B5EF4-FFF2-40B4-BE49-F238E27FC236}">
                <a16:creationId xmlns:a16="http://schemas.microsoft.com/office/drawing/2014/main" id="{6A9D0DC8-3EDA-4D7B-A869-685734DF004B}"/>
              </a:ext>
            </a:extLst>
          </p:cNvPr>
          <p:cNvSpPr/>
          <p:nvPr/>
        </p:nvSpPr>
        <p:spPr>
          <a:xfrm>
            <a:off x="10161337" y="3481148"/>
            <a:ext cx="1203960" cy="802968"/>
          </a:xfrm>
          <a:prstGeom prst="smileyF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A5095F35-100D-47A2-BAA9-4B7F84EB744F}"/>
              </a:ext>
            </a:extLst>
          </p:cNvPr>
          <p:cNvSpPr txBox="1"/>
          <p:nvPr/>
        </p:nvSpPr>
        <p:spPr>
          <a:xfrm>
            <a:off x="8406452" y="4365510"/>
            <a:ext cx="31742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הכבוד למי שהצליח להגיע לבד לפתרון....</a:t>
            </a:r>
          </a:p>
        </p:txBody>
      </p:sp>
    </p:spTree>
    <p:extLst>
      <p:ext uri="{BB962C8B-B14F-4D97-AF65-F5344CB8AC3E}">
        <p14:creationId xmlns:p14="http://schemas.microsoft.com/office/powerpoint/2010/main" val="268927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242FD0-FA07-447C-914C-E5A7E84C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 מה למדנו בשיעור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62035F-7172-446F-91ED-EDB7A951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למדנו מהם איברים דומים</a:t>
            </a:r>
          </a:p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למדנו לכנס איברים דומים עם מספרים מכוונים</a:t>
            </a:r>
          </a:p>
        </p:txBody>
      </p:sp>
    </p:spTree>
    <p:extLst>
      <p:ext uri="{BB962C8B-B14F-4D97-AF65-F5344CB8AC3E}">
        <p14:creationId xmlns:p14="http://schemas.microsoft.com/office/powerpoint/2010/main" val="112845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6C8BF61-A71D-46D5-9931-443D1856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ועכשיו לתרגול – יש לשלוח את התשובות למורה למתמטיקה עד יום חמישי 2.4.2020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D88F6A4-D014-4B27-ADD2-D1B4C0C8BB55}"/>
              </a:ext>
            </a:extLst>
          </p:cNvPr>
          <p:cNvSpPr/>
          <p:nvPr/>
        </p:nvSpPr>
        <p:spPr>
          <a:xfrm>
            <a:off x="3721858" y="2836707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התרגול נשלח במשוב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5577F20-7769-491D-9A17-213104CA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89" y="2730137"/>
            <a:ext cx="2885283" cy="28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8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F77A73-3594-4954-B334-E6CE448F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בשיעורים האחרונים למדנו על פעולות חשבון עם מספרים מכוונים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7DC3E2-82F0-4A09-989D-B653F2D3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2387328"/>
            <a:ext cx="10515600" cy="1325563"/>
          </a:xfrm>
        </p:spPr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בשיעור הקרוב נחזור לעסוק במשתנים, הפעם נשתמש בידע שצברנו בנושא מספרים מכוונים.</a:t>
            </a:r>
          </a:p>
        </p:txBody>
      </p:sp>
    </p:spTree>
    <p:extLst>
      <p:ext uri="{BB962C8B-B14F-4D97-AF65-F5344CB8AC3E}">
        <p14:creationId xmlns:p14="http://schemas.microsoft.com/office/powerpoint/2010/main" val="393290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C66C9-1F0A-4798-A09C-29FB2A75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איברים דומים – מהם?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E62CD3-C0E7-42A4-9897-5BF3A337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6135"/>
          </a:xfrm>
        </p:spPr>
        <p:txBody>
          <a:bodyPr/>
          <a:lstStyle/>
          <a:p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איברים שיש להם את אותו משתנה עם אותה חזקה</a:t>
            </a:r>
          </a:p>
        </p:txBody>
      </p:sp>
    </p:spTree>
    <p:extLst>
      <p:ext uri="{BB962C8B-B14F-4D97-AF65-F5344CB8AC3E}">
        <p14:creationId xmlns:p14="http://schemas.microsoft.com/office/powerpoint/2010/main" val="177593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C66C9-1F0A-4798-A09C-29FB2A75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איברים דומים – מהם?</a:t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09F2F501-B902-4075-8686-C28DB7E06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864768"/>
                  </p:ext>
                </p:extLst>
              </p:nvPr>
            </p:nvGraphicFramePr>
            <p:xfrm>
              <a:off x="1280160" y="1528354"/>
              <a:ext cx="10073640" cy="467274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18410">
                      <a:extLst>
                        <a:ext uri="{9D8B030D-6E8A-4147-A177-3AD203B41FA5}">
                          <a16:colId xmlns:a16="http://schemas.microsoft.com/office/drawing/2014/main" val="554704748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563132593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4276878590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80428574"/>
                        </a:ext>
                      </a:extLst>
                    </a:gridCol>
                  </a:tblGrid>
                  <a:tr h="56333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ראשון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שני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האם האיברים דומים או 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נימוק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847496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707695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88506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50408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8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07672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241703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38842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251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09F2F501-B902-4075-8686-C28DB7E06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864768"/>
                  </p:ext>
                </p:extLst>
              </p:nvPr>
            </p:nvGraphicFramePr>
            <p:xfrm>
              <a:off x="1280160" y="1528354"/>
              <a:ext cx="10073640" cy="4672749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18410">
                      <a:extLst>
                        <a:ext uri="{9D8B030D-6E8A-4147-A177-3AD203B41FA5}">
                          <a16:colId xmlns:a16="http://schemas.microsoft.com/office/drawing/2014/main" val="554704748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563132593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4276878590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8042857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ראשון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שני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האם האיברים דומים או 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נימוק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847496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118280" r="-301211" b="-615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118280" r="-200483" b="-615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707695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220652" r="-301211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220652" r="-200483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88506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317204" r="-301211" b="-4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17204" r="-200483" b="-4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50408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417204" r="-301211" b="-3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417204" r="-200483" b="-3161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07672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522826" r="-301211" b="-2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522826" r="-200483" b="-21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241703"/>
                      </a:ext>
                    </a:extLst>
                  </a:tr>
                  <a:tr h="652653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535514" r="-301211" b="-88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535514" r="-200483" b="-88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38842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731183" r="-301211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731183" r="-200483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he-IL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2511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821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6C66C9-1F0A-4798-A09C-29FB2A75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73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איברים דומים – מהם?</a:t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09F2F501-B902-4075-8686-C28DB7E06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82346"/>
                  </p:ext>
                </p:extLst>
              </p:nvPr>
            </p:nvGraphicFramePr>
            <p:xfrm>
              <a:off x="1280160" y="1254034"/>
              <a:ext cx="10073640" cy="50564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18410">
                      <a:extLst>
                        <a:ext uri="{9D8B030D-6E8A-4147-A177-3AD203B41FA5}">
                          <a16:colId xmlns:a16="http://schemas.microsoft.com/office/drawing/2014/main" val="554704748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563132593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4276878590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80428574"/>
                        </a:ext>
                      </a:extLst>
                    </a:gridCol>
                  </a:tblGrid>
                  <a:tr h="56333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ראשון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שני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האם האיברים דומים או 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נימוק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847496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e-IL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707695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4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88506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7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יש משתנים שונים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50408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e-IL" sz="140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3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8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יש אותו משתנה אבל לא עם אותה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07672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40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he-IL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241703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9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e-IL" sz="140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e-IL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בניגוד לסעיף הקודם בו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נמצא במונה, בסעיף זה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נמצא במכנה ולכן הם לא דומים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38842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במקרה זה לשניהם אין משתנה ולכן הם נקראים קבוצת המספרים</a:t>
                          </a:r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2511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טבלה 7">
                <a:extLst>
                  <a:ext uri="{FF2B5EF4-FFF2-40B4-BE49-F238E27FC236}">
                    <a16:creationId xmlns:a16="http://schemas.microsoft.com/office/drawing/2014/main" id="{09F2F501-B902-4075-8686-C28DB7E06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482346"/>
                  </p:ext>
                </p:extLst>
              </p:nvPr>
            </p:nvGraphicFramePr>
            <p:xfrm>
              <a:off x="1280160" y="1254034"/>
              <a:ext cx="10073640" cy="5056416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2518410">
                      <a:extLst>
                        <a:ext uri="{9D8B030D-6E8A-4147-A177-3AD203B41FA5}">
                          <a16:colId xmlns:a16="http://schemas.microsoft.com/office/drawing/2014/main" val="554704748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563132593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4276878590"/>
                        </a:ext>
                      </a:extLst>
                    </a:gridCol>
                    <a:gridCol w="2518410">
                      <a:extLst>
                        <a:ext uri="{9D8B030D-6E8A-4147-A177-3AD203B41FA5}">
                          <a16:colId xmlns:a16="http://schemas.microsoft.com/office/drawing/2014/main" val="80428574"/>
                        </a:ext>
                      </a:extLst>
                    </a:gridCol>
                  </a:tblGrid>
                  <a:tr h="563336"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ראשון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איבר שני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האם האיברים דומים או 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נימוק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7847496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102174" r="-301211" b="-7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102174" r="-200483" b="-7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707695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200000" r="-301211" b="-605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200000" r="-200483" b="-6053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3885069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303261" r="-301211" b="-5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03261" r="-200483" b="-511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יש משתנים שונים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050408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398925" r="-301211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98925" r="-200483" b="-4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יש אותו משתנה אבל לא עם אותה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3076721"/>
                      </a:ext>
                    </a:extLst>
                  </a:tr>
                  <a:tr h="563336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504348" r="-301211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504348" r="-200483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לשניהם אותו משתנה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ללא חזקה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924170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356410" r="-301211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356410" r="-200483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לא 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בניגוד לסעיף הקודם בו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נמצא במונה, בסעיף זה </a:t>
                          </a:r>
                          <a:r>
                            <a:rPr lang="en-US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x</a:t>
                          </a:r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נמצא במכנה ולכן הם לא דומים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388429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484" t="-593333" r="-301211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2"/>
                          <a:stretch>
                            <a:fillRect l="-100242" t="-593333" r="-200483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 dirty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דומים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rtl="1"/>
                          <a:r>
                            <a:rPr lang="he-IL" sz="140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במקרה זה לשניהם אין משתנה ולכן הם נקראים קבוצת המספרים</a:t>
                          </a:r>
                          <a:endParaRPr lang="he-IL" sz="1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32511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אליפסה 2">
            <a:extLst>
              <a:ext uri="{FF2B5EF4-FFF2-40B4-BE49-F238E27FC236}">
                <a16:creationId xmlns:a16="http://schemas.microsoft.com/office/drawing/2014/main" id="{3868CD63-CDFF-4DF3-BECF-95ABE4DED994}"/>
              </a:ext>
            </a:extLst>
          </p:cNvPr>
          <p:cNvSpPr/>
          <p:nvPr/>
        </p:nvSpPr>
        <p:spPr>
          <a:xfrm>
            <a:off x="9444446" y="4101737"/>
            <a:ext cx="1214845" cy="52251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8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0A59B4-B53A-4F8D-AE1D-D7B850BB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כינוס איברים דומים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62F4749-5593-42A7-B84E-188726B5F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417" y="2180961"/>
                <a:ext cx="10396883" cy="33111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he-IL" dirty="0"/>
                  <a:t>לאחר שהבנו מהם איברים דומים, נוכל להמשיך לכינוס איברים דומים.</a:t>
                </a:r>
              </a:p>
              <a:p>
                <a:pPr marL="0" indent="0">
                  <a:buNone/>
                </a:pPr>
                <a:r>
                  <a:rPr lang="he-IL" dirty="0"/>
                  <a:t>מה זה אומר לכנס איברים דומים?</a:t>
                </a:r>
              </a:p>
              <a:p>
                <a:pPr marL="0" indent="0">
                  <a:buNone/>
                </a:pPr>
                <a:r>
                  <a:rPr lang="he-IL" dirty="0"/>
                  <a:t>אנחנו "מאחדים משפחות"</a:t>
                </a:r>
              </a:p>
              <a:p>
                <a:pPr marL="0" indent="0">
                  <a:buNone/>
                </a:pPr>
                <a:r>
                  <a:rPr lang="he-IL" dirty="0"/>
                  <a:t>לדוגמה: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he-IL" dirty="0"/>
              </a:p>
              <a:p>
                <a:pPr marL="0" indent="0">
                  <a:buNone/>
                </a:pPr>
                <a:r>
                  <a:rPr lang="he-IL" dirty="0"/>
                  <a:t>לכן:                                                      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262F4749-5593-42A7-B84E-188726B5F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417" y="2180961"/>
                <a:ext cx="10396883" cy="3311189"/>
              </a:xfrm>
              <a:blipFill>
                <a:blip r:embed="rId2"/>
                <a:stretch>
                  <a:fillRect t="-12155" r="-645" b="-5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242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090E5A-3DEA-4321-901E-39046803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נתרגל טיפה...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389039E-1924-466E-A6F2-B2E2B5B40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250000"/>
                  </a:lnSpc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0389039E-1924-466E-A6F2-B2E2B5B40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0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6357D4-FD42-4A25-9EBC-BA40EE1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דוגמה 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975C8189-9B2D-4787-AC89-9F2138E9F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681933"/>
                <a:ext cx="10515600" cy="4351338"/>
              </a:xfrm>
            </p:spPr>
            <p:txBody>
              <a:bodyPr/>
              <a:lstStyle/>
              <a:p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כנס את האיברים הדומים:</a:t>
                </a:r>
              </a:p>
              <a:p>
                <a:pPr marL="0" indent="0">
                  <a:buNone/>
                </a:pPr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נסמן את האיברים הדומים</a:t>
                </a:r>
              </a:p>
              <a:p>
                <a:pPr marL="0" indent="0">
                  <a:buNone/>
                </a:pPr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באותו צבע:</a:t>
                </a:r>
              </a:p>
              <a:p>
                <a:pPr marL="0" indent="0">
                  <a:buNone/>
                </a:pPr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975C8189-9B2D-4787-AC89-9F2138E9F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681933"/>
                <a:ext cx="10515600" cy="4351338"/>
              </a:xfrm>
              <a:blipFill>
                <a:blip r:embed="rId2"/>
                <a:stretch>
                  <a:fillRect r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CBFA153-6406-42F0-8314-689ED8399F9C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428481-EA07-47BC-8518-9CFBBB202417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87DEDFC0-9174-4A0B-B382-A2F110AD0B8B}"/>
                  </a:ext>
                </a:extLst>
              </p:cNvPr>
              <p:cNvSpPr txBox="1"/>
              <p:nvPr/>
            </p:nvSpPr>
            <p:spPr>
              <a:xfrm>
                <a:off x="4022960" y="4883679"/>
                <a:ext cx="679295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2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ונקבל:                      </a:t>
                </a:r>
                <a14:m>
                  <m:oMath xmlns:m="http://schemas.openxmlformats.org/officeDocument/2006/math"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he-IL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87DEDFC0-9174-4A0B-B382-A2F110AD0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60" y="4883679"/>
                <a:ext cx="6792955" cy="584775"/>
              </a:xfrm>
              <a:prstGeom prst="rect">
                <a:avLst/>
              </a:prstGeom>
              <a:blipFill>
                <a:blip r:embed="rId3"/>
                <a:stretch>
                  <a:fillRect t="-14583" r="-2244" b="-32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דיו 17">
                <a:extLst>
                  <a:ext uri="{FF2B5EF4-FFF2-40B4-BE49-F238E27FC236}">
                    <a16:creationId xmlns:a16="http://schemas.microsoft.com/office/drawing/2014/main" id="{36CB8FDE-D38A-46B5-96A9-5BBFB859D6FB}"/>
                  </a:ext>
                </a:extLst>
              </p14:cNvPr>
              <p14:cNvContentPartPr/>
              <p14:nvPr/>
            </p14:nvContentPartPr>
            <p14:xfrm>
              <a:off x="4741406" y="3735411"/>
              <a:ext cx="1697040" cy="60480"/>
            </p14:xfrm>
          </p:contentPart>
        </mc:Choice>
        <mc:Fallback xmlns="">
          <p:pic>
            <p:nvPicPr>
              <p:cNvPr id="18" name="דיו 17">
                <a:extLst>
                  <a:ext uri="{FF2B5EF4-FFF2-40B4-BE49-F238E27FC236}">
                    <a16:creationId xmlns:a16="http://schemas.microsoft.com/office/drawing/2014/main" id="{36CB8FDE-D38A-46B5-96A9-5BBFB859D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2766" y="3726411"/>
                <a:ext cx="1714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דיו 21">
                <a:extLst>
                  <a:ext uri="{FF2B5EF4-FFF2-40B4-BE49-F238E27FC236}">
                    <a16:creationId xmlns:a16="http://schemas.microsoft.com/office/drawing/2014/main" id="{EE84A099-CDAB-4A9E-B44D-AF6F36DCCFE8}"/>
                  </a:ext>
                </a:extLst>
              </p14:cNvPr>
              <p14:cNvContentPartPr/>
              <p14:nvPr/>
            </p14:nvContentPartPr>
            <p14:xfrm>
              <a:off x="5473286" y="3751971"/>
              <a:ext cx="406440" cy="219240"/>
            </p14:xfrm>
          </p:contentPart>
        </mc:Choice>
        <mc:Fallback xmlns="">
          <p:pic>
            <p:nvPicPr>
              <p:cNvPr id="22" name="דיו 21">
                <a:extLst>
                  <a:ext uri="{FF2B5EF4-FFF2-40B4-BE49-F238E27FC236}">
                    <a16:creationId xmlns:a16="http://schemas.microsoft.com/office/drawing/2014/main" id="{EE84A099-CDAB-4A9E-B44D-AF6F36DCCF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64286" y="3742971"/>
                <a:ext cx="4240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דיו 23">
                <a:extLst>
                  <a:ext uri="{FF2B5EF4-FFF2-40B4-BE49-F238E27FC236}">
                    <a16:creationId xmlns:a16="http://schemas.microsoft.com/office/drawing/2014/main" id="{A80FAEDC-0F2B-47A8-8B47-BC8CA10F3FE2}"/>
                  </a:ext>
                </a:extLst>
              </p14:cNvPr>
              <p14:cNvContentPartPr/>
              <p14:nvPr/>
            </p14:nvContentPartPr>
            <p14:xfrm>
              <a:off x="6570206" y="3746571"/>
              <a:ext cx="530280" cy="138240"/>
            </p14:xfrm>
          </p:contentPart>
        </mc:Choice>
        <mc:Fallback xmlns="">
          <p:pic>
            <p:nvPicPr>
              <p:cNvPr id="24" name="דיו 23">
                <a:extLst>
                  <a:ext uri="{FF2B5EF4-FFF2-40B4-BE49-F238E27FC236}">
                    <a16:creationId xmlns:a16="http://schemas.microsoft.com/office/drawing/2014/main" id="{A80FAEDC-0F2B-47A8-8B47-BC8CA10F3FE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1206" y="3737571"/>
                <a:ext cx="54792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52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6357D4-FD42-4A25-9EBC-BA40EE158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דוגמה 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975C8189-9B2D-4787-AC89-9F2138E9F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כנס את האיברים הדומים: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נסמן את האיברים הדומים</a:t>
                </a:r>
              </a:p>
              <a:p>
                <a:pPr marL="0" indent="0">
                  <a:buNone/>
                </a:pPr>
                <a:r>
                  <a:rPr lang="he-IL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באותו צבע:</a:t>
                </a:r>
              </a:p>
              <a:p>
                <a:pPr marL="0" indent="0">
                  <a:buNone/>
                </a:pPr>
                <a:endParaRPr lang="he-IL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מציין מיקום תוכן 2">
                <a:extLst>
                  <a:ext uri="{FF2B5EF4-FFF2-40B4-BE49-F238E27FC236}">
                    <a16:creationId xmlns:a16="http://schemas.microsoft.com/office/drawing/2014/main" id="{975C8189-9B2D-4787-AC89-9F2138E9F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CBFA153-6406-42F0-8314-689ED8399F9C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4428481-EA07-47BC-8518-9CFBBB202417}"/>
              </a:ext>
            </a:extLst>
          </p:cNvPr>
          <p:cNvSpPr txBox="1"/>
          <p:nvPr/>
        </p:nvSpPr>
        <p:spPr>
          <a:xfrm>
            <a:off x="6550958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87DEDFC0-9174-4A0B-B382-A2F110AD0B8B}"/>
                  </a:ext>
                </a:extLst>
              </p:cNvPr>
              <p:cNvSpPr txBox="1"/>
              <p:nvPr/>
            </p:nvSpPr>
            <p:spPr>
              <a:xfrm>
                <a:off x="3709452" y="4785335"/>
                <a:ext cx="6792955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3200" b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ונקבל:                     </a:t>
                </a:r>
                <a14:m>
                  <m:oMath xmlns:m="http://schemas.openxmlformats.org/officeDocument/2006/math">
                    <m:r>
                      <a:rPr lang="he-IL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e-IL" sz="32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he-IL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87DEDFC0-9174-4A0B-B382-A2F110AD0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452" y="4785335"/>
                <a:ext cx="6792955" cy="584775"/>
              </a:xfrm>
              <a:prstGeom prst="rect">
                <a:avLst/>
              </a:prstGeom>
              <a:blipFill>
                <a:blip r:embed="rId3"/>
                <a:stretch>
                  <a:fillRect t="-14583" r="-2244" b="-322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דיו 7">
                <a:extLst>
                  <a:ext uri="{FF2B5EF4-FFF2-40B4-BE49-F238E27FC236}">
                    <a16:creationId xmlns:a16="http://schemas.microsoft.com/office/drawing/2014/main" id="{A2BF0362-3041-4B41-B3C0-461A92C2EE82}"/>
                  </a:ext>
                </a:extLst>
              </p14:cNvPr>
              <p14:cNvContentPartPr/>
              <p14:nvPr/>
            </p14:nvContentPartPr>
            <p14:xfrm>
              <a:off x="4571486" y="3186771"/>
              <a:ext cx="555480" cy="360"/>
            </p14:xfrm>
          </p:contentPart>
        </mc:Choice>
        <mc:Fallback xmlns="">
          <p:pic>
            <p:nvPicPr>
              <p:cNvPr id="8" name="דיו 7">
                <a:extLst>
                  <a:ext uri="{FF2B5EF4-FFF2-40B4-BE49-F238E27FC236}">
                    <a16:creationId xmlns:a16="http://schemas.microsoft.com/office/drawing/2014/main" id="{A2BF0362-3041-4B41-B3C0-461A92C2EE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2846" y="3177771"/>
                <a:ext cx="573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דיו 8">
                <a:extLst>
                  <a:ext uri="{FF2B5EF4-FFF2-40B4-BE49-F238E27FC236}">
                    <a16:creationId xmlns:a16="http://schemas.microsoft.com/office/drawing/2014/main" id="{60B3F8D5-D91D-4068-9B98-B81C20C8C990}"/>
                  </a:ext>
                </a:extLst>
              </p14:cNvPr>
              <p14:cNvContentPartPr/>
              <p14:nvPr/>
            </p14:nvContentPartPr>
            <p14:xfrm>
              <a:off x="5840689" y="3146991"/>
              <a:ext cx="520920" cy="79560"/>
            </p14:xfrm>
          </p:contentPart>
        </mc:Choice>
        <mc:Fallback xmlns="">
          <p:pic>
            <p:nvPicPr>
              <p:cNvPr id="9" name="דיו 8">
                <a:extLst>
                  <a:ext uri="{FF2B5EF4-FFF2-40B4-BE49-F238E27FC236}">
                    <a16:creationId xmlns:a16="http://schemas.microsoft.com/office/drawing/2014/main" id="{60B3F8D5-D91D-4068-9B98-B81C20C8C9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2049" y="3137991"/>
                <a:ext cx="538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דיו 15">
                <a:extLst>
                  <a:ext uri="{FF2B5EF4-FFF2-40B4-BE49-F238E27FC236}">
                    <a16:creationId xmlns:a16="http://schemas.microsoft.com/office/drawing/2014/main" id="{0540381A-2D41-4F64-86A4-7C9FA20E7826}"/>
                  </a:ext>
                </a:extLst>
              </p14:cNvPr>
              <p14:cNvContentPartPr/>
              <p14:nvPr/>
            </p14:nvContentPartPr>
            <p14:xfrm>
              <a:off x="5290046" y="3225651"/>
              <a:ext cx="430560" cy="118800"/>
            </p14:xfrm>
          </p:contentPart>
        </mc:Choice>
        <mc:Fallback xmlns="">
          <p:pic>
            <p:nvPicPr>
              <p:cNvPr id="16" name="דיו 15">
                <a:extLst>
                  <a:ext uri="{FF2B5EF4-FFF2-40B4-BE49-F238E27FC236}">
                    <a16:creationId xmlns:a16="http://schemas.microsoft.com/office/drawing/2014/main" id="{0540381A-2D41-4F64-86A4-7C9FA20E78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1046" y="3216678"/>
                <a:ext cx="448200" cy="13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דיו 17">
                <a:extLst>
                  <a:ext uri="{FF2B5EF4-FFF2-40B4-BE49-F238E27FC236}">
                    <a16:creationId xmlns:a16="http://schemas.microsoft.com/office/drawing/2014/main" id="{6B0D154F-CE40-4792-B54A-385F2CC2B047}"/>
                  </a:ext>
                </a:extLst>
              </p14:cNvPr>
              <p14:cNvContentPartPr/>
              <p14:nvPr/>
            </p14:nvContentPartPr>
            <p14:xfrm>
              <a:off x="6464275" y="3139498"/>
              <a:ext cx="483480" cy="118440"/>
            </p14:xfrm>
          </p:contentPart>
        </mc:Choice>
        <mc:Fallback xmlns="">
          <p:pic>
            <p:nvPicPr>
              <p:cNvPr id="18" name="דיו 17">
                <a:extLst>
                  <a:ext uri="{FF2B5EF4-FFF2-40B4-BE49-F238E27FC236}">
                    <a16:creationId xmlns:a16="http://schemas.microsoft.com/office/drawing/2014/main" id="{6B0D154F-CE40-4792-B54A-385F2CC2B0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5275" y="3130525"/>
                <a:ext cx="501120" cy="1360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692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האירוע המרכזי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האירוע המרכזי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האירוע המרכזי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TM04033927[[fn=האירוע המרכזי]]</Template>
  <TotalTime>39</TotalTime>
  <Words>473</Words>
  <Application>Microsoft Office PowerPoint</Application>
  <PresentationFormat>מסך רחב</PresentationFormat>
  <Paragraphs>109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Impact</vt:lpstr>
      <vt:lpstr>Tahoma</vt:lpstr>
      <vt:lpstr>האירוע המרכזי</vt:lpstr>
      <vt:lpstr>כינוס איברים דומים עם מספרים מכוונים</vt:lpstr>
      <vt:lpstr>בשיעורים האחרונים למדנו על פעולות חשבון עם מספרים מכוונים</vt:lpstr>
      <vt:lpstr>איברים דומים – מהם?</vt:lpstr>
      <vt:lpstr>איברים דומים – מהם? </vt:lpstr>
      <vt:lpstr>איברים דומים – מהם? </vt:lpstr>
      <vt:lpstr>כינוס איברים דומים</vt:lpstr>
      <vt:lpstr>נתרגל טיפה...</vt:lpstr>
      <vt:lpstr>דוגמה א</vt:lpstr>
      <vt:lpstr>דוגמה ב</vt:lpstr>
      <vt:lpstr>דוגמאות שנפתור יחד</vt:lpstr>
      <vt:lpstr>דוגמאות שנפתור יחד</vt:lpstr>
      <vt:lpstr>אז מה למדנו בשיעור ?</vt:lpstr>
      <vt:lpstr>ועכשיו לתרגול – יש לשלוח את התשובות למורה למתמטיקה עד יום חמישי 2.4.2020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כינוס איברים דומים עם מספרים מכוונים</dc:title>
  <dc:creator>פנינה גרין</dc:creator>
  <cp:lastModifiedBy>פלורה אורן</cp:lastModifiedBy>
  <cp:revision>7</cp:revision>
  <dcterms:created xsi:type="dcterms:W3CDTF">2020-03-29T15:21:00Z</dcterms:created>
  <dcterms:modified xsi:type="dcterms:W3CDTF">2023-02-04T21:28:26Z</dcterms:modified>
</cp:coreProperties>
</file>