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4" r:id="rId8"/>
    <p:sldId id="266" r:id="rId9"/>
    <p:sldId id="267" r:id="rId10"/>
    <p:sldId id="269" r:id="rId11"/>
    <p:sldId id="270" r:id="rId12"/>
    <p:sldId id="272" r:id="rId13"/>
    <p:sldId id="273" r:id="rId14"/>
    <p:sldId id="275" r:id="rId15"/>
    <p:sldId id="276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Heebo Black" panose="00000A00000000000000" pitchFamily="2" charset="-79"/>
      <p:bold r:id="rId23"/>
    </p:embeddedFont>
    <p:embeddedFont>
      <p:font typeface="Heebo ExtraBold" panose="00000900000000000000" pitchFamily="2" charset="-79"/>
      <p:bold r:id="rId24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39C3A93-EDA1-EA3F-09D3-2005FF054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B2E9C6C-53B9-D363-4A01-A47AF51E3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AFAFEF-373F-F8B5-8CD4-491611D2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A99EE8E-5BF6-E131-E629-FC531E6F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38C11C5-E8A7-2035-ED6C-C2A9A768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64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A57951-37CF-0A28-CAB7-3E0CB361E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FD003F-DC21-1695-5BB6-1642B20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D8D9EE-A7CF-6667-585E-410D84E23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23E2B73-2DB5-E23A-9E07-53BAAFC8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BB935C-DFDB-40DB-5516-0837FD067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77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9ECA412-EE71-0FAA-63A6-07472EEB0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B4240A9-A59A-5C6E-7D4A-B636D170A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2C69E5F-2CFC-502E-0A24-37CC820A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F90BC6-71F3-9E9D-6F11-AA851FD92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DBB8EB-C728-EF7C-E500-894E4FA1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231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9F57A9-4619-8D9B-906C-CBD8A653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70F919-ACE3-B43A-F97B-350A700C4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1F16BCA-2125-1978-F151-7A6243636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E6B7DE-7A15-AEAF-8CD8-45CF003C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F0A1C7A-86D3-CEBB-FBD1-5125392A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126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D225610-332D-3FEA-9FAB-D6D85A8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77A0478-914E-F354-EBB9-3B29EE51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C4D81AC-5F12-20BB-D6D1-13753BB8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D4DDC3D-EE57-E33D-6AA1-154E1AA9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48E6C23-CF51-6E7D-309E-29C19005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975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79782C5-0F17-6456-3AA4-39442BEEE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3345B9D-7621-4C20-F97E-F317B2224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FD3B8FC-8022-E29C-4E46-3F2CFDBAC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5366F1F-5F40-BF29-D80D-6211763E4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5117A69-C5EF-6472-6014-9A1DEB7C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530D75A-1F1E-090A-31F6-0D58EFEB9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45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0591CFF-0101-7048-D623-58BEFDDD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DD183D-746C-DDFB-3C3F-906D513B6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5434C45A-EAF5-5500-295D-D3D7CDDC0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DC41E28-863A-8D7F-A7E0-44F44EB2A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1A303B-B019-85E9-B930-21AAE6ECE7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9A1C3178-294A-90E8-312F-88AEA3BEF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E2C1646C-BA70-2E6F-DBC3-3DF34F85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882F495F-0DA9-36B2-7AE4-2473D189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512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D63A17-3D84-7A3A-F123-4483A8B76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D364D20E-B430-B1B9-155F-54CEB8B39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99AA5EB-94CE-85EA-39C4-CB1322BEE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0414EE5-DB10-9E5E-F722-854BCDB1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67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30E4DB8-E16A-400A-B812-960C900D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FB24EECB-6DEB-C01B-BD4B-57D474B3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E33C8537-B546-71EC-87FB-BF5D2E6A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44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19C3D9-F6E8-865C-D957-9B12CAD4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9325E81-7F17-7418-7693-B2560B94F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628A63D7-7812-6B02-6114-5888D3DFA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A84B625-BEC6-5B51-EB72-7228C2EA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F1F2614-66D0-5B95-7803-2A2B6730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53BBBD4-68C4-87F4-4A98-F3AB4355E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86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D7E632-78E1-850A-8EDA-8C66D63B2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844AAB8-34E3-47C8-0C00-9BCA52D89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3F1B934-980D-70F2-95EA-C5467AECC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4CDD659-5463-D69C-79A3-52176892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190034C-C674-FD13-B6B6-22025B854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F530752-1CD0-29D8-8BA2-8467402EB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4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6EFE350E-53E4-7690-BA0B-FBBACD7F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87B73D-4985-37B9-1A2D-30DE3CC812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6A3DD7D-0A7C-402D-427B-B0F3ADA9C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43B61-6316-4198-A73D-57039B748AC1}" type="datetimeFigureOut">
              <a:rPr lang="he-IL" smtClean="0"/>
              <a:t>ט"ז/חשון/תשפ"ג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2BF234-38EE-8F9F-3C10-122028A87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C875BD-EFC6-82A5-668F-B8982CD6B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59C5-CCED-4BF5-AC83-4255872FF3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854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AC4750-CBD9-1721-D4EA-3773AB47C9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27215CD-72AA-295E-5E85-47212E3CE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2557634-193A-2264-0F14-D73CB7CE3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6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874643" y="980661"/>
            <a:ext cx="4532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להעשרה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096000" y="2631522"/>
            <a:ext cx="5194851" cy="41136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"בשביל הדעת" עמ' 119-131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יערי נ. "מי אני"  עמ' 41- 43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עיני ליאת "13 מסרים כפולים של הורים" מאמר בחוברת המצורפת.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תוכנית הלימודים במדעי התנהגות להשכלת יסוד, פרק 5 "תקשורת" עמ' 50-54 הוצאת משרד החינוך , 2005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82380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397565" y="622853"/>
            <a:ext cx="4002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 הורות-סוגיות ודילמות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7195929" y="1614439"/>
            <a:ext cx="4823791" cy="4828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משנה: </a:t>
            </a: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תפקידי ההורים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סמכות הורית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מנהיגות הורית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מהו הורה טוב:  גישות שונות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"האם הטובה דיה"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 algn="r" rtl="1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כללים וגבולות במשפחה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</a:pP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E5B16E4-9380-58A3-99DD-4454DB59288B}"/>
              </a:ext>
            </a:extLst>
          </p:cNvPr>
          <p:cNvSpPr txBox="1"/>
          <p:nvPr/>
        </p:nvSpPr>
        <p:spPr>
          <a:xfrm>
            <a:off x="0" y="1665121"/>
            <a:ext cx="7195929" cy="47083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u="sng" dirty="0">
                <a:latin typeface="Heebo Black" panose="00000A00000000000000" pitchFamily="2" charset="-79"/>
                <a:cs typeface="Heebo Black" panose="00000A00000000000000" pitchFamily="2" charset="-79"/>
              </a:rPr>
              <a:t>הערות </a:t>
            </a:r>
            <a:r>
              <a:rPr lang="he-IL" sz="3200" u="sng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מטודיות</a:t>
            </a:r>
            <a:endParaRPr lang="he-IL" sz="3200" u="sng" dirty="0"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להיות </a:t>
            </a: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עירניים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- עלול להיות טעון, זיכרונות עבר, חוויות קשות וכד'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להשתמש בדוגמאות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דיונים בנושאים: מה התכונות של הורה טוב?       מה ,לדעתי, הוא תפקידי ההורות? מדוע חשוב להציב גבולות לילדים/מתבגרים?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כתיבת חוויות אישיות </a:t>
            </a: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מחיי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יום יום ושיוכם לנושאי משנה </a:t>
            </a:r>
            <a:r>
              <a:rPr lang="he-IL" sz="18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</a:t>
            </a:r>
            <a:r>
              <a:rPr lang="he-IL" sz="1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יכול לשמש ככלי עזר למציאת נושא עבודה רלוונטי לכל לומד).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</a:pP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endParaRPr lang="he-IL" sz="28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81872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874643" y="980661"/>
            <a:ext cx="4532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להעשרה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096000" y="2631522"/>
            <a:ext cx="5194851" cy="20024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"בשביל הדעת" עמ' 87-101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C0EAF39-B689-3234-96EF-3A491E2938E6}"/>
              </a:ext>
            </a:extLst>
          </p:cNvPr>
          <p:cNvSpPr txBox="1"/>
          <p:nvPr/>
        </p:nvSpPr>
        <p:spPr>
          <a:xfrm>
            <a:off x="901149" y="2246379"/>
            <a:ext cx="4532243" cy="27269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האתר של "</a:t>
            </a:r>
            <a:r>
              <a:rPr lang="he-IL" sz="20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בטיפולנט</a:t>
            </a: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":  "אם טובה דיה- </a:t>
            </a:r>
            <a:r>
              <a:rPr lang="en-US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GOOD ENOUGH MOTHER</a:t>
            </a: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"בחוברת המצורפת.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0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יוטיוב</a:t>
            </a: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"משפחה בהסעה"  סדרה בערוץ 11 כאן : סרטונים קצרים . בכול אחד נוסעים מתבגר והורה ומנהלים דיון/ויכוח בסוגיות של מתבגרים.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158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331304" y="410818"/>
            <a:ext cx="414793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 גידול ילדים בסביבה טכנולוגית משתנה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8401878" y="1715916"/>
            <a:ext cx="3617843" cy="59945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משנה: </a:t>
            </a: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תקשורת מקוונת  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אינטרנט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מחשב 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סמרטפון</a:t>
            </a:r>
            <a:endParaRPr lang="he-IL" sz="2800" dirty="0"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רשתות חברתיות- </a:t>
            </a:r>
            <a:r>
              <a:rPr lang="he-IL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ווצ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אפ, </a:t>
            </a:r>
            <a:r>
              <a:rPr lang="he-IL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פייסבוק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, </a:t>
            </a:r>
            <a:r>
              <a:rPr lang="he-IL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אינסטגרם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, טיק טוק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algn="r" rtl="1">
              <a:lnSpc>
                <a:spcPct val="107000"/>
              </a:lnSpc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 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</a:pP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8C5C960-4E99-EBCB-22D2-45D29CE81722}"/>
              </a:ext>
            </a:extLst>
          </p:cNvPr>
          <p:cNvSpPr txBox="1"/>
          <p:nvPr/>
        </p:nvSpPr>
        <p:spPr>
          <a:xfrm>
            <a:off x="0" y="1715916"/>
            <a:ext cx="7606748" cy="53329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u="sng" dirty="0">
                <a:latin typeface="Heebo Black" panose="00000A00000000000000" pitchFamily="2" charset="-79"/>
                <a:cs typeface="Heebo Black" panose="00000A00000000000000" pitchFamily="2" charset="-79"/>
              </a:rPr>
              <a:t>הערות </a:t>
            </a:r>
            <a:r>
              <a:rPr lang="he-IL" sz="3200" u="sng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מטודיות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בירור ידע קיים ומידע על טכנולוגיות חדשות, </a:t>
            </a:r>
            <a:r>
              <a:rPr lang="he-IL" sz="16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(יתרונות וחסרונות) 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דיון והסברים: כיצד הטכנולוגיות שינו/ משנות את חיינו . </a:t>
            </a:r>
            <a:r>
              <a:rPr lang="he-IL" sz="16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(דוגמאות)</a:t>
            </a:r>
            <a:endParaRPr lang="en-US" sz="1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דיון והסברים: השלכות של הטכנולוגיות על המשפחה: זוגיות, הורות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 קורה במשפחה שלי בקשר לטכנולוגיות? (</a:t>
            </a:r>
            <a:r>
              <a:rPr lang="he-IL" sz="1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 היה פעם? מה קורה עכשיו במשפחה שלי?)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כיצד אנחנו יכולים להתמודד עם החשיפה העצומה הזאת?</a:t>
            </a: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ניתן לחבר לנושא הדילמות במשפחה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393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874643" y="980661"/>
            <a:ext cx="4532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להעשרה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096000" y="2631522"/>
            <a:ext cx="5194851" cy="348813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מגוגל:  "מדריך הורים לבטיחות ילדים ברשת" מאת גלעד האן (המאמר מצורף בחוברת)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1028700" lvl="1" indent="-571500">
              <a:lnSpc>
                <a:spcPct val="107000"/>
              </a:lnSpc>
              <a:buFont typeface="Wingdings" panose="05000000000000000000" pitchFamily="2" charset="2"/>
              <a:buChar char="q"/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3A031F6-8A21-2E44-16E5-F3D19E18DF69}"/>
              </a:ext>
            </a:extLst>
          </p:cNvPr>
          <p:cNvSpPr txBox="1"/>
          <p:nvPr/>
        </p:nvSpPr>
        <p:spPr>
          <a:xfrm>
            <a:off x="901149" y="2266122"/>
            <a:ext cx="4412973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ניתן להיעזר בסרטונים </a:t>
            </a:r>
            <a:r>
              <a:rPr lang="he-IL" sz="2000" dirty="0" err="1">
                <a:latin typeface="Heebo ExtraBold" panose="00000900000000000000" pitchFamily="2" charset="-79"/>
                <a:cs typeface="Heebo ExtraBold" panose="00000900000000000000" pitchFamily="2" charset="-79"/>
              </a:rPr>
              <a:t>מהיוטיוב</a:t>
            </a:r>
            <a:r>
              <a:rPr lang="he-IL" sz="2000" dirty="0">
                <a:latin typeface="Heebo ExtraBold" panose="00000900000000000000" pitchFamily="2" charset="-79"/>
                <a:cs typeface="Heebo ExtraBold" panose="00000900000000000000" pitchFamily="2" charset="-79"/>
              </a:rPr>
              <a:t> על טכנולוגיה חדשנית , רשתות חברתיות, סכנות ברשתות החברתיות</a:t>
            </a:r>
          </a:p>
        </p:txBody>
      </p:sp>
    </p:spTree>
    <p:extLst>
      <p:ext uri="{BB962C8B-B14F-4D97-AF65-F5344CB8AC3E}">
        <p14:creationId xmlns:p14="http://schemas.microsoft.com/office/powerpoint/2010/main" val="85957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A786705-1AE0-BB20-E588-840121F63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185" y="-84848"/>
            <a:ext cx="2632690" cy="263269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4A2146D6-5758-0EC8-EB72-D655224EF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6850" y="2984094"/>
            <a:ext cx="4962574" cy="293243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D9F0BEBA-F537-095B-FBD1-297275C9EE87}"/>
              </a:ext>
            </a:extLst>
          </p:cNvPr>
          <p:cNvSpPr txBox="1"/>
          <p:nvPr/>
        </p:nvSpPr>
        <p:spPr>
          <a:xfrm>
            <a:off x="2535545" y="747255"/>
            <a:ext cx="5702927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8000" dirty="0">
                <a:solidFill>
                  <a:srgbClr val="FF0000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שאלות....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405E90B-031C-45A2-7BB8-94F31E45DC13}"/>
              </a:ext>
            </a:extLst>
          </p:cNvPr>
          <p:cNvSpPr txBox="1"/>
          <p:nvPr/>
        </p:nvSpPr>
        <p:spPr>
          <a:xfrm>
            <a:off x="996159" y="3115757"/>
            <a:ext cx="5910469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8800" dirty="0">
                <a:solidFill>
                  <a:srgbClr val="0070C0"/>
                </a:solidFill>
                <a:latin typeface="Heebo Black" panose="00000A00000000000000" pitchFamily="2" charset="-79"/>
                <a:cs typeface="Heebo Black" panose="00000A00000000000000" pitchFamily="2" charset="-79"/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251417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A961EA20-901B-F21D-93D4-ED5535EEC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4C61162-FE13-319A-7C0A-6A97D17DA51F}"/>
              </a:ext>
            </a:extLst>
          </p:cNvPr>
          <p:cNvSpPr txBox="1"/>
          <p:nvPr/>
        </p:nvSpPr>
        <p:spPr>
          <a:xfrm>
            <a:off x="755374" y="1804341"/>
            <a:ext cx="5115339" cy="44100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ההשתלמות:</a:t>
            </a:r>
            <a:endParaRPr lang="en-US" sz="3200" u="sng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לא טוב היות האדם לבדו 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משאבים משפחתיים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מעגל חיי המשפחה – שלבים במחזור החיים של המשפחה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תקשורת במשפחה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הורות – סוגיות ודילמות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גידול ילדים בסביבה טכנולוגית משתנה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610185B-0AF7-B273-50AE-8428F60C2F4B}"/>
              </a:ext>
            </a:extLst>
          </p:cNvPr>
          <p:cNvSpPr txBox="1"/>
          <p:nvPr/>
        </p:nvSpPr>
        <p:spPr>
          <a:xfrm>
            <a:off x="463827" y="579005"/>
            <a:ext cx="394914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latin typeface="Heebo Black" panose="00000A00000000000000" pitchFamily="2" charset="-79"/>
                <a:cs typeface="Heebo Black" panose="00000A00000000000000" pitchFamily="2" charset="-79"/>
              </a:rPr>
              <a:t>על מה נדבר היום..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427C7F7-39A7-FE38-EB65-79BCF6049BCF}"/>
              </a:ext>
            </a:extLst>
          </p:cNvPr>
          <p:cNvSpPr txBox="1"/>
          <p:nvPr/>
        </p:nvSpPr>
        <p:spPr>
          <a:xfrm>
            <a:off x="6440557" y="1881807"/>
            <a:ext cx="5393632" cy="27392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u="sng" dirty="0">
                <a:latin typeface="Heebo Black" panose="00000A00000000000000" pitchFamily="2" charset="-79"/>
                <a:cs typeface="Heebo Black" panose="00000A00000000000000" pitchFamily="2" charset="-79"/>
              </a:rPr>
              <a:t>מבנה ההשתלמות: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מושגים ונושאי משנה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המלצות כיצד ללמד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חובה/העשרה</a:t>
            </a:r>
          </a:p>
        </p:txBody>
      </p:sp>
    </p:spTree>
    <p:extLst>
      <p:ext uri="{BB962C8B-B14F-4D97-AF65-F5344CB8AC3E}">
        <p14:creationId xmlns:p14="http://schemas.microsoft.com/office/powerpoint/2010/main" val="1823060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450574" y="596348"/>
            <a:ext cx="4002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לא טוב היות האדם לבדו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6533322" y="1828800"/>
            <a:ext cx="4903303" cy="42125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המשנה</a:t>
            </a: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: 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lvl="0" indent="-5715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קבוצה, המשפחה כקבוצה ראשונית,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lvl="0" indent="-5715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חיברות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, סוכן </a:t>
            </a: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חיברות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,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lvl="0" indent="-5715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מהי משפחה בשבילי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lvl="0" indent="-5715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סתירה בין דרישות המשפחה לבין השאיפות העצמיות של הפרט במשפחה (לימודים, קריירה )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lvl="0" indent="-5715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סטטוס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2C948C9-65E3-D104-A4E7-56B2CA095C93}"/>
              </a:ext>
            </a:extLst>
          </p:cNvPr>
          <p:cNvSpPr txBox="1"/>
          <p:nvPr/>
        </p:nvSpPr>
        <p:spPr>
          <a:xfrm>
            <a:off x="318052" y="1828800"/>
            <a:ext cx="5777948" cy="42125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הערות </a:t>
            </a:r>
            <a:r>
              <a:rPr lang="he-IL" sz="2800" u="sng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מטודיות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</a:pP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דיונים בנושאים: 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משמעות המושג "לא טוב היות האדם לבדו"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מהי משפחה עבורי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משפחה מסורתית- מתאים לי? במה?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סוגי משפחות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כיצד משלבים בין צרכי משפחה וצרכים אישיים? האם יש סתירה?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כדאי לשלב דוגמאות </a:t>
            </a: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מחיי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הלומדים</a:t>
            </a:r>
          </a:p>
        </p:txBody>
      </p:sp>
    </p:spTree>
    <p:extLst>
      <p:ext uri="{BB962C8B-B14F-4D97-AF65-F5344CB8AC3E}">
        <p14:creationId xmlns:p14="http://schemas.microsoft.com/office/powerpoint/2010/main" val="303425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1391481" y="980661"/>
            <a:ext cx="34720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רשות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361043" y="2631522"/>
            <a:ext cx="4823792" cy="305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המושג "</a:t>
            </a:r>
            <a:r>
              <a:rPr lang="he-IL" sz="20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חיברות</a:t>
            </a: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" בהרחבה ,נמצא בחוברת הלימוד שקיבלתם 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"בשביל הדעת":  המשפחה כמערכת עמ' 87-89 חלוקת התפקידים במשפחה עמ' 101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על המשפחה המסורתית:  "בשביל הדעת " עמ' 102, יערי נ. "מי אני" עמ' 39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285750" lvl="0" indent="-28575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על המשפחה המודרנית : בשביל הדעת עמ' 106, יערי נ. "מי אני" עמ' 39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C81306DA-33FA-1CA5-08E0-A077C1CA39E8}"/>
              </a:ext>
            </a:extLst>
          </p:cNvPr>
          <p:cNvSpPr txBox="1"/>
          <p:nvPr/>
        </p:nvSpPr>
        <p:spPr>
          <a:xfrm>
            <a:off x="609600" y="2425149"/>
            <a:ext cx="5128591" cy="7030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ct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יערי נ. "מי אני"  משפחה חד הורית עמ' 40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9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304800" y="596348"/>
            <a:ext cx="4002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משאבים משפחתיים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6096000" y="1715916"/>
            <a:ext cx="5830958" cy="64885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rtl="1">
              <a:lnSpc>
                <a:spcPct val="107000"/>
              </a:lnSpc>
            </a:pPr>
            <a:r>
              <a:rPr lang="he-IL" sz="28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משנה:  </a:t>
            </a:r>
          </a:p>
          <a:p>
            <a:pPr marL="457200" rtl="1">
              <a:lnSpc>
                <a:spcPct val="107000"/>
              </a:lnSpc>
            </a:pPr>
            <a:r>
              <a:rPr lang="he-IL" sz="2400" b="1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הגדרת המושג משאב</a:t>
            </a:r>
            <a:endParaRPr lang="en-US" sz="2400" b="1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משאבים כלכליים 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(מצרכים, כסף, רכוש, מקצוע וכו')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משאבים פסיכולוגיים, רגשיים 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(קבלה, תמיכה, אמפטיה וכו')</a:t>
            </a:r>
            <a:endParaRPr lang="en-US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משאב חברתיים 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(חברה, ארגונים ועמותות, קבוצות תמיכה, קהילה וכו')</a:t>
            </a:r>
            <a:endParaRPr lang="en-US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משאבים תרבותיים </a:t>
            </a:r>
            <a:r>
              <a:rPr lang="he-IL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(ידע, שפה, השכלה, דפוסי צריכה תרבותית וכו'</a:t>
            </a: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תרומת המשאבים לתפקוד והתפתחות המשפחה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n-US" sz="4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 </a:t>
            </a:r>
            <a:endParaRPr lang="en-US" sz="2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A5F23CB-984A-9FF2-ED0D-F8C5FDCB75EB}"/>
              </a:ext>
            </a:extLst>
          </p:cNvPr>
          <p:cNvSpPr txBox="1"/>
          <p:nvPr/>
        </p:nvSpPr>
        <p:spPr>
          <a:xfrm>
            <a:off x="265042" y="1888194"/>
            <a:ext cx="5645426" cy="33195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rtl="1">
              <a:lnSpc>
                <a:spcPct val="107000"/>
              </a:lnSpc>
            </a:pPr>
            <a:r>
              <a:rPr lang="he-IL" sz="28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הערות </a:t>
            </a:r>
            <a:r>
              <a:rPr lang="he-IL" sz="2800" u="sng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מטודיות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זיהוי המשאבים במשפחות הלומדים (באמצעות סיפורים אישיים ודוגמאות) 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מיון המשאבים 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כיצד לפתח משאבים במשפחה(" לא ידעתי שאני יכול להיעזר ב..." )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המחשה גרפית של המשאבים :  "עוגת משאבים"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060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1391481" y="980661"/>
            <a:ext cx="34720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רשות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228522" y="2631522"/>
            <a:ext cx="5062329" cy="14096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תוכנית הלימודים במדעי התנהגות להשכלת יסוד, פרק 8 "משאבים משפחתיים" עמ' 67-68 הוצאת משרד החינוך , 2005 (נמצא בחוברת)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5839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278296" y="596348"/>
            <a:ext cx="4002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 מעגל חיי המשפחה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6228523" y="1715916"/>
            <a:ext cx="5857459" cy="38282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>
              <a:lnSpc>
                <a:spcPct val="107000"/>
              </a:lnSpc>
              <a:spcAft>
                <a:spcPts val="800"/>
              </a:spcAft>
            </a:pPr>
            <a:r>
              <a:rPr lang="he-IL" sz="24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שלבים במחזור חיי המשפחה-נושאי משנה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עזיבת משפחת המוצא (זוגיות, לידת ילדים...)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שלב אמצע החיים: "הקן המתרוקן", סבאות, זקנה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"דור </a:t>
            </a:r>
            <a:r>
              <a:rPr lang="he-IL" sz="2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הסנדביץ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פער דורות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פרידה/גירושים במשפחה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5968621-9F26-60F8-C0FD-36904F37B088}"/>
              </a:ext>
            </a:extLst>
          </p:cNvPr>
          <p:cNvSpPr txBox="1"/>
          <p:nvPr/>
        </p:nvSpPr>
        <p:spPr>
          <a:xfrm>
            <a:off x="265046" y="1715916"/>
            <a:ext cx="5698432" cy="50127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u="sng" dirty="0">
                <a:latin typeface="Heebo Black" panose="00000A00000000000000" pitchFamily="2" charset="-79"/>
                <a:cs typeface="Heebo Black" panose="00000A00000000000000" pitchFamily="2" charset="-79"/>
              </a:rPr>
              <a:t>הערות </a:t>
            </a:r>
            <a:r>
              <a:rPr lang="he-IL" sz="2800" u="sng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מטודיות</a:t>
            </a:r>
            <a:endParaRPr lang="he-IL" sz="2800" u="sng" dirty="0"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הגדרת המושגים  </a:t>
            </a:r>
            <a:endParaRPr lang="en-US" sz="1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שיח: הלומדים ינתחו את המעגל האישי שלהם תוך שימוש במושגים </a:t>
            </a:r>
            <a:r>
              <a:rPr lang="he-IL" sz="1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("שלבים במשפחה שלי...כשעזבתי את משפחת המוצא שלי...אני עכשיו שייך ל"דור </a:t>
            </a:r>
            <a:r>
              <a:rPr lang="he-IL" sz="14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הסנדביץ</a:t>
            </a:r>
            <a:r>
              <a:rPr lang="he-IL" sz="1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"... הקן של הורי מתרוקן...)</a:t>
            </a:r>
            <a:endParaRPr lang="en-US" sz="11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אלבומי תמונות משפחתיים ו/או תמונות של המשפחה </a:t>
            </a:r>
            <a:r>
              <a:rPr lang="he-IL" sz="1200" dirty="0">
                <a:solidFill>
                  <a:srgbClr val="FF0000"/>
                </a:solidFill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(אם אפשר להביא)</a:t>
            </a:r>
            <a:endParaRPr lang="en-US" sz="105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שרטוש של מעגלי המשפחה/ עץ שורשים</a:t>
            </a:r>
            <a:endParaRPr lang="en-US" sz="1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457200" lvl="0" indent="-4572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הלומדים יוסיפו מעגל/מעגלים נוספים אם יש להם </a:t>
            </a:r>
            <a:r>
              <a:rPr lang="he-IL" sz="12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(אלמנות, נישואים שניים, משפחה נוספת)</a:t>
            </a:r>
            <a:endParaRPr lang="en-US" sz="1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endParaRPr lang="he-IL" sz="24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8077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DBC8C70-3DB1-5C88-E1FD-6155295C4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424484-B9B5-D8F0-6F1A-063CC082376D}"/>
              </a:ext>
            </a:extLst>
          </p:cNvPr>
          <p:cNvSpPr txBox="1"/>
          <p:nvPr/>
        </p:nvSpPr>
        <p:spPr>
          <a:xfrm>
            <a:off x="7328452" y="1113183"/>
            <a:ext cx="3352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endParaRPr lang="he-IL" sz="3200" dirty="0">
              <a:latin typeface="Heebo Black" panose="00000A00000000000000" pitchFamily="2" charset="-79"/>
              <a:cs typeface="Heebo Black" panose="00000A00000000000000" pitchFamily="2" charset="-79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AE8C7C8-1AB5-A7FF-E5A2-FBDF831D80FF}"/>
              </a:ext>
            </a:extLst>
          </p:cNvPr>
          <p:cNvSpPr txBox="1"/>
          <p:nvPr/>
        </p:nvSpPr>
        <p:spPr>
          <a:xfrm>
            <a:off x="874643" y="980661"/>
            <a:ext cx="453224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בבליוגרפיה</a:t>
            </a:r>
            <a:r>
              <a:rPr lang="he-IL" sz="3200" dirty="0">
                <a:latin typeface="Heebo Black" panose="00000A00000000000000" pitchFamily="2" charset="-79"/>
                <a:cs typeface="Heebo Black" panose="00000A00000000000000" pitchFamily="2" charset="-79"/>
              </a:rPr>
              <a:t> להעשרה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3A408CDC-4E9F-2A46-C18A-D0BD1110B825}"/>
              </a:ext>
            </a:extLst>
          </p:cNvPr>
          <p:cNvSpPr txBox="1"/>
          <p:nvPr/>
        </p:nvSpPr>
        <p:spPr>
          <a:xfrm>
            <a:off x="6096000" y="2631522"/>
            <a:ext cx="5194851" cy="203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יערי נ. "המשפחה הרב דורית עמ' 44-49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"בשביל הדעת" :קשרים ויחסים במשפחה"  עמ'111-118"</a:t>
            </a:r>
          </a:p>
          <a:p>
            <a:pPr marL="285750" lvl="0" indent="-28575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בשביל הדעת":  "התפתחות ושינוי במשפחה" עמ' 133-148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lvl="0" algn="r" rtl="1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9BBB368-97F1-B436-EFA3-531990CD0E99}"/>
              </a:ext>
            </a:extLst>
          </p:cNvPr>
          <p:cNvSpPr txBox="1"/>
          <p:nvPr/>
        </p:nvSpPr>
        <p:spPr>
          <a:xfrm>
            <a:off x="1364974" y="2252870"/>
            <a:ext cx="3909391" cy="23975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אתר "</a:t>
            </a:r>
            <a:r>
              <a:rPr lang="he-IL" sz="2000" dirty="0" err="1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בטיפולנט</a:t>
            </a: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", המאמר: "הגוזלים עוזבים את הקן – אבל מה איתנו? התמודדות עם שלב הקן הריק"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he-IL" sz="20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בגוגל: ד"ר רינה שחר : "עזיבת הקן, תהליך "השיגור" של בני הנוער מבית הוריהם"</a:t>
            </a:r>
            <a:endParaRPr lang="en-US" sz="20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677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EC487A7F-97DB-73B2-BBD1-10CBF23D4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6BE25E4-F66C-47CB-54FC-935F18A0293D}"/>
              </a:ext>
            </a:extLst>
          </p:cNvPr>
          <p:cNvSpPr txBox="1"/>
          <p:nvPr/>
        </p:nvSpPr>
        <p:spPr>
          <a:xfrm>
            <a:off x="119270" y="596348"/>
            <a:ext cx="40021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latin typeface="Heebo Black" panose="00000A00000000000000" pitchFamily="2" charset="-79"/>
                <a:cs typeface="Heebo Black" panose="00000A00000000000000" pitchFamily="2" charset="-79"/>
              </a:rPr>
              <a:t> תקשורת במשפחה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AD8254D-7E5B-96A8-B0BD-FFB5E13AC302}"/>
              </a:ext>
            </a:extLst>
          </p:cNvPr>
          <p:cNvSpPr txBox="1"/>
          <p:nvPr/>
        </p:nvSpPr>
        <p:spPr>
          <a:xfrm>
            <a:off x="6467061" y="1530386"/>
            <a:ext cx="5605669" cy="59985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נושאי משנה: </a:t>
            </a: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סוגי תקשורת </a:t>
            </a:r>
            <a:r>
              <a:rPr lang="he-IL" sz="2400" u="sng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בין אישית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: מעגל תקשורת,</a:t>
            </a: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תקשורת מילולית/לא מילולית,</a:t>
            </a: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תקשורת חוסמת</a:t>
            </a:r>
            <a:r>
              <a:rPr lang="he-IL" sz="2400" dirty="0"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, </a:t>
            </a: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תקשורת יעילה/מקדמת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מסרים כפולים/חד משמעיים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מסר "אני-אתה"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אמפטיה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קונפליקט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השפעת התקשורת על אופי היחסים במשפחה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FFAF3FAB-4BF4-3821-1B72-D9BDD8F6B5DF}"/>
              </a:ext>
            </a:extLst>
          </p:cNvPr>
          <p:cNvSpPr txBox="1"/>
          <p:nvPr/>
        </p:nvSpPr>
        <p:spPr>
          <a:xfrm>
            <a:off x="119269" y="1530386"/>
            <a:ext cx="6347791" cy="50720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u="sng" dirty="0">
                <a:latin typeface="Heebo Black" panose="00000A00000000000000" pitchFamily="2" charset="-79"/>
                <a:cs typeface="Heebo Black" panose="00000A00000000000000" pitchFamily="2" charset="-79"/>
              </a:rPr>
              <a:t>הערות </a:t>
            </a:r>
            <a:r>
              <a:rPr lang="he-IL" sz="2400" u="sng" dirty="0" err="1">
                <a:latin typeface="Heebo Black" panose="00000A00000000000000" pitchFamily="2" charset="-79"/>
                <a:cs typeface="Heebo Black" panose="00000A00000000000000" pitchFamily="2" charset="-79"/>
              </a:rPr>
              <a:t>מטודיות</a:t>
            </a:r>
            <a:endParaRPr lang="he-IL" sz="2400" u="sng" dirty="0">
              <a:latin typeface="Heebo Black" panose="00000A00000000000000" pitchFamily="2" charset="-79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הגדרת מושגים</a:t>
            </a: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תרגול של צורות תקשורת באמצעות משחקי תפקידים:  </a:t>
            </a:r>
            <a:r>
              <a:rPr lang="he-IL" sz="16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(זוג לומדים יציגו תקשורת כלשהי ויהיה צורך לזהות את הסוג שלה)</a:t>
            </a:r>
            <a:endParaRPr lang="en-US" sz="1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 משחקי תפקידים משתנים  על מנת להמחיש שהכישורים של "תקשורת מקדמת" הם כישורים נרכשים. 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לתרגל במשחקי תפקידים את "מסר אני/אתה"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עיבוד המסרים </a:t>
            </a:r>
            <a:r>
              <a:rPr lang="he-IL" sz="16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(מה הרגשתי)</a:t>
            </a:r>
            <a:endParaRPr lang="en-US" sz="16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  <a:p>
            <a:pPr marL="342900" lvl="0" indent="-342900" algn="r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he-IL" sz="2400" dirty="0">
                <a:effectLst/>
                <a:latin typeface="Heebo Black" panose="00000A00000000000000" pitchFamily="2" charset="-79"/>
                <a:ea typeface="Calibri" panose="020F0502020204030204" pitchFamily="34" charset="0"/>
                <a:cs typeface="Heebo Black" panose="00000A00000000000000" pitchFamily="2" charset="-79"/>
              </a:rPr>
              <a:t>מה דפוס התקשורת במשפחה של כל אחד מהלומדים</a:t>
            </a:r>
            <a:endParaRPr lang="en-US" sz="2400" dirty="0">
              <a:effectLst/>
              <a:latin typeface="Heebo Black" panose="00000A00000000000000" pitchFamily="2" charset="-79"/>
              <a:ea typeface="Calibri" panose="020F0502020204030204" pitchFamily="34" charset="0"/>
              <a:cs typeface="Heebo Black" panose="00000A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04741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978</Words>
  <Application>Microsoft Office PowerPoint</Application>
  <PresentationFormat>מסך רחב</PresentationFormat>
  <Paragraphs>139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2" baseType="lpstr">
      <vt:lpstr>Calibri Light</vt:lpstr>
      <vt:lpstr>Calibri</vt:lpstr>
      <vt:lpstr>Heebo Black</vt:lpstr>
      <vt:lpstr>Wingdings</vt:lpstr>
      <vt:lpstr>Arial</vt:lpstr>
      <vt:lpstr>Heebo ExtraBold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עדנה מרום</dc:creator>
  <cp:lastModifiedBy>עדנה מרום</cp:lastModifiedBy>
  <cp:revision>10</cp:revision>
  <dcterms:created xsi:type="dcterms:W3CDTF">2022-11-09T06:05:55Z</dcterms:created>
  <dcterms:modified xsi:type="dcterms:W3CDTF">2022-11-13T08:18:36Z</dcterms:modified>
</cp:coreProperties>
</file>