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David" panose="020E0502060401010101" pitchFamily="34" charset="-79"/>
      <p:regular r:id="rId25"/>
      <p:bold r:id="rId26"/>
    </p:embeddedFont>
    <p:embeddedFont>
      <p:font typeface="Heebo ExtraBold" panose="00000900000000000000" pitchFamily="2" charset="-79"/>
      <p:bold r:id="rId27"/>
    </p:embeddedFont>
    <p:embeddedFont>
      <p:font typeface="Heebo Medium" panose="00000600000000000000" pitchFamily="2" charset="-79"/>
      <p:regular r:id="rId28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F7A94-02A5-4B57-83DA-BF60F8490B7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95971C4-AE0F-4AD6-AD99-2D85077F9564}">
      <dgm:prSet phldrT="[Text]" custT="1"/>
      <dgm:spPr>
        <a:solidFill>
          <a:srgbClr val="FFC000"/>
        </a:solidFill>
        <a:ln>
          <a:solidFill>
            <a:schemeClr val="tx1"/>
          </a:solidFill>
        </a:ln>
        <a:effectLst/>
      </dgm:spPr>
      <dgm:t>
        <a:bodyPr/>
        <a:lstStyle/>
        <a:p>
          <a:pPr rtl="1"/>
          <a:r>
            <a:rPr lang="he-IL" sz="2400" dirty="0">
              <a:solidFill>
                <a:schemeClr val="tx1"/>
              </a:solidFill>
              <a:effectLst/>
              <a:latin typeface="Heebo ExtraBold" panose="00000900000000000000" pitchFamily="2" charset="-79"/>
              <a:cs typeface="Heebo ExtraBold" panose="00000900000000000000" pitchFamily="2" charset="-79"/>
            </a:rPr>
            <a:t>1- גירוי/</a:t>
          </a:r>
        </a:p>
        <a:p>
          <a:pPr rtl="1"/>
          <a:r>
            <a:rPr lang="he-IL" sz="2400" dirty="0">
              <a:solidFill>
                <a:schemeClr val="tx1"/>
              </a:solidFill>
              <a:effectLst/>
              <a:latin typeface="Heebo ExtraBold" panose="00000900000000000000" pitchFamily="2" charset="-79"/>
              <a:cs typeface="Heebo ExtraBold" panose="00000900000000000000" pitchFamily="2" charset="-79"/>
            </a:rPr>
            <a:t>טריגר</a:t>
          </a:r>
        </a:p>
      </dgm:t>
    </dgm:pt>
    <dgm:pt modelId="{1DB8354D-D73A-4D68-B17A-9AB5BD366DA7}" type="parTrans" cxnId="{9F1AE811-84A1-49E9-98A0-3A6BC14C7E15}">
      <dgm:prSet/>
      <dgm:spPr/>
      <dgm:t>
        <a:bodyPr/>
        <a:lstStyle/>
        <a:p>
          <a:pPr rtl="1"/>
          <a:endParaRPr lang="he-IL"/>
        </a:p>
      </dgm:t>
    </dgm:pt>
    <dgm:pt modelId="{1137C510-9863-481D-BAAF-6B1C32FA7EEB}" type="sibTrans" cxnId="{9F1AE811-84A1-49E9-98A0-3A6BC14C7E15}">
      <dgm:prSet/>
      <dgm:spPr>
        <a:ln>
          <a:solidFill>
            <a:srgbClr val="008BBC"/>
          </a:solidFill>
        </a:ln>
      </dgm:spPr>
      <dgm:t>
        <a:bodyPr/>
        <a:lstStyle/>
        <a:p>
          <a:pPr rtl="1"/>
          <a:endParaRPr lang="he-IL"/>
        </a:p>
      </dgm:t>
    </dgm:pt>
    <dgm:pt modelId="{B0698B4D-4EB5-4E53-AAF7-9C502B3E6DC9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he-IL" sz="2400" dirty="0">
              <a:solidFill>
                <a:schemeClr val="tx1"/>
              </a:solidFill>
              <a:latin typeface="Heebo ExtraBold" panose="00000900000000000000" pitchFamily="2" charset="-79"/>
              <a:cs typeface="Heebo ExtraBold" panose="00000900000000000000" pitchFamily="2" charset="-79"/>
            </a:rPr>
            <a:t>2- הקנייה</a:t>
          </a:r>
        </a:p>
      </dgm:t>
    </dgm:pt>
    <dgm:pt modelId="{D8DA96B5-DB63-4F4B-850F-08D697AD3DFD}" type="parTrans" cxnId="{0818B6EE-C5BF-4544-A644-D7BDE84B0E21}">
      <dgm:prSet/>
      <dgm:spPr/>
      <dgm:t>
        <a:bodyPr/>
        <a:lstStyle/>
        <a:p>
          <a:pPr rtl="1"/>
          <a:endParaRPr lang="he-IL"/>
        </a:p>
      </dgm:t>
    </dgm:pt>
    <dgm:pt modelId="{F2088EF3-CDB9-4141-AFA9-F1ECCE530C03}" type="sibTrans" cxnId="{0818B6EE-C5BF-4544-A644-D7BDE84B0E21}">
      <dgm:prSet/>
      <dgm:spPr>
        <a:ln>
          <a:solidFill>
            <a:srgbClr val="008BBC"/>
          </a:solidFill>
        </a:ln>
      </dgm:spPr>
      <dgm:t>
        <a:bodyPr/>
        <a:lstStyle/>
        <a:p>
          <a:pPr rtl="1"/>
          <a:endParaRPr lang="he-IL"/>
        </a:p>
      </dgm:t>
    </dgm:pt>
    <dgm:pt modelId="{A7208DED-1DFC-487C-AA98-56C73433EBB2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he-IL" sz="2400" dirty="0">
              <a:solidFill>
                <a:schemeClr val="tx1"/>
              </a:solidFill>
              <a:latin typeface="Heebo ExtraBold" panose="00000900000000000000" pitchFamily="2" charset="-79"/>
              <a:cs typeface="Heebo ExtraBold" panose="00000900000000000000" pitchFamily="2" charset="-79"/>
            </a:rPr>
            <a:t>3- התנסות והמשגה</a:t>
          </a:r>
        </a:p>
      </dgm:t>
    </dgm:pt>
    <dgm:pt modelId="{E5A6E9F4-BB91-4953-827F-236757866467}" type="parTrans" cxnId="{ACE4CF36-0C13-4344-B455-48479708ECFD}">
      <dgm:prSet/>
      <dgm:spPr/>
      <dgm:t>
        <a:bodyPr/>
        <a:lstStyle/>
        <a:p>
          <a:pPr rtl="1"/>
          <a:endParaRPr lang="he-IL"/>
        </a:p>
      </dgm:t>
    </dgm:pt>
    <dgm:pt modelId="{97A20126-C8AF-48EA-A695-F8EA8ECB3C90}" type="sibTrans" cxnId="{ACE4CF36-0C13-4344-B455-48479708ECFD}">
      <dgm:prSet/>
      <dgm:spPr>
        <a:ln>
          <a:solidFill>
            <a:srgbClr val="008BBC"/>
          </a:solidFill>
        </a:ln>
      </dgm:spPr>
      <dgm:t>
        <a:bodyPr/>
        <a:lstStyle/>
        <a:p>
          <a:pPr rtl="1"/>
          <a:endParaRPr lang="he-IL"/>
        </a:p>
      </dgm:t>
    </dgm:pt>
    <dgm:pt modelId="{70786C21-1542-4CD1-9340-6714EF9C8C62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he-IL" sz="2400" dirty="0">
              <a:solidFill>
                <a:schemeClr val="tx1"/>
              </a:solidFill>
              <a:latin typeface="Heebo ExtraBold" panose="00000900000000000000" pitchFamily="2" charset="-79"/>
              <a:cs typeface="Heebo ExtraBold" panose="00000900000000000000" pitchFamily="2" charset="-79"/>
            </a:rPr>
            <a:t>4- יישום והטמעה</a:t>
          </a:r>
        </a:p>
      </dgm:t>
    </dgm:pt>
    <dgm:pt modelId="{1CEF6F28-A56C-43F8-AE64-22032F805EC1}" type="parTrans" cxnId="{91C10EE1-A0A3-4B35-97AE-F424A9D001A1}">
      <dgm:prSet/>
      <dgm:spPr/>
      <dgm:t>
        <a:bodyPr/>
        <a:lstStyle/>
        <a:p>
          <a:pPr rtl="1"/>
          <a:endParaRPr lang="he-IL"/>
        </a:p>
      </dgm:t>
    </dgm:pt>
    <dgm:pt modelId="{E1D68534-EB1C-43B7-9941-9A7E9DECBBA7}" type="sibTrans" cxnId="{91C10EE1-A0A3-4B35-97AE-F424A9D001A1}">
      <dgm:prSet/>
      <dgm:spPr>
        <a:ln>
          <a:solidFill>
            <a:srgbClr val="008BBC"/>
          </a:solidFill>
        </a:ln>
      </dgm:spPr>
      <dgm:t>
        <a:bodyPr/>
        <a:lstStyle/>
        <a:p>
          <a:pPr rtl="1"/>
          <a:endParaRPr lang="he-IL"/>
        </a:p>
      </dgm:t>
    </dgm:pt>
    <dgm:pt modelId="{F0CED7B9-CC67-43F3-93C5-947376403DC0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he-IL" sz="2000" dirty="0">
              <a:solidFill>
                <a:schemeClr val="tx1"/>
              </a:solidFill>
              <a:latin typeface="Heebo ExtraBold" panose="00000900000000000000" pitchFamily="2" charset="-79"/>
              <a:cs typeface="Heebo ExtraBold" panose="00000900000000000000" pitchFamily="2" charset="-79"/>
            </a:rPr>
            <a:t>5- סיכום סגירה והערכה</a:t>
          </a:r>
        </a:p>
      </dgm:t>
    </dgm:pt>
    <dgm:pt modelId="{5C7CFD51-8250-465C-A36E-BB4EE96AC8A4}" type="parTrans" cxnId="{6E1E07D3-7860-4667-B7A5-C02CB92F9AE1}">
      <dgm:prSet/>
      <dgm:spPr/>
      <dgm:t>
        <a:bodyPr/>
        <a:lstStyle/>
        <a:p>
          <a:pPr rtl="1"/>
          <a:endParaRPr lang="he-IL"/>
        </a:p>
      </dgm:t>
    </dgm:pt>
    <dgm:pt modelId="{1F11BB2C-0068-4F34-B305-252A6437A499}" type="sibTrans" cxnId="{6E1E07D3-7860-4667-B7A5-C02CB92F9AE1}">
      <dgm:prSet/>
      <dgm:spPr>
        <a:ln>
          <a:solidFill>
            <a:srgbClr val="008BBC"/>
          </a:solidFill>
        </a:ln>
      </dgm:spPr>
      <dgm:t>
        <a:bodyPr/>
        <a:lstStyle/>
        <a:p>
          <a:pPr rtl="1"/>
          <a:endParaRPr lang="he-IL"/>
        </a:p>
      </dgm:t>
    </dgm:pt>
    <dgm:pt modelId="{156FBC93-406E-4352-963E-5E3DC38DA0F9}" type="pres">
      <dgm:prSet presAssocID="{947F7A94-02A5-4B57-83DA-BF60F8490B78}" presName="cycle" presStyleCnt="0">
        <dgm:presLayoutVars>
          <dgm:dir/>
          <dgm:resizeHandles val="exact"/>
        </dgm:presLayoutVars>
      </dgm:prSet>
      <dgm:spPr/>
    </dgm:pt>
    <dgm:pt modelId="{52783C17-DF14-4C60-9EC1-8319ACC581F9}" type="pres">
      <dgm:prSet presAssocID="{595971C4-AE0F-4AD6-AD99-2D85077F9564}" presName="node" presStyleLbl="node1" presStyleIdx="0" presStyleCnt="5">
        <dgm:presLayoutVars>
          <dgm:bulletEnabled val="1"/>
        </dgm:presLayoutVars>
      </dgm:prSet>
      <dgm:spPr/>
    </dgm:pt>
    <dgm:pt modelId="{380182A6-6BAA-44C5-863E-831CB436389D}" type="pres">
      <dgm:prSet presAssocID="{595971C4-AE0F-4AD6-AD99-2D85077F9564}" presName="spNode" presStyleCnt="0"/>
      <dgm:spPr/>
    </dgm:pt>
    <dgm:pt modelId="{BDC76BEB-3EBE-4D31-93BD-D6475BD25B66}" type="pres">
      <dgm:prSet presAssocID="{1137C510-9863-481D-BAAF-6B1C32FA7EEB}" presName="sibTrans" presStyleLbl="sibTrans1D1" presStyleIdx="0" presStyleCnt="5"/>
      <dgm:spPr/>
    </dgm:pt>
    <dgm:pt modelId="{A5BB3E73-B202-4C51-9153-70EA185378DD}" type="pres">
      <dgm:prSet presAssocID="{B0698B4D-4EB5-4E53-AAF7-9C502B3E6DC9}" presName="node" presStyleLbl="node1" presStyleIdx="1" presStyleCnt="5">
        <dgm:presLayoutVars>
          <dgm:bulletEnabled val="1"/>
        </dgm:presLayoutVars>
      </dgm:prSet>
      <dgm:spPr/>
    </dgm:pt>
    <dgm:pt modelId="{1BA776C8-E153-4C14-B4FB-DA518375D4D0}" type="pres">
      <dgm:prSet presAssocID="{B0698B4D-4EB5-4E53-AAF7-9C502B3E6DC9}" presName="spNode" presStyleCnt="0"/>
      <dgm:spPr/>
    </dgm:pt>
    <dgm:pt modelId="{5B6D5A2B-25BE-40AF-96CD-CCFD19F8C725}" type="pres">
      <dgm:prSet presAssocID="{F2088EF3-CDB9-4141-AFA9-F1ECCE530C03}" presName="sibTrans" presStyleLbl="sibTrans1D1" presStyleIdx="1" presStyleCnt="5"/>
      <dgm:spPr/>
    </dgm:pt>
    <dgm:pt modelId="{E68FB969-FA69-4B85-BF00-C8B5EFEE4FDB}" type="pres">
      <dgm:prSet presAssocID="{A7208DED-1DFC-487C-AA98-56C73433EBB2}" presName="node" presStyleLbl="node1" presStyleIdx="2" presStyleCnt="5">
        <dgm:presLayoutVars>
          <dgm:bulletEnabled val="1"/>
        </dgm:presLayoutVars>
      </dgm:prSet>
      <dgm:spPr/>
    </dgm:pt>
    <dgm:pt modelId="{589F5E24-9E9B-4470-BD81-2C9D0CE089E1}" type="pres">
      <dgm:prSet presAssocID="{A7208DED-1DFC-487C-AA98-56C73433EBB2}" presName="spNode" presStyleCnt="0"/>
      <dgm:spPr/>
    </dgm:pt>
    <dgm:pt modelId="{9C95772C-CA82-445F-A2E3-BDE4270DD3E5}" type="pres">
      <dgm:prSet presAssocID="{97A20126-C8AF-48EA-A695-F8EA8ECB3C90}" presName="sibTrans" presStyleLbl="sibTrans1D1" presStyleIdx="2" presStyleCnt="5"/>
      <dgm:spPr/>
    </dgm:pt>
    <dgm:pt modelId="{9DC3FD07-BC71-4D7C-A80E-0B9115948B07}" type="pres">
      <dgm:prSet presAssocID="{70786C21-1542-4CD1-9340-6714EF9C8C62}" presName="node" presStyleLbl="node1" presStyleIdx="3" presStyleCnt="5">
        <dgm:presLayoutVars>
          <dgm:bulletEnabled val="1"/>
        </dgm:presLayoutVars>
      </dgm:prSet>
      <dgm:spPr/>
    </dgm:pt>
    <dgm:pt modelId="{A040BEED-F209-4A34-99CF-2E3CFB9E1043}" type="pres">
      <dgm:prSet presAssocID="{70786C21-1542-4CD1-9340-6714EF9C8C62}" presName="spNode" presStyleCnt="0"/>
      <dgm:spPr/>
    </dgm:pt>
    <dgm:pt modelId="{D4510F05-9162-44A2-A2F7-380C247C9EC5}" type="pres">
      <dgm:prSet presAssocID="{E1D68534-EB1C-43B7-9941-9A7E9DECBBA7}" presName="sibTrans" presStyleLbl="sibTrans1D1" presStyleIdx="3" presStyleCnt="5"/>
      <dgm:spPr/>
    </dgm:pt>
    <dgm:pt modelId="{D28EC987-84BC-44C6-A354-6177EFC0EE47}" type="pres">
      <dgm:prSet presAssocID="{F0CED7B9-CC67-43F3-93C5-947376403DC0}" presName="node" presStyleLbl="node1" presStyleIdx="4" presStyleCnt="5" custScaleX="114081">
        <dgm:presLayoutVars>
          <dgm:bulletEnabled val="1"/>
        </dgm:presLayoutVars>
      </dgm:prSet>
      <dgm:spPr/>
    </dgm:pt>
    <dgm:pt modelId="{9AA4D923-D0DE-44E8-BA94-40EC29AAA98C}" type="pres">
      <dgm:prSet presAssocID="{F0CED7B9-CC67-43F3-93C5-947376403DC0}" presName="spNode" presStyleCnt="0"/>
      <dgm:spPr/>
    </dgm:pt>
    <dgm:pt modelId="{9ABFA20A-64D1-4466-ACB9-BBB009032241}" type="pres">
      <dgm:prSet presAssocID="{1F11BB2C-0068-4F34-B305-252A6437A499}" presName="sibTrans" presStyleLbl="sibTrans1D1" presStyleIdx="4" presStyleCnt="5"/>
      <dgm:spPr/>
    </dgm:pt>
  </dgm:ptLst>
  <dgm:cxnLst>
    <dgm:cxn modelId="{2FBF4909-E1F6-4CD9-824C-B27BC3B637F6}" type="presOf" srcId="{595971C4-AE0F-4AD6-AD99-2D85077F9564}" destId="{52783C17-DF14-4C60-9EC1-8319ACC581F9}" srcOrd="0" destOrd="0" presId="urn:microsoft.com/office/officeart/2005/8/layout/cycle5"/>
    <dgm:cxn modelId="{9F1AE811-84A1-49E9-98A0-3A6BC14C7E15}" srcId="{947F7A94-02A5-4B57-83DA-BF60F8490B78}" destId="{595971C4-AE0F-4AD6-AD99-2D85077F9564}" srcOrd="0" destOrd="0" parTransId="{1DB8354D-D73A-4D68-B17A-9AB5BD366DA7}" sibTransId="{1137C510-9863-481D-BAAF-6B1C32FA7EEB}"/>
    <dgm:cxn modelId="{EEB98323-C84E-4717-95AC-C3A086AA899D}" type="presOf" srcId="{A7208DED-1DFC-487C-AA98-56C73433EBB2}" destId="{E68FB969-FA69-4B85-BF00-C8B5EFEE4FDB}" srcOrd="0" destOrd="0" presId="urn:microsoft.com/office/officeart/2005/8/layout/cycle5"/>
    <dgm:cxn modelId="{ACE4CF36-0C13-4344-B455-48479708ECFD}" srcId="{947F7A94-02A5-4B57-83DA-BF60F8490B78}" destId="{A7208DED-1DFC-487C-AA98-56C73433EBB2}" srcOrd="2" destOrd="0" parTransId="{E5A6E9F4-BB91-4953-827F-236757866467}" sibTransId="{97A20126-C8AF-48EA-A695-F8EA8ECB3C90}"/>
    <dgm:cxn modelId="{57AA233F-BF67-41D7-B6DA-D9946A51AFAD}" type="presOf" srcId="{947F7A94-02A5-4B57-83DA-BF60F8490B78}" destId="{156FBC93-406E-4352-963E-5E3DC38DA0F9}" srcOrd="0" destOrd="0" presId="urn:microsoft.com/office/officeart/2005/8/layout/cycle5"/>
    <dgm:cxn modelId="{44D22045-9AFF-4A99-8B5A-DCB81B8CDFDF}" type="presOf" srcId="{F0CED7B9-CC67-43F3-93C5-947376403DC0}" destId="{D28EC987-84BC-44C6-A354-6177EFC0EE47}" srcOrd="0" destOrd="0" presId="urn:microsoft.com/office/officeart/2005/8/layout/cycle5"/>
    <dgm:cxn modelId="{9A409945-C340-4668-A91B-C7E7037A47A3}" type="presOf" srcId="{B0698B4D-4EB5-4E53-AAF7-9C502B3E6DC9}" destId="{A5BB3E73-B202-4C51-9153-70EA185378DD}" srcOrd="0" destOrd="0" presId="urn:microsoft.com/office/officeart/2005/8/layout/cycle5"/>
    <dgm:cxn modelId="{6D2A1E54-6A56-41C8-AEF2-8CBA4CCEE17F}" type="presOf" srcId="{1F11BB2C-0068-4F34-B305-252A6437A499}" destId="{9ABFA20A-64D1-4466-ACB9-BBB009032241}" srcOrd="0" destOrd="0" presId="urn:microsoft.com/office/officeart/2005/8/layout/cycle5"/>
    <dgm:cxn modelId="{217BE758-8F01-4099-9C72-F4EBF697C376}" type="presOf" srcId="{97A20126-C8AF-48EA-A695-F8EA8ECB3C90}" destId="{9C95772C-CA82-445F-A2E3-BDE4270DD3E5}" srcOrd="0" destOrd="0" presId="urn:microsoft.com/office/officeart/2005/8/layout/cycle5"/>
    <dgm:cxn modelId="{3E7BA87F-558A-4C59-B0B0-CEAECD64E03F}" type="presOf" srcId="{E1D68534-EB1C-43B7-9941-9A7E9DECBBA7}" destId="{D4510F05-9162-44A2-A2F7-380C247C9EC5}" srcOrd="0" destOrd="0" presId="urn:microsoft.com/office/officeart/2005/8/layout/cycle5"/>
    <dgm:cxn modelId="{5BDB9081-9A37-4EBD-B998-8C7D46DF43DB}" type="presOf" srcId="{70786C21-1542-4CD1-9340-6714EF9C8C62}" destId="{9DC3FD07-BC71-4D7C-A80E-0B9115948B07}" srcOrd="0" destOrd="0" presId="urn:microsoft.com/office/officeart/2005/8/layout/cycle5"/>
    <dgm:cxn modelId="{749E6185-7D80-4464-848C-2561C12933F3}" type="presOf" srcId="{F2088EF3-CDB9-4141-AFA9-F1ECCE530C03}" destId="{5B6D5A2B-25BE-40AF-96CD-CCFD19F8C725}" srcOrd="0" destOrd="0" presId="urn:microsoft.com/office/officeart/2005/8/layout/cycle5"/>
    <dgm:cxn modelId="{850065A3-E349-4C4A-8936-4177EF0BAFEB}" type="presOf" srcId="{1137C510-9863-481D-BAAF-6B1C32FA7EEB}" destId="{BDC76BEB-3EBE-4D31-93BD-D6475BD25B66}" srcOrd="0" destOrd="0" presId="urn:microsoft.com/office/officeart/2005/8/layout/cycle5"/>
    <dgm:cxn modelId="{6E1E07D3-7860-4667-B7A5-C02CB92F9AE1}" srcId="{947F7A94-02A5-4B57-83DA-BF60F8490B78}" destId="{F0CED7B9-CC67-43F3-93C5-947376403DC0}" srcOrd="4" destOrd="0" parTransId="{5C7CFD51-8250-465C-A36E-BB4EE96AC8A4}" sibTransId="{1F11BB2C-0068-4F34-B305-252A6437A499}"/>
    <dgm:cxn modelId="{91C10EE1-A0A3-4B35-97AE-F424A9D001A1}" srcId="{947F7A94-02A5-4B57-83DA-BF60F8490B78}" destId="{70786C21-1542-4CD1-9340-6714EF9C8C62}" srcOrd="3" destOrd="0" parTransId="{1CEF6F28-A56C-43F8-AE64-22032F805EC1}" sibTransId="{E1D68534-EB1C-43B7-9941-9A7E9DECBBA7}"/>
    <dgm:cxn modelId="{0818B6EE-C5BF-4544-A644-D7BDE84B0E21}" srcId="{947F7A94-02A5-4B57-83DA-BF60F8490B78}" destId="{B0698B4D-4EB5-4E53-AAF7-9C502B3E6DC9}" srcOrd="1" destOrd="0" parTransId="{D8DA96B5-DB63-4F4B-850F-08D697AD3DFD}" sibTransId="{F2088EF3-CDB9-4141-AFA9-F1ECCE530C03}"/>
    <dgm:cxn modelId="{67AF385B-9FF7-4B2D-90FC-6E98E8EA9700}" type="presParOf" srcId="{156FBC93-406E-4352-963E-5E3DC38DA0F9}" destId="{52783C17-DF14-4C60-9EC1-8319ACC581F9}" srcOrd="0" destOrd="0" presId="urn:microsoft.com/office/officeart/2005/8/layout/cycle5"/>
    <dgm:cxn modelId="{A972F214-E68E-4BB6-83E5-8D320170CA7D}" type="presParOf" srcId="{156FBC93-406E-4352-963E-5E3DC38DA0F9}" destId="{380182A6-6BAA-44C5-863E-831CB436389D}" srcOrd="1" destOrd="0" presId="urn:microsoft.com/office/officeart/2005/8/layout/cycle5"/>
    <dgm:cxn modelId="{5387CC47-0D5D-4F78-9B76-FE92E6ED63DF}" type="presParOf" srcId="{156FBC93-406E-4352-963E-5E3DC38DA0F9}" destId="{BDC76BEB-3EBE-4D31-93BD-D6475BD25B66}" srcOrd="2" destOrd="0" presId="urn:microsoft.com/office/officeart/2005/8/layout/cycle5"/>
    <dgm:cxn modelId="{55923BA2-23D3-453A-8C24-2AB05841E5E4}" type="presParOf" srcId="{156FBC93-406E-4352-963E-5E3DC38DA0F9}" destId="{A5BB3E73-B202-4C51-9153-70EA185378DD}" srcOrd="3" destOrd="0" presId="urn:microsoft.com/office/officeart/2005/8/layout/cycle5"/>
    <dgm:cxn modelId="{156C0D81-1AA8-4E4C-89B9-C167CE2CB2CF}" type="presParOf" srcId="{156FBC93-406E-4352-963E-5E3DC38DA0F9}" destId="{1BA776C8-E153-4C14-B4FB-DA518375D4D0}" srcOrd="4" destOrd="0" presId="urn:microsoft.com/office/officeart/2005/8/layout/cycle5"/>
    <dgm:cxn modelId="{70C0C452-F380-47EA-B150-8067F1884D2E}" type="presParOf" srcId="{156FBC93-406E-4352-963E-5E3DC38DA0F9}" destId="{5B6D5A2B-25BE-40AF-96CD-CCFD19F8C725}" srcOrd="5" destOrd="0" presId="urn:microsoft.com/office/officeart/2005/8/layout/cycle5"/>
    <dgm:cxn modelId="{FCDCA5DF-F4BD-4653-82B6-E489DAFA8008}" type="presParOf" srcId="{156FBC93-406E-4352-963E-5E3DC38DA0F9}" destId="{E68FB969-FA69-4B85-BF00-C8B5EFEE4FDB}" srcOrd="6" destOrd="0" presId="urn:microsoft.com/office/officeart/2005/8/layout/cycle5"/>
    <dgm:cxn modelId="{2FBA69EF-74A8-41C5-981F-FDCBF1F19203}" type="presParOf" srcId="{156FBC93-406E-4352-963E-5E3DC38DA0F9}" destId="{589F5E24-9E9B-4470-BD81-2C9D0CE089E1}" srcOrd="7" destOrd="0" presId="urn:microsoft.com/office/officeart/2005/8/layout/cycle5"/>
    <dgm:cxn modelId="{779FD45C-8EB4-414C-AA2C-BAE9DA45852F}" type="presParOf" srcId="{156FBC93-406E-4352-963E-5E3DC38DA0F9}" destId="{9C95772C-CA82-445F-A2E3-BDE4270DD3E5}" srcOrd="8" destOrd="0" presId="urn:microsoft.com/office/officeart/2005/8/layout/cycle5"/>
    <dgm:cxn modelId="{D01946F7-9C0E-4798-B7EF-50AC243F57DF}" type="presParOf" srcId="{156FBC93-406E-4352-963E-5E3DC38DA0F9}" destId="{9DC3FD07-BC71-4D7C-A80E-0B9115948B07}" srcOrd="9" destOrd="0" presId="urn:microsoft.com/office/officeart/2005/8/layout/cycle5"/>
    <dgm:cxn modelId="{7C5AF36A-7383-41B6-A378-174F9B2AAC66}" type="presParOf" srcId="{156FBC93-406E-4352-963E-5E3DC38DA0F9}" destId="{A040BEED-F209-4A34-99CF-2E3CFB9E1043}" srcOrd="10" destOrd="0" presId="urn:microsoft.com/office/officeart/2005/8/layout/cycle5"/>
    <dgm:cxn modelId="{2638954F-DBFD-49B5-A435-A59960560153}" type="presParOf" srcId="{156FBC93-406E-4352-963E-5E3DC38DA0F9}" destId="{D4510F05-9162-44A2-A2F7-380C247C9EC5}" srcOrd="11" destOrd="0" presId="urn:microsoft.com/office/officeart/2005/8/layout/cycle5"/>
    <dgm:cxn modelId="{84A6FE47-C923-4B6E-A378-17642A0A743F}" type="presParOf" srcId="{156FBC93-406E-4352-963E-5E3DC38DA0F9}" destId="{D28EC987-84BC-44C6-A354-6177EFC0EE47}" srcOrd="12" destOrd="0" presId="urn:microsoft.com/office/officeart/2005/8/layout/cycle5"/>
    <dgm:cxn modelId="{2E556C93-F55D-46E8-BF82-A277B3E28A85}" type="presParOf" srcId="{156FBC93-406E-4352-963E-5E3DC38DA0F9}" destId="{9AA4D923-D0DE-44E8-BA94-40EC29AAA98C}" srcOrd="13" destOrd="0" presId="urn:microsoft.com/office/officeart/2005/8/layout/cycle5"/>
    <dgm:cxn modelId="{4987A3B4-361C-4E43-8E99-8084A4A7A9B9}" type="presParOf" srcId="{156FBC93-406E-4352-963E-5E3DC38DA0F9}" destId="{9ABFA20A-64D1-4466-ACB9-BBB00903224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83C17-DF14-4C60-9EC1-8319ACC581F9}">
      <dsp:nvSpPr>
        <dsp:cNvPr id="0" name=""/>
        <dsp:cNvSpPr/>
      </dsp:nvSpPr>
      <dsp:spPr>
        <a:xfrm>
          <a:off x="2383626" y="1294"/>
          <a:ext cx="1714500" cy="111442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solidFill>
                <a:schemeClr val="tx1"/>
              </a:solidFill>
              <a:effectLst/>
              <a:latin typeface="Heebo ExtraBold" panose="00000900000000000000" pitchFamily="2" charset="-79"/>
              <a:cs typeface="Heebo ExtraBold" panose="00000900000000000000" pitchFamily="2" charset="-79"/>
            </a:rPr>
            <a:t>1- גירוי/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solidFill>
                <a:schemeClr val="tx1"/>
              </a:solidFill>
              <a:effectLst/>
              <a:latin typeface="Heebo ExtraBold" panose="00000900000000000000" pitchFamily="2" charset="-79"/>
              <a:cs typeface="Heebo ExtraBold" panose="00000900000000000000" pitchFamily="2" charset="-79"/>
            </a:rPr>
            <a:t>טריגר</a:t>
          </a:r>
        </a:p>
      </dsp:txBody>
      <dsp:txXfrm>
        <a:off x="2438028" y="55696"/>
        <a:ext cx="1605696" cy="1005621"/>
      </dsp:txXfrm>
    </dsp:sp>
    <dsp:sp modelId="{BDC76BEB-3EBE-4D31-93BD-D6475BD25B66}">
      <dsp:nvSpPr>
        <dsp:cNvPr id="0" name=""/>
        <dsp:cNvSpPr/>
      </dsp:nvSpPr>
      <dsp:spPr>
        <a:xfrm>
          <a:off x="1014250" y="558507"/>
          <a:ext cx="4453251" cy="4453251"/>
        </a:xfrm>
        <a:custGeom>
          <a:avLst/>
          <a:gdLst/>
          <a:ahLst/>
          <a:cxnLst/>
          <a:rect l="0" t="0" r="0" b="0"/>
          <a:pathLst>
            <a:path>
              <a:moveTo>
                <a:pt x="3313591" y="283337"/>
              </a:moveTo>
              <a:arcTo wR="2226625" hR="2226625" stAng="17953211" swAng="1211895"/>
            </a:path>
          </a:pathLst>
        </a:custGeom>
        <a:noFill/>
        <a:ln w="6350" cap="flat" cmpd="sng" algn="ctr">
          <a:solidFill>
            <a:srgbClr val="008BB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B3E73-B202-4C51-9153-70EA185378DD}">
      <dsp:nvSpPr>
        <dsp:cNvPr id="0" name=""/>
        <dsp:cNvSpPr/>
      </dsp:nvSpPr>
      <dsp:spPr>
        <a:xfrm>
          <a:off x="4501273" y="1539855"/>
          <a:ext cx="1714500" cy="111442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solidFill>
                <a:schemeClr val="tx1"/>
              </a:solidFill>
              <a:latin typeface="Heebo ExtraBold" panose="00000900000000000000" pitchFamily="2" charset="-79"/>
              <a:cs typeface="Heebo ExtraBold" panose="00000900000000000000" pitchFamily="2" charset="-79"/>
            </a:rPr>
            <a:t>2- הקנייה</a:t>
          </a:r>
        </a:p>
      </dsp:txBody>
      <dsp:txXfrm>
        <a:off x="4555675" y="1594257"/>
        <a:ext cx="1605696" cy="1005621"/>
      </dsp:txXfrm>
    </dsp:sp>
    <dsp:sp modelId="{5B6D5A2B-25BE-40AF-96CD-CCFD19F8C725}">
      <dsp:nvSpPr>
        <dsp:cNvPr id="0" name=""/>
        <dsp:cNvSpPr/>
      </dsp:nvSpPr>
      <dsp:spPr>
        <a:xfrm>
          <a:off x="1014250" y="558507"/>
          <a:ext cx="4453251" cy="4453251"/>
        </a:xfrm>
        <a:custGeom>
          <a:avLst/>
          <a:gdLst/>
          <a:ahLst/>
          <a:cxnLst/>
          <a:rect l="0" t="0" r="0" b="0"/>
          <a:pathLst>
            <a:path>
              <a:moveTo>
                <a:pt x="4447915" y="2380684"/>
              </a:moveTo>
              <a:arcTo wR="2226625" hR="2226625" stAng="21838045" swAng="1360002"/>
            </a:path>
          </a:pathLst>
        </a:custGeom>
        <a:noFill/>
        <a:ln w="6350" cap="flat" cmpd="sng" algn="ctr">
          <a:solidFill>
            <a:srgbClr val="008BB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FB969-FA69-4B85-BF00-C8B5EFEE4FDB}">
      <dsp:nvSpPr>
        <dsp:cNvPr id="0" name=""/>
        <dsp:cNvSpPr/>
      </dsp:nvSpPr>
      <dsp:spPr>
        <a:xfrm>
          <a:off x="3692404" y="4029298"/>
          <a:ext cx="1714500" cy="111442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solidFill>
                <a:schemeClr val="tx1"/>
              </a:solidFill>
              <a:latin typeface="Heebo ExtraBold" panose="00000900000000000000" pitchFamily="2" charset="-79"/>
              <a:cs typeface="Heebo ExtraBold" panose="00000900000000000000" pitchFamily="2" charset="-79"/>
            </a:rPr>
            <a:t>3- התנסות והמשגה</a:t>
          </a:r>
        </a:p>
      </dsp:txBody>
      <dsp:txXfrm>
        <a:off x="3746806" y="4083700"/>
        <a:ext cx="1605696" cy="1005621"/>
      </dsp:txXfrm>
    </dsp:sp>
    <dsp:sp modelId="{9C95772C-CA82-445F-A2E3-BDE4270DD3E5}">
      <dsp:nvSpPr>
        <dsp:cNvPr id="0" name=""/>
        <dsp:cNvSpPr/>
      </dsp:nvSpPr>
      <dsp:spPr>
        <a:xfrm>
          <a:off x="1014250" y="558507"/>
          <a:ext cx="4453251" cy="4453251"/>
        </a:xfrm>
        <a:custGeom>
          <a:avLst/>
          <a:gdLst/>
          <a:ahLst/>
          <a:cxnLst/>
          <a:rect l="0" t="0" r="0" b="0"/>
          <a:pathLst>
            <a:path>
              <a:moveTo>
                <a:pt x="2500004" y="4436405"/>
              </a:moveTo>
              <a:arcTo wR="2226625" hR="2226625" stAng="4976856" swAng="846288"/>
            </a:path>
          </a:pathLst>
        </a:custGeom>
        <a:noFill/>
        <a:ln w="6350" cap="flat" cmpd="sng" algn="ctr">
          <a:solidFill>
            <a:srgbClr val="008BB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3FD07-BC71-4D7C-A80E-0B9115948B07}">
      <dsp:nvSpPr>
        <dsp:cNvPr id="0" name=""/>
        <dsp:cNvSpPr/>
      </dsp:nvSpPr>
      <dsp:spPr>
        <a:xfrm>
          <a:off x="1074848" y="4029298"/>
          <a:ext cx="1714500" cy="111442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solidFill>
                <a:schemeClr val="tx1"/>
              </a:solidFill>
              <a:latin typeface="Heebo ExtraBold" panose="00000900000000000000" pitchFamily="2" charset="-79"/>
              <a:cs typeface="Heebo ExtraBold" panose="00000900000000000000" pitchFamily="2" charset="-79"/>
            </a:rPr>
            <a:t>4- יישום והטמעה</a:t>
          </a:r>
        </a:p>
      </dsp:txBody>
      <dsp:txXfrm>
        <a:off x="1129250" y="4083700"/>
        <a:ext cx="1605696" cy="1005621"/>
      </dsp:txXfrm>
    </dsp:sp>
    <dsp:sp modelId="{D4510F05-9162-44A2-A2F7-380C247C9EC5}">
      <dsp:nvSpPr>
        <dsp:cNvPr id="0" name=""/>
        <dsp:cNvSpPr/>
      </dsp:nvSpPr>
      <dsp:spPr>
        <a:xfrm>
          <a:off x="1014250" y="558507"/>
          <a:ext cx="4453251" cy="4453251"/>
        </a:xfrm>
        <a:custGeom>
          <a:avLst/>
          <a:gdLst/>
          <a:ahLst/>
          <a:cxnLst/>
          <a:rect l="0" t="0" r="0" b="0"/>
          <a:pathLst>
            <a:path>
              <a:moveTo>
                <a:pt x="236272" y="3224803"/>
              </a:moveTo>
              <a:arcTo wR="2226625" hR="2226625" stAng="9201953" swAng="1360002"/>
            </a:path>
          </a:pathLst>
        </a:custGeom>
        <a:noFill/>
        <a:ln w="6350" cap="flat" cmpd="sng" algn="ctr">
          <a:solidFill>
            <a:srgbClr val="008BB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EC987-84BC-44C6-A354-6177EFC0EE47}">
      <dsp:nvSpPr>
        <dsp:cNvPr id="0" name=""/>
        <dsp:cNvSpPr/>
      </dsp:nvSpPr>
      <dsp:spPr>
        <a:xfrm>
          <a:off x="145270" y="1539855"/>
          <a:ext cx="1955918" cy="111442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solidFill>
                <a:schemeClr val="tx1"/>
              </a:solidFill>
              <a:latin typeface="Heebo ExtraBold" panose="00000900000000000000" pitchFamily="2" charset="-79"/>
              <a:cs typeface="Heebo ExtraBold" panose="00000900000000000000" pitchFamily="2" charset="-79"/>
            </a:rPr>
            <a:t>5- סיכום סגירה והערכה</a:t>
          </a:r>
        </a:p>
      </dsp:txBody>
      <dsp:txXfrm>
        <a:off x="199672" y="1594257"/>
        <a:ext cx="1847114" cy="1005621"/>
      </dsp:txXfrm>
    </dsp:sp>
    <dsp:sp modelId="{9ABFA20A-64D1-4466-ACB9-BBB009032241}">
      <dsp:nvSpPr>
        <dsp:cNvPr id="0" name=""/>
        <dsp:cNvSpPr/>
      </dsp:nvSpPr>
      <dsp:spPr>
        <a:xfrm>
          <a:off x="1014250" y="558507"/>
          <a:ext cx="4453251" cy="4453251"/>
        </a:xfrm>
        <a:custGeom>
          <a:avLst/>
          <a:gdLst/>
          <a:ahLst/>
          <a:cxnLst/>
          <a:rect l="0" t="0" r="0" b="0"/>
          <a:pathLst>
            <a:path>
              <a:moveTo>
                <a:pt x="535546" y="778139"/>
              </a:moveTo>
              <a:arcTo wR="2226625" hR="2226625" stAng="13234894" swAng="1211895"/>
            </a:path>
          </a:pathLst>
        </a:custGeom>
        <a:noFill/>
        <a:ln w="6350" cap="flat" cmpd="sng" algn="ctr">
          <a:solidFill>
            <a:srgbClr val="008BB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1E04EA-5C1A-92AE-72CB-9C892A492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B3381C9-BAB1-790D-1A79-958661DFE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BE38062-3B63-1333-477E-7A3D0BE3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EBA7-D94B-4EC0-ADDF-7C3CEBB3F9C6}" type="datetimeFigureOut">
              <a:rPr lang="he-IL" smtClean="0"/>
              <a:t>כ"א/טבת/תשפ"ג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75023F3-B33E-0CD4-EBF8-C78B3668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D83FA89-F157-827E-F0AE-2606B927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FCFF-DB74-4FEC-AABE-877930F2CB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612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040E59-26EB-99AE-DEB5-01247D24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DE1DB7E-96F2-ED0A-BC48-1C7F28D00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82ADDCA-4DDA-6C97-5D55-1BBC2098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EBA7-D94B-4EC0-ADDF-7C3CEBB3F9C6}" type="datetimeFigureOut">
              <a:rPr lang="he-IL" smtClean="0"/>
              <a:t>כ"א/טבת/תשפ"ג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1A89A0-5249-0ABE-39B5-87EBDF28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C8E067D-67DB-1F3E-2BAF-6F70AD8F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FCFF-DB74-4FEC-AABE-877930F2CB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426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03826F5-2A35-64C7-763A-DEB516002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9A39534-3968-2F95-12FA-BE4BBEF5C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C2F9DEF-88CA-414F-2731-81596BB2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EBA7-D94B-4EC0-ADDF-7C3CEBB3F9C6}" type="datetimeFigureOut">
              <a:rPr lang="he-IL" smtClean="0"/>
              <a:t>כ"א/טבת/תשפ"ג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1CE58AC-8C4E-5136-31E2-E3D8FEB8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63F238B-8DAA-B463-AB66-820EAF9E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FCFF-DB74-4FEC-AABE-877930F2CB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710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ED4824-2DD3-50AA-F6A4-71446CFA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D50B78F-E467-A3DD-1A40-15987B162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2A8F59-4969-C93D-B581-40ECA6BE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EBA7-D94B-4EC0-ADDF-7C3CEBB3F9C6}" type="datetimeFigureOut">
              <a:rPr lang="he-IL" smtClean="0"/>
              <a:t>כ"א/טבת/תשפ"ג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7C82FB7-4E61-6C57-D1A5-0C1BFAAB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BE05BC8-D21D-7651-0389-917BADE4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FCFF-DB74-4FEC-AABE-877930F2CB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512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0741DB-76ED-09A5-4DB6-48908D2C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1B598B6-8CFF-58EC-298A-27B090C2B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7427EA2-7D46-2562-0001-4B7508D8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EBA7-D94B-4EC0-ADDF-7C3CEBB3F9C6}" type="datetimeFigureOut">
              <a:rPr lang="he-IL" smtClean="0"/>
              <a:t>כ"א/טבת/תשפ"ג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23F82B8-146F-F30F-B246-EC51FA19B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18CF876-BB41-59FE-2597-2CFE9E73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FCFF-DB74-4FEC-AABE-877930F2CB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912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9C5EE8-09DE-3138-E930-96AF23FB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FD0D6FF-AEDE-E695-AF6C-EE85C05A5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1760244-E6B0-21CE-B205-B8EEEA453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ACA8BC1-F8C5-93F0-2643-E5AEFBA8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EBA7-D94B-4EC0-ADDF-7C3CEBB3F9C6}" type="datetimeFigureOut">
              <a:rPr lang="he-IL" smtClean="0"/>
              <a:t>כ"א/טבת/תשפ"ג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D431FB1-0213-1E29-D154-E80F4205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76944EE-93DB-5C7F-B709-424AEE9D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FCFF-DB74-4FEC-AABE-877930F2CB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613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130480-7187-234C-0193-C551BBF7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CE43A6F-0EBD-D2F7-D111-6ECDF86C8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76D5EBC-A79A-733A-58BF-E1D9AF72C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22C3E23-55E1-58F0-CC1B-0226F90B8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EAB0011-B3E6-C021-8AF7-10A51F8CD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4092BCD-C2FA-37F8-BDB6-CA7186661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EBA7-D94B-4EC0-ADDF-7C3CEBB3F9C6}" type="datetimeFigureOut">
              <a:rPr lang="he-IL" smtClean="0"/>
              <a:t>כ"א/טבת/תשפ"ג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845A541-4D46-74CA-04D6-9B7712A2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8F5A0B7F-9923-0F56-E486-528319EE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FCFF-DB74-4FEC-AABE-877930F2CB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766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7BD5CC-2C23-19FF-CAAA-26284969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4299F22-4FB5-ABAF-4711-BA5B60F3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EBA7-D94B-4EC0-ADDF-7C3CEBB3F9C6}" type="datetimeFigureOut">
              <a:rPr lang="he-IL" smtClean="0"/>
              <a:t>כ"א/טבת/תשפ"ג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FE040EB-DBBA-E744-269E-C38888A32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5A2FCE3-BCA2-4820-FC7C-6A2E0739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FCFF-DB74-4FEC-AABE-877930F2CB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464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9E4188A-BECC-54D7-5AF6-756D5D27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EBA7-D94B-4EC0-ADDF-7C3CEBB3F9C6}" type="datetimeFigureOut">
              <a:rPr lang="he-IL" smtClean="0"/>
              <a:t>כ"א/טבת/תשפ"ג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76712AE-ABDD-7FED-F3FA-C2FDE7D9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BBBE481-BE41-CEBA-1AE4-A53679C7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FCFF-DB74-4FEC-AABE-877930F2CB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494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D2D735-F3C5-F807-6773-CB707B3D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A3C1F1-F005-4528-2DE5-C5567CC08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9BC3AFB-9421-94B0-EFDA-F59E01F02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ADA8F7B-A3B1-8AA6-970A-63F9E65F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EBA7-D94B-4EC0-ADDF-7C3CEBB3F9C6}" type="datetimeFigureOut">
              <a:rPr lang="he-IL" smtClean="0"/>
              <a:t>כ"א/טבת/תשפ"ג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A354D92-284E-41A7-D841-33E43938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F803330-21F8-16A7-AB98-9698F0E3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FCFF-DB74-4FEC-AABE-877930F2CB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464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A6918B-8DE2-A8C7-7999-16F19A9A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377F39A-5E5B-F54D-C6A0-2424E2E0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35129CD-8644-4AA5-E24E-05EB96195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E69B9D3-7444-43FB-9894-0E759671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EBA7-D94B-4EC0-ADDF-7C3CEBB3F9C6}" type="datetimeFigureOut">
              <a:rPr lang="he-IL" smtClean="0"/>
              <a:t>כ"א/טבת/תשפ"ג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629002-5881-0978-49DD-88EF4046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80F700A-F389-6C5C-1ED3-0F7B6BE5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FCFF-DB74-4FEC-AABE-877930F2CB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853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D3176A5-6BE5-E55A-0C28-4C7510FA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04845D1-A34B-98C6-CE9B-A3E53094F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7D030E6-F402-5AAF-59B4-E19973A6D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5EBA7-D94B-4EC0-ADDF-7C3CEBB3F9C6}" type="datetimeFigureOut">
              <a:rPr lang="he-IL" smtClean="0"/>
              <a:t>כ"א/טבת/תשפ"ג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CFC23CA-E44C-EC7F-983C-747D7C90C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7982F89-A1B9-9EAF-274A-718D577D5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BFCFF-DB74-4FEC-AABE-877930F2CB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047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9AB8C7-BCA2-E51B-0A8D-0FDCA98B72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5D79FAA-B4FD-325F-C086-06EE73FBB7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A0F4EDF-DD58-16C1-E58D-1A79488A3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9FDD1F2-603F-0354-08AC-F8DB8ABB5C0B}"/>
              </a:ext>
            </a:extLst>
          </p:cNvPr>
          <p:cNvSpPr txBox="1"/>
          <p:nvPr/>
        </p:nvSpPr>
        <p:spPr>
          <a:xfrm>
            <a:off x="1524000" y="3974593"/>
            <a:ext cx="9250017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Heebo ExtraBold" panose="00000900000000000000" pitchFamily="2" charset="-79"/>
                <a:cs typeface="Heebo ExtraBold" panose="00000900000000000000" pitchFamily="2" charset="-79"/>
              </a:rPr>
              <a:t>תוכנית לימודים לטיפוח השפה העברית ללומדים</a:t>
            </a:r>
          </a:p>
          <a:p>
            <a:pPr algn="ctr"/>
            <a:r>
              <a:rPr lang="he-IL" sz="54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Heebo ExtraBold" panose="00000900000000000000" pitchFamily="2" charset="-79"/>
                <a:cs typeface="Heebo ExtraBold" panose="00000900000000000000" pitchFamily="2" charset="-79"/>
              </a:rPr>
              <a:t>במסלול טרום יסוד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3F6F8FB9-F46E-FF4A-249F-6F38D2CA0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9145"/>
            <a:ext cx="1320625" cy="97473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8C5A5EC-4A9A-B008-DC51-B47E7F081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443" y="18339"/>
            <a:ext cx="926672" cy="6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3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8AE645D-9DE4-0212-701A-4D2D1DAB5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3047359-A8B1-AB4B-13EF-A988FBAEE02A}"/>
              </a:ext>
            </a:extLst>
          </p:cNvPr>
          <p:cNvSpPr txBox="1"/>
          <p:nvPr/>
        </p:nvSpPr>
        <p:spPr>
          <a:xfrm>
            <a:off x="821635" y="940903"/>
            <a:ext cx="26371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chemeClr val="bg1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רמה **/***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D10E3FC-8405-BEBB-A986-4B359CD2A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57"/>
          <a:stretch/>
        </p:blipFill>
        <p:spPr>
          <a:xfrm>
            <a:off x="1232452" y="1550505"/>
            <a:ext cx="6407685" cy="52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9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8AE645D-9DE4-0212-701A-4D2D1DAB5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3047359-A8B1-AB4B-13EF-A988FBAEE02A}"/>
              </a:ext>
            </a:extLst>
          </p:cNvPr>
          <p:cNvSpPr txBox="1"/>
          <p:nvPr/>
        </p:nvSpPr>
        <p:spPr>
          <a:xfrm>
            <a:off x="821635" y="940903"/>
            <a:ext cx="26371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chemeClr val="bg1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רמה **/***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38E6BFD-A23D-5800-E17A-C6F9AD51D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31"/>
          <a:stretch/>
        </p:blipFill>
        <p:spPr>
          <a:xfrm>
            <a:off x="1974574" y="1587234"/>
            <a:ext cx="5338895" cy="53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0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8204E04-CF6B-A2F4-274C-633087A13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BED0117-FB99-C8F1-6C72-4B4F65E41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596" y="211330"/>
            <a:ext cx="1377091" cy="101536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C932CFE-4DE4-623B-154A-1ECD5BCA9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971" y="310974"/>
            <a:ext cx="1107534" cy="816078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28AB29E-4946-933A-DEBD-E4AA7A9FDC63}"/>
              </a:ext>
            </a:extLst>
          </p:cNvPr>
          <p:cNvSpPr txBox="1"/>
          <p:nvPr/>
        </p:nvSpPr>
        <p:spPr>
          <a:xfrm>
            <a:off x="384313" y="965087"/>
            <a:ext cx="25311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bg1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מבחן הצלחה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4AB885ED-18FC-4180-D427-C4EBB7CA0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83026"/>
            <a:ext cx="7094594" cy="42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1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A0D08501-568D-EC7A-12A4-721B29F51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56C04AA-D4CB-5A8E-A042-90878E67470D}"/>
              </a:ext>
            </a:extLst>
          </p:cNvPr>
          <p:cNvSpPr txBox="1"/>
          <p:nvPr/>
        </p:nvSpPr>
        <p:spPr>
          <a:xfrm>
            <a:off x="609601" y="1444487"/>
            <a:ext cx="4532243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>
                <a:solidFill>
                  <a:srgbClr val="7030A0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סיכום סגירה והערכה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96C6B77-7F4F-D34C-716F-4268502CB0FF}"/>
              </a:ext>
            </a:extLst>
          </p:cNvPr>
          <p:cNvSpPr txBox="1"/>
          <p:nvPr/>
        </p:nvSpPr>
        <p:spPr>
          <a:xfrm>
            <a:off x="8521149" y="945230"/>
            <a:ext cx="262393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דברים חדשים שלמדתי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D6D0BF6-C838-65D8-9369-4C3646EADF08}"/>
              </a:ext>
            </a:extLst>
          </p:cNvPr>
          <p:cNvSpPr txBox="1"/>
          <p:nvPr/>
        </p:nvSpPr>
        <p:spPr>
          <a:xfrm>
            <a:off x="5274366" y="1222229"/>
            <a:ext cx="287572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אהבתי בסיפור..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8045ACB-D0B9-5355-9828-1E4D1DBCBA33}"/>
              </a:ext>
            </a:extLst>
          </p:cNvPr>
          <p:cNvSpPr txBox="1"/>
          <p:nvPr/>
        </p:nvSpPr>
        <p:spPr>
          <a:xfrm>
            <a:off x="8362122" y="3604447"/>
            <a:ext cx="2941983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שאלה שאני רוצה לשאול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353716B-1CA8-9559-400A-E3BC4EE2D627}"/>
              </a:ext>
            </a:extLst>
          </p:cNvPr>
          <p:cNvSpPr txBox="1"/>
          <p:nvPr/>
        </p:nvSpPr>
        <p:spPr>
          <a:xfrm>
            <a:off x="5532784" y="3604447"/>
            <a:ext cx="2570921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היה לי קשה בסיפור..</a:t>
            </a:r>
          </a:p>
        </p:txBody>
      </p:sp>
    </p:spTree>
    <p:extLst>
      <p:ext uri="{BB962C8B-B14F-4D97-AF65-F5344CB8AC3E}">
        <p14:creationId xmlns:p14="http://schemas.microsoft.com/office/powerpoint/2010/main" val="381558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E24868C-4657-AD31-1287-AABAFE93F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037A704-BF9E-9DE5-8844-080CF9883097}"/>
              </a:ext>
            </a:extLst>
          </p:cNvPr>
          <p:cNvSpPr txBox="1"/>
          <p:nvPr/>
        </p:nvSpPr>
        <p:spPr>
          <a:xfrm>
            <a:off x="583095" y="861392"/>
            <a:ext cx="7593494" cy="61478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endParaRPr lang="en-US" sz="2400" b="1" dirty="0">
              <a:solidFill>
                <a:srgbClr val="C00000"/>
              </a:solidFill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000" b="1" dirty="0"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מבדקי הצלחה </a:t>
            </a:r>
            <a:r>
              <a:rPr lang="he-IL" sz="2000" dirty="0"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המצורפים בסיום כל יחידת לימוד לכל רמת לימוד. לצורך הערכת התקדמות הלומד.</a:t>
            </a:r>
            <a:endParaRPr lang="en-US" sz="2000" dirty="0"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000" b="1" dirty="0"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מיפוי התקדמות </a:t>
            </a:r>
            <a:r>
              <a:rPr lang="he-IL" sz="2000" dirty="0"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– טבלה על פי קטגוריות המזהות ומשקפות את התקדמות הלומד.</a:t>
            </a:r>
            <a:endParaRPr lang="en-US" sz="2000" dirty="0"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000" b="1" dirty="0"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שתי חוברות נלוות : 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א- חוברת מיומנויות בהבנת הנקרא, </a:t>
            </a:r>
            <a:endParaRPr lang="en-US" sz="2000" dirty="0"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000" dirty="0"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ב- חוברת לשון לחיזוק והעשרת המיומנויות הלשוניות. </a:t>
            </a:r>
            <a:endParaRPr lang="en-US" sz="2000" dirty="0"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000" b="1" u="sng" dirty="0"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משחקים</a:t>
            </a:r>
            <a:r>
              <a:rPr lang="he-IL" sz="2000" dirty="0"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 – ביחידות הלימוד תמצאו הצעות למשחקי למידה, בנוסף מצורפות תבניות משחק (ללא חיבור לאינטרנט) שתוכלו להכין יחד עם הלומדים כביצועי הבנה.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000" b="1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כרטיס ניווט.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000" b="1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חוברת הנחיות למורה.  </a:t>
            </a:r>
            <a:endParaRPr lang="en-US" sz="2000" b="1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982005C-FBB0-7A04-FF38-575A895D2563}"/>
              </a:ext>
            </a:extLst>
          </p:cNvPr>
          <p:cNvSpPr txBox="1"/>
          <p:nvPr/>
        </p:nvSpPr>
        <p:spPr>
          <a:xfrm>
            <a:off x="3286539" y="344557"/>
            <a:ext cx="72224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>
                <a:solidFill>
                  <a:srgbClr val="FF0000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כלי עזר לשימוש המורה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C115C1E-5086-6900-B94F-8870641090AA}"/>
              </a:ext>
            </a:extLst>
          </p:cNvPr>
          <p:cNvSpPr txBox="1"/>
          <p:nvPr/>
        </p:nvSpPr>
        <p:spPr>
          <a:xfrm>
            <a:off x="1318591" y="908945"/>
            <a:ext cx="12324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chemeClr val="bg1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עזרים</a:t>
            </a:r>
          </a:p>
        </p:txBody>
      </p:sp>
    </p:spTree>
    <p:extLst>
      <p:ext uri="{BB962C8B-B14F-4D97-AF65-F5344CB8AC3E}">
        <p14:creationId xmlns:p14="http://schemas.microsoft.com/office/powerpoint/2010/main" val="150212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54D8144-92BC-A6C2-44C1-8CBF3BD9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161" y="110498"/>
            <a:ext cx="5275839" cy="3421546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111CEE4-9116-9947-647E-4D6170E47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36" y="213543"/>
            <a:ext cx="6096528" cy="321545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524ABA7-E0CD-9983-4037-32003EE84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214" y="3532044"/>
            <a:ext cx="6096528" cy="3429297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58B589B-97CF-20A9-BC25-4DDAA59B3551}"/>
              </a:ext>
            </a:extLst>
          </p:cNvPr>
          <p:cNvSpPr txBox="1"/>
          <p:nvPr/>
        </p:nvSpPr>
        <p:spPr>
          <a:xfrm>
            <a:off x="609600" y="3597469"/>
            <a:ext cx="3472070" cy="30469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800" dirty="0">
                <a:solidFill>
                  <a:srgbClr val="7030A0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דוגמאות נוספות לדפי עבודה בתוכנית</a:t>
            </a:r>
          </a:p>
        </p:txBody>
      </p:sp>
    </p:spTree>
    <p:extLst>
      <p:ext uri="{BB962C8B-B14F-4D97-AF65-F5344CB8AC3E}">
        <p14:creationId xmlns:p14="http://schemas.microsoft.com/office/powerpoint/2010/main" val="1271284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C944E3C-7415-BB8B-CB83-78E0BA3A0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-33545"/>
            <a:ext cx="12192000" cy="692509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ACD95F2-A72F-89B2-E83B-C831D841A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02" y="2332383"/>
            <a:ext cx="3084555" cy="22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4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25B05C5-CE8F-E07F-4850-5F59234A8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3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3515E2-023A-6194-45F1-8028B798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1BF74B94-454B-3C71-5EC7-B86F6B57C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7" name="גרפיקה 6" descr="כיתה">
            <a:extLst>
              <a:ext uri="{FF2B5EF4-FFF2-40B4-BE49-F238E27FC236}">
                <a16:creationId xmlns:a16="http://schemas.microsoft.com/office/drawing/2014/main" id="{54CA1ACE-B8B4-20CD-0C73-E500E10A9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3427" y="1859295"/>
            <a:ext cx="914400" cy="914400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EF94DBA-8514-0CA7-B5EF-427A4D95F949}"/>
              </a:ext>
            </a:extLst>
          </p:cNvPr>
          <p:cNvSpPr txBox="1"/>
          <p:nvPr/>
        </p:nvSpPr>
        <p:spPr>
          <a:xfrm>
            <a:off x="838200" y="389997"/>
            <a:ext cx="54731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>
                <a:solidFill>
                  <a:schemeClr val="accent6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במה נעסוק היום?</a:t>
            </a:r>
          </a:p>
        </p:txBody>
      </p:sp>
      <p:pic>
        <p:nvPicPr>
          <p:cNvPr id="12" name="גרפיקה 11" descr="כיתה">
            <a:extLst>
              <a:ext uri="{FF2B5EF4-FFF2-40B4-BE49-F238E27FC236}">
                <a16:creationId xmlns:a16="http://schemas.microsoft.com/office/drawing/2014/main" id="{94EB0BD6-0768-144F-BBEB-DE21400E0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3427" y="3169906"/>
            <a:ext cx="914400" cy="914400"/>
          </a:xfrm>
          <a:prstGeom prst="rect">
            <a:avLst/>
          </a:prstGeom>
        </p:spPr>
      </p:pic>
      <p:pic>
        <p:nvPicPr>
          <p:cNvPr id="15" name="גרפיקה 14" descr="כיתה">
            <a:extLst>
              <a:ext uri="{FF2B5EF4-FFF2-40B4-BE49-F238E27FC236}">
                <a16:creationId xmlns:a16="http://schemas.microsoft.com/office/drawing/2014/main" id="{190859B8-4CEF-DBCC-9E50-FE2E0FD76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3427" y="4454531"/>
            <a:ext cx="914400" cy="914400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EBBC5C25-7FF0-5670-8760-2C37616513D3}"/>
              </a:ext>
            </a:extLst>
          </p:cNvPr>
          <p:cNvSpPr txBox="1"/>
          <p:nvPr/>
        </p:nvSpPr>
        <p:spPr>
          <a:xfrm>
            <a:off x="579783" y="2055813"/>
            <a:ext cx="38298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חשיפת תוכנית הלימודים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242303A7-3BBD-C534-47A0-5DDCA57601AF}"/>
              </a:ext>
            </a:extLst>
          </p:cNvPr>
          <p:cNvSpPr txBox="1"/>
          <p:nvPr/>
        </p:nvSpPr>
        <p:spPr>
          <a:xfrm>
            <a:off x="579783" y="3396273"/>
            <a:ext cx="38298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מעגל הלמידה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31D11804-1677-9E50-3C6E-B616DB075CCF}"/>
              </a:ext>
            </a:extLst>
          </p:cNvPr>
          <p:cNvSpPr txBox="1"/>
          <p:nvPr/>
        </p:nvSpPr>
        <p:spPr>
          <a:xfrm>
            <a:off x="526775" y="4736733"/>
            <a:ext cx="38298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יחידת לימוד</a:t>
            </a:r>
          </a:p>
        </p:txBody>
      </p:sp>
    </p:spTree>
    <p:extLst>
      <p:ext uri="{BB962C8B-B14F-4D97-AF65-F5344CB8AC3E}">
        <p14:creationId xmlns:p14="http://schemas.microsoft.com/office/powerpoint/2010/main" val="419984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A5AB2C9-4407-925A-129D-76AA0FB4D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E59209F-0FD9-162D-C6E9-342A00E3E340}"/>
              </a:ext>
            </a:extLst>
          </p:cNvPr>
          <p:cNvSpPr txBox="1"/>
          <p:nvPr/>
        </p:nvSpPr>
        <p:spPr>
          <a:xfrm>
            <a:off x="8958470" y="2623930"/>
            <a:ext cx="2252869" cy="29649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1-  כבוד לבגד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2 - כיצד גילו את הקפה              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3-  הסב ונכדו / כף העץ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4 - העיוורים והפיל                    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(מצורפת מצגת)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5 - תיבת פנדורה                        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(מצורפת מצגת)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34CB195-EA16-027C-82FC-7795EBB4C0F4}"/>
              </a:ext>
            </a:extLst>
          </p:cNvPr>
          <p:cNvSpPr txBox="1"/>
          <p:nvPr/>
        </p:nvSpPr>
        <p:spPr>
          <a:xfrm>
            <a:off x="6096001" y="2504661"/>
            <a:ext cx="2438400" cy="30675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2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(</a:t>
            </a:r>
            <a:r>
              <a:rPr lang="he-IL" sz="14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מצורפת מצגת פתיחה לסוגת המשלים)  </a:t>
            </a:r>
            <a:endParaRPr lang="en-US" sz="12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16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1 - משל שני הזאבים </a:t>
            </a:r>
            <a:endParaRPr lang="en-US" sz="16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16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2 - האריה והעכבר </a:t>
            </a:r>
            <a:endParaRPr lang="en-US" sz="16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16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3 - לצאת ידי הכול </a:t>
            </a:r>
            <a:endParaRPr lang="en-US" sz="16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16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4 - הילד שצעק זאב, זאב </a:t>
            </a:r>
            <a:endParaRPr lang="en-US" sz="16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16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5- הצרצר והנמלה </a:t>
            </a:r>
            <a:endParaRPr lang="en-US" sz="16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3328234-73A1-59FF-0DD3-64BF0CD340A7}"/>
              </a:ext>
            </a:extLst>
          </p:cNvPr>
          <p:cNvSpPr txBox="1"/>
          <p:nvPr/>
        </p:nvSpPr>
        <p:spPr>
          <a:xfrm>
            <a:off x="3445567" y="2521466"/>
            <a:ext cx="2438400" cy="30673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היחידה כוללת: כתיבת רשימה, הכנת מתכונים, הוראות וכללים למשחק כדורגל, התנהגות במקרה של שריפה, </a:t>
            </a:r>
            <a:endParaRPr lang="en-US" sz="18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הוראות לתמרורים ואיורים.  </a:t>
            </a:r>
            <a:endParaRPr lang="en-US" sz="18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39541A9-C820-8E30-3030-92127821DE20}"/>
              </a:ext>
            </a:extLst>
          </p:cNvPr>
          <p:cNvSpPr txBox="1"/>
          <p:nvPr/>
        </p:nvSpPr>
        <p:spPr>
          <a:xfrm>
            <a:off x="1007163" y="2716696"/>
            <a:ext cx="204083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ליחידה זו מצורפת מצגת מלווה למידה</a:t>
            </a:r>
            <a:endParaRPr lang="he-IL" sz="2000" dirty="0">
              <a:latin typeface="Heebo Medium" panose="00000600000000000000" pitchFamily="2" charset="-79"/>
              <a:cs typeface="Heebo Medium" panose="00000600000000000000" pitchFamily="2" charset="-79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7264E1C-30E3-62A9-AF22-6141F8624899}"/>
              </a:ext>
            </a:extLst>
          </p:cNvPr>
          <p:cNvSpPr txBox="1"/>
          <p:nvPr/>
        </p:nvSpPr>
        <p:spPr>
          <a:xfrm>
            <a:off x="8958470" y="1696278"/>
            <a:ext cx="237213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סיפורי עם/סיפור עממי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1DED4D6-C6C1-FC1E-4B46-B78FD8B6CEB9}"/>
              </a:ext>
            </a:extLst>
          </p:cNvPr>
          <p:cNvSpPr txBox="1"/>
          <p:nvPr/>
        </p:nvSpPr>
        <p:spPr>
          <a:xfrm>
            <a:off x="6301409" y="1696277"/>
            <a:ext cx="237213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משלים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D8FE3BC-EB55-7B90-9C09-530499C1040E}"/>
              </a:ext>
            </a:extLst>
          </p:cNvPr>
          <p:cNvSpPr txBox="1"/>
          <p:nvPr/>
        </p:nvSpPr>
        <p:spPr>
          <a:xfrm>
            <a:off x="3551586" y="1442137"/>
            <a:ext cx="2445025" cy="88870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Heebo ExtraBold" panose="00000900000000000000" pitchFamily="2" charset="-79"/>
                <a:ea typeface="Calibri" panose="020F0502020204030204" pitchFamily="34" charset="0"/>
                <a:cs typeface="Heebo ExtraBold" panose="00000900000000000000" pitchFamily="2" charset="-79"/>
              </a:rPr>
              <a:t>טקסטים מדריכים מפעילים</a:t>
            </a:r>
            <a:endParaRPr lang="en-US" sz="1800" dirty="0">
              <a:effectLst/>
              <a:latin typeface="Heebo ExtraBold" panose="00000900000000000000" pitchFamily="2" charset="-79"/>
              <a:ea typeface="Calibri" panose="020F0502020204030204" pitchFamily="34" charset="0"/>
              <a:cs typeface="Heebo ExtraBold" panose="00000900000000000000" pitchFamily="2" charset="-79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16D53377-377D-C7E2-3395-B244FB0EF8ED}"/>
              </a:ext>
            </a:extLst>
          </p:cNvPr>
          <p:cNvSpPr txBox="1"/>
          <p:nvPr/>
        </p:nvSpPr>
        <p:spPr>
          <a:xfrm>
            <a:off x="914400" y="1710131"/>
            <a:ext cx="2073967" cy="4717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Heebo ExtraBold" panose="00000900000000000000" pitchFamily="2" charset="-79"/>
                <a:ea typeface="Calibri" panose="020F0502020204030204" pitchFamily="34" charset="0"/>
                <a:cs typeface="Heebo ExtraBold" panose="00000900000000000000" pitchFamily="2" charset="-79"/>
              </a:rPr>
              <a:t>המכתב האישי</a:t>
            </a:r>
            <a:endParaRPr lang="en-US" sz="1800" dirty="0">
              <a:effectLst/>
              <a:latin typeface="Heebo ExtraBold" panose="00000900000000000000" pitchFamily="2" charset="-79"/>
              <a:ea typeface="Calibri" panose="020F0502020204030204" pitchFamily="34" charset="0"/>
              <a:cs typeface="Heebo ExtraBold" panose="00000900000000000000" pitchFamily="2" charset="-79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506DF5DA-EE4E-1071-B320-D997EEAB430F}"/>
              </a:ext>
            </a:extLst>
          </p:cNvPr>
          <p:cNvSpPr txBox="1"/>
          <p:nvPr/>
        </p:nvSpPr>
        <p:spPr>
          <a:xfrm>
            <a:off x="2345635" y="318052"/>
            <a:ext cx="769951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dirty="0">
                <a:latin typeface="Heebo Medium" panose="00000600000000000000" pitchFamily="2" charset="-79"/>
                <a:cs typeface="Heebo Medium" panose="00000600000000000000" pitchFamily="2" charset="-79"/>
              </a:rPr>
              <a:t>סוגות ונושאי יחידות הלימוד</a:t>
            </a:r>
          </a:p>
        </p:txBody>
      </p:sp>
    </p:spTree>
    <p:extLst>
      <p:ext uri="{BB962C8B-B14F-4D97-AF65-F5344CB8AC3E}">
        <p14:creationId xmlns:p14="http://schemas.microsoft.com/office/powerpoint/2010/main" val="387367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DE3C8E-0D55-9B33-68F9-F098F8A5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2E8ADC2-9557-8F99-4E6A-CAF3301EF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" y="0"/>
            <a:ext cx="12192000" cy="6858000"/>
          </a:xfr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9DAD427-4844-5C00-EB00-9FD404BB599D}"/>
              </a:ext>
            </a:extLst>
          </p:cNvPr>
          <p:cNvSpPr txBox="1"/>
          <p:nvPr/>
        </p:nvSpPr>
        <p:spPr>
          <a:xfrm>
            <a:off x="2345635" y="318052"/>
            <a:ext cx="769951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dirty="0">
                <a:latin typeface="Heebo Medium" panose="00000600000000000000" pitchFamily="2" charset="-79"/>
                <a:cs typeface="Heebo Medium" panose="00000600000000000000" pitchFamily="2" charset="-79"/>
              </a:rPr>
              <a:t>סוגות ונושאי יחידות הלימוד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B211B74-129D-E010-7B0D-07931795289E}"/>
              </a:ext>
            </a:extLst>
          </p:cNvPr>
          <p:cNvSpPr txBox="1"/>
          <p:nvPr/>
        </p:nvSpPr>
        <p:spPr>
          <a:xfrm>
            <a:off x="8872331" y="2482967"/>
            <a:ext cx="2345634" cy="2258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4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(מצורפת מצגת כללית לטקסט סיפורי)</a:t>
            </a:r>
            <a:endParaRPr lang="en-US" sz="14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1 - אף פעם לא מאוחר </a:t>
            </a:r>
            <a:endParaRPr lang="en-US" sz="18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2 -האופה והאיש העני </a:t>
            </a:r>
            <a:endParaRPr lang="en-US" sz="18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3 - המתנה של מרים </a:t>
            </a:r>
            <a:endParaRPr lang="en-US" sz="18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A389D5C-8D20-5A9D-92F7-A8DDDE51E2DD}"/>
              </a:ext>
            </a:extLst>
          </p:cNvPr>
          <p:cNvSpPr txBox="1"/>
          <p:nvPr/>
        </p:nvSpPr>
        <p:spPr>
          <a:xfrm>
            <a:off x="6096000" y="2463592"/>
            <a:ext cx="2610679" cy="3388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2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(מצורפת מצגת כללית לטקסט </a:t>
            </a:r>
            <a:r>
              <a:rPr lang="he-IL" sz="1200" dirty="0" err="1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מידעי</a:t>
            </a:r>
            <a:r>
              <a:rPr lang="he-IL" sz="12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)</a:t>
            </a:r>
            <a:endParaRPr lang="en-US" sz="12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1 - בתים                                      </a:t>
            </a:r>
            <a:r>
              <a:rPr lang="he-IL" sz="12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(מצורפת מצגת)</a:t>
            </a:r>
            <a:endParaRPr lang="en-US" sz="12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2 - למה לבעלי חיים יש זנב? </a:t>
            </a:r>
            <a:endParaRPr lang="en-US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3 - שפעת </a:t>
            </a:r>
            <a:endParaRPr lang="en-US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4 - המצאת הכסף                          </a:t>
            </a:r>
            <a:r>
              <a:rPr lang="he-IL" sz="12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(מצורפת מצגת)</a:t>
            </a:r>
            <a:endParaRPr lang="en-US" sz="16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5927793-F52F-1A1A-8D38-68535D0D0958}"/>
              </a:ext>
            </a:extLst>
          </p:cNvPr>
          <p:cNvSpPr txBox="1"/>
          <p:nvPr/>
        </p:nvSpPr>
        <p:spPr>
          <a:xfrm>
            <a:off x="3425688" y="2463592"/>
            <a:ext cx="2610678" cy="36215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0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ראש השנה.                         </a:t>
            </a:r>
            <a:r>
              <a:rPr lang="he-IL" sz="14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(מצורפות שתי מצגות)</a:t>
            </a:r>
            <a:endParaRPr lang="en-US" sz="14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0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רמדאן ועיד אל פיטר.         </a:t>
            </a:r>
            <a:r>
              <a:rPr lang="he-IL" sz="14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(מצורפת מצגת)</a:t>
            </a:r>
            <a:endParaRPr lang="en-US" sz="14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0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חג המולד וחגי האור.         </a:t>
            </a:r>
            <a:r>
              <a:rPr lang="he-IL" sz="14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(מצורפת מצגת)</a:t>
            </a:r>
            <a:endParaRPr lang="en-US" sz="14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0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חנוכה                                 </a:t>
            </a:r>
            <a:r>
              <a:rPr lang="he-IL" sz="14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(מצורפת מצגת)</a:t>
            </a:r>
            <a:endParaRPr lang="en-US" sz="14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0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חג הסיגד                            </a:t>
            </a:r>
            <a:r>
              <a:rPr lang="he-IL" sz="14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(מצורפת מצגת)</a:t>
            </a:r>
            <a:endParaRPr lang="en-US" sz="14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>
              <a:lnSpc>
                <a:spcPct val="100000"/>
              </a:lnSpc>
              <a:spcAft>
                <a:spcPts val="800"/>
              </a:spcAft>
            </a:pPr>
            <a:r>
              <a:rPr lang="he-IL" sz="1800" dirty="0" err="1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נובי</a:t>
            </a:r>
            <a:r>
              <a:rPr lang="he-IL" sz="18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 </a:t>
            </a:r>
            <a:r>
              <a:rPr lang="he-IL" sz="1800" dirty="0" err="1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גוד</a:t>
            </a:r>
            <a:r>
              <a:rPr lang="he-IL" sz="18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                               </a:t>
            </a:r>
            <a:r>
              <a:rPr lang="he-IL" sz="1400" dirty="0"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(מצורפת מצגת)</a:t>
            </a:r>
            <a:endParaRPr lang="en-US" sz="1800" dirty="0"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BE322E6-B14C-402B-330F-86D39D20AABE}"/>
              </a:ext>
            </a:extLst>
          </p:cNvPr>
          <p:cNvSpPr txBox="1"/>
          <p:nvPr/>
        </p:nvSpPr>
        <p:spPr>
          <a:xfrm>
            <a:off x="9090991" y="1908313"/>
            <a:ext cx="2126974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סיפורים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3E64313-0A8C-528D-DBBE-736575F9664B}"/>
              </a:ext>
            </a:extLst>
          </p:cNvPr>
          <p:cNvSpPr txBox="1"/>
          <p:nvPr/>
        </p:nvSpPr>
        <p:spPr>
          <a:xfrm>
            <a:off x="6155636" y="1883535"/>
            <a:ext cx="254773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טקסטים </a:t>
            </a:r>
            <a:r>
              <a:rPr lang="he-IL" sz="2400" dirty="0" err="1">
                <a:latin typeface="Heebo ExtraBold" panose="00000900000000000000" pitchFamily="2" charset="-79"/>
                <a:cs typeface="Heebo ExtraBold" panose="00000900000000000000" pitchFamily="2" charset="-79"/>
              </a:rPr>
              <a:t>מידעיים</a:t>
            </a:r>
            <a:endParaRPr lang="he-IL" sz="2400" dirty="0">
              <a:latin typeface="Heebo ExtraBold" panose="00000900000000000000" pitchFamily="2" charset="-79"/>
              <a:cs typeface="Heebo ExtraBold" panose="00000900000000000000" pitchFamily="2" charset="-79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F32FD585-0338-C54B-0135-61DF4A98F67C}"/>
              </a:ext>
            </a:extLst>
          </p:cNvPr>
          <p:cNvSpPr txBox="1"/>
          <p:nvPr/>
        </p:nvSpPr>
        <p:spPr>
          <a:xfrm>
            <a:off x="3515139" y="1883534"/>
            <a:ext cx="254773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חגים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D1E3F9F0-B17E-98FC-9855-6AB5118F2B84}"/>
              </a:ext>
            </a:extLst>
          </p:cNvPr>
          <p:cNvSpPr txBox="1"/>
          <p:nvPr/>
        </p:nvSpPr>
        <p:spPr>
          <a:xfrm>
            <a:off x="1099930" y="2482967"/>
            <a:ext cx="2266124" cy="32855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בחירת הטקסט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גירוי/טריגר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דפי עבודה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שימוש במצגות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מבדק/מבחן הצלחה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תבניות משחק</a:t>
            </a:r>
            <a:endParaRPr lang="he-IL" dirty="0">
              <a:latin typeface="Heebo ExtraBold" panose="00000900000000000000" pitchFamily="2" charset="-79"/>
              <a:cs typeface="Heebo ExtraBold" panose="00000900000000000000" pitchFamily="2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F9348173-1AE8-CE14-B4FA-B9EFBFFC1687}"/>
              </a:ext>
            </a:extLst>
          </p:cNvPr>
          <p:cNvSpPr txBox="1"/>
          <p:nvPr/>
        </p:nvSpPr>
        <p:spPr>
          <a:xfrm rot="20512497">
            <a:off x="664647" y="1320171"/>
            <a:ext cx="2964411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אפשרויות בחירה</a:t>
            </a:r>
          </a:p>
        </p:txBody>
      </p:sp>
    </p:spTree>
    <p:extLst>
      <p:ext uri="{BB962C8B-B14F-4D97-AF65-F5344CB8AC3E}">
        <p14:creationId xmlns:p14="http://schemas.microsoft.com/office/powerpoint/2010/main" val="193120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9002ED-AA1E-186E-8B92-A42C3A2D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0AB03997-420E-E4BA-B469-EBE2A4A10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C0FE935-A111-EAE3-053C-2B9E715C1E5E}"/>
              </a:ext>
            </a:extLst>
          </p:cNvPr>
          <p:cNvSpPr txBox="1"/>
          <p:nvPr/>
        </p:nvSpPr>
        <p:spPr>
          <a:xfrm>
            <a:off x="5589104" y="365125"/>
            <a:ext cx="576469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rgbClr val="92D050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מעגל הלמידה</a:t>
            </a:r>
          </a:p>
        </p:txBody>
      </p:sp>
      <p:graphicFrame>
        <p:nvGraphicFramePr>
          <p:cNvPr id="7" name="Diagram 2">
            <a:extLst>
              <a:ext uri="{FF2B5EF4-FFF2-40B4-BE49-F238E27FC236}">
                <a16:creationId xmlns:a16="http://schemas.microsoft.com/office/drawing/2014/main" id="{768BA975-CFC6-C978-AB5C-6E3B330AD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071223"/>
              </p:ext>
            </p:extLst>
          </p:nvPr>
        </p:nvGraphicFramePr>
        <p:xfrm>
          <a:off x="5353878" y="1380789"/>
          <a:ext cx="6361044" cy="521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161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77524E-2DD6-83DA-4AB7-0DC00C9B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56FFD76F-E806-AA54-8F30-CC3FAF887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104"/>
          </a:xfr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05D2FD8-70BA-F80A-375E-D6C75A557247}"/>
              </a:ext>
            </a:extLst>
          </p:cNvPr>
          <p:cNvSpPr txBox="1"/>
          <p:nvPr/>
        </p:nvSpPr>
        <p:spPr>
          <a:xfrm>
            <a:off x="2968487" y="0"/>
            <a:ext cx="922351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dirty="0">
                <a:solidFill>
                  <a:srgbClr val="002060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טריגר.. גירוי לפתיחת נושא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7DEE7DF-267B-55E2-1321-B7FCDB12546E}"/>
              </a:ext>
            </a:extLst>
          </p:cNvPr>
          <p:cNvSpPr txBox="1"/>
          <p:nvPr/>
        </p:nvSpPr>
        <p:spPr>
          <a:xfrm>
            <a:off x="8451574" y="1270983"/>
            <a:ext cx="290222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dirty="0">
                <a:solidFill>
                  <a:srgbClr val="7030A0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למה צריך טריגר?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0144547F-13D8-57C2-610B-78BC34001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311" y="2734972"/>
            <a:ext cx="8613885" cy="4572109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63A724D-183C-D38D-B505-710D3A4D4B04}"/>
              </a:ext>
            </a:extLst>
          </p:cNvPr>
          <p:cNvSpPr txBox="1"/>
          <p:nvPr/>
        </p:nvSpPr>
        <p:spPr>
          <a:xfrm>
            <a:off x="8862391" y="3458556"/>
            <a:ext cx="208059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dirty="0">
                <a:solidFill>
                  <a:srgbClr val="7030A0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כיצד בונים טריגר?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E4BEB06-2E4E-8057-0315-EB856E7849D8}"/>
              </a:ext>
            </a:extLst>
          </p:cNvPr>
          <p:cNvSpPr txBox="1"/>
          <p:nvPr/>
        </p:nvSpPr>
        <p:spPr>
          <a:xfrm>
            <a:off x="5401090" y="1260462"/>
            <a:ext cx="290222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>
                <a:solidFill>
                  <a:srgbClr val="7030A0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סוגי טריגרים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E94FE367-A68E-BBA1-7F23-62468FCB89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35" t="20299" b="6486"/>
          <a:stretch/>
        </p:blipFill>
        <p:spPr>
          <a:xfrm>
            <a:off x="232204" y="917740"/>
            <a:ext cx="4236804" cy="20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9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2A456EE-6DDC-C7DA-67E4-F3D711EE2B8C}"/>
              </a:ext>
            </a:extLst>
          </p:cNvPr>
          <p:cNvSpPr txBox="1"/>
          <p:nvPr/>
        </p:nvSpPr>
        <p:spPr>
          <a:xfrm>
            <a:off x="107879" y="159027"/>
            <a:ext cx="11872086" cy="73182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e-I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סוגת סיפורי עם /הסיפור העממי   יחידת לימוד 2     סיפור עם אתיופי – גילוי הקפה רמה א' </a:t>
            </a:r>
            <a:r>
              <a:rPr lang="he-I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1600" b="1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ג</a:t>
            </a:r>
            <a:r>
              <a:rPr lang="he-I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ִּלּוּי הַקָּפֶה - רוֹעֵה הַצֹּאן </a:t>
            </a:r>
            <a:r>
              <a:rPr lang="he-IL" sz="1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קְלָאדִי</a:t>
            </a:r>
            <a:r>
              <a:rPr lang="he-I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וְהַכְּבָשִׂים הַמְּרַקְּדוֹת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זֶהוּ סִפּוּר עִם -- אַגָּדָה עַל גִּלּוּי מְקוֹר הַקָּפֶה בִּדְרוֹם מַעֲרַב אֶתְיוֹפְּיָה, בְּאֵזוֹר הַנִּקְרָא </a:t>
            </a:r>
            <a:r>
              <a:rPr lang="he-IL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קָאפֶא</a:t>
            </a: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16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kaffa</a:t>
            </a:r>
            <a:r>
              <a:rPr lang="en-US" sz="16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1-הַסִּפּוּר מְסַפֵּר עַל רוֹעֵה צֹאן אֶתְיוֹפִּי בְּשֵׁם </a:t>
            </a:r>
            <a:r>
              <a:rPr lang="he-IL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קְלָאדִי</a:t>
            </a: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, שֶׁהִבְחִין (רָאָה) יוֹם אֶחָד שֶׁהַכְּבָשִׂים שֶׁלּוֹ הָרְגוּעוֹת בְּדֶרֶךְ כְּלָל, חַסְרוֹת מְנוּחָה (לֹא רְגוּעוֹת) וּמְרַקְּדוֹת בְּצוּרָה מוּזָרָה, לְאַחַר שֶׁאָכְלוּ מֵעֵץ לֹא מֻכָּר בַּעַל פֵּרוֹת אֲדֻמִּים שֶׁמָּצְאוּ בְּשֶׁטַח הַמִּרְעֶה.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2-קְלָאדִי הַסַּקְרָן נִסָּה לֶאֱכֹל בְּעַצְמוֹ אֶת הַפְּרִי הַמּוּזָר, וְהַהַשְׁפָּעָה שֶׁל הַפְּרִי שֶׁאָכַל לֹא אֵחֲרָה לְהַגִּיעַ.  </a:t>
            </a:r>
            <a:r>
              <a:rPr lang="he-IL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קְלָאדִי</a:t>
            </a: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הִרְגִּישׁ מָלֵא מֶרֶץ וְאֵנֶרְגִּיָּה וּכְמוֹ הַכְּבָשִׂים, הֵחֵל גַּם הוּא לְרַקֵּד בְּשִׂמְחָה בְּיַחַד עִם כְּבָשָׂיו.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3-קְלָאדִי לָקַח אֶת הַפֵּרוֹת וְהֵבִיא אוֹתָם לְאִישׁ הַדָּת הַמַּנְהִיג הָרוּחָנִי שֶׁל הַכְּפָר עַל-מְנַת </a:t>
            </a:r>
            <a:r>
              <a:rPr lang="he-IL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שֶׁיִּבְדֹּק</a:t>
            </a: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אוֹתָם. הוּא סִפֵּר לוֹ עַל הָעֵץ הַמּוּזָר שֶׁפֵּרוֹתָיו מַמְרִיצִים.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4-אִישׁ הַדָּת הִקְשִׁיב וְכַעַס מְאוֹד. הוּא אָמַר, שֶׁפֵּרוֹת אֵלּוּ הֵם מַעֲשֵׂה יְדֵי הַשָּׂטָן בִּגְלַל צִבְעָם הָאָדֹם וְהַשְׁפָּעָתָם עַל </a:t>
            </a:r>
            <a:r>
              <a:rPr lang="he-IL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קְלָאדִי</a:t>
            </a: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וּכְבָשָׂיו.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5- בְּכַעֲסוֹ, הוּא זָרַק אֶת הַפֵּרוֹת לָאֵשׁ מְדוּרַת הַכְּפָר. לְפֶתַע , רֵיחַ נִפְלָא הִתְפַּשֵּׁט </a:t>
            </a:r>
            <a:r>
              <a:rPr lang="he-IL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בָּאֲוִיר</a:t>
            </a: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, וְאַנְשֵׁי הַכְּפָר הִגִּיעוּ בְּרִיצָה מִכָּל כִּוּוּן לַמְּדוּרָה. הֵם רָצוּ לָדַעַת מַה מֵפִיץ (מְפַזֵּר) רֵיחַ כָּל כָּךְ טוֹב </a:t>
            </a:r>
            <a:r>
              <a:rPr lang="he-IL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בָּאֲוִיר</a:t>
            </a: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e-IL" sz="1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6-אַנְשֵׁי הַכְּפָר מִהֲרוּ לְהוֹצִיא אֶת פּוֹלֵי הַקָּפֶה הַקְּלוּיִים (</a:t>
            </a:r>
            <a:r>
              <a:rPr lang="he-IL" sz="16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הַמְּיֻבָּשִׁים</a:t>
            </a:r>
            <a:r>
              <a:rPr lang="he-IL" sz="1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16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וְהַמֻּשְׁחָמִים</a:t>
            </a:r>
            <a:r>
              <a:rPr lang="he-IL" sz="1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)  מֵהָאֵשׁ וְהֵחֵלּוּ </a:t>
            </a:r>
            <a:r>
              <a:rPr lang="he-IL" sz="16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לִלְעֹס</a:t>
            </a:r>
            <a:r>
              <a:rPr lang="he-IL" sz="16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 אוֹתָם. אִישׁ הַדָּת שָׂם אֶת פּוֹלֵי הַקָּפֶה </a:t>
            </a:r>
            <a:endParaRPr lang="he-IL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הַקְּלוּיִים בְּכוֹס מַיִם חַמִּים וּלְפֶתַע הִרְגִּישׁ מָלֵא מֶרֶץ וְאֵנֶרְגִּיָּה וְכָל </a:t>
            </a:r>
            <a:r>
              <a:rPr lang="he-IL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עֲיֵפוּתו</a:t>
            </a: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ֹ נֶעֶלְמָה.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7-אִישׁ הַדָּת הוֹדִיעַ כִּי הַפֵּרוֹת הָאֲדֻמִּים הֵם בְּעֶצֶם מַתָּנָה מֻפְלָאָה (נֶהְדֶּרֶת, שֶׁהִיא פֶּלֶא, מַדְהִימָה) מֵהָאֵלִים הַנְּדִיבִים ( טוֹבֵי לֵב, נוֹתְנִים בְּיָד רְחָבָה, לֹא קַמְצָנִים)   וְכָךְ כָּל אַנְשֵׁי הַכְּפָר הֵבִינוּ שֶׁרוֹעֵה הַצֹּאן </a:t>
            </a:r>
            <a:r>
              <a:rPr lang="he-IL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קְלָאדִי</a:t>
            </a:r>
            <a:r>
              <a:rPr lang="he-I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גִּלָּה מַשְׁקֶה חָדָשׁ. </a:t>
            </a:r>
            <a:r>
              <a:rPr lang="he-I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כָּךְ גִּלּוּ אֶת הַקָּפֶה.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724DA32-B94E-5EA3-612F-198006EEF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8" y="159027"/>
            <a:ext cx="1312047" cy="96740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3142A7B-7E8A-9C2A-664E-8065BBE57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96" y="258418"/>
            <a:ext cx="926672" cy="682811"/>
          </a:xfrm>
          <a:prstGeom prst="rect">
            <a:avLst/>
          </a:prstGeom>
        </p:spPr>
      </p:pic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F0A3CA2B-D491-8FFF-E152-2A485049B799}"/>
              </a:ext>
            </a:extLst>
          </p:cNvPr>
          <p:cNvSpPr/>
          <p:nvPr/>
        </p:nvSpPr>
        <p:spPr>
          <a:xfrm>
            <a:off x="9793357" y="159027"/>
            <a:ext cx="2014330" cy="463825"/>
          </a:xfrm>
          <a:prstGeom prst="roundRect">
            <a:avLst/>
          </a:prstGeom>
          <a:solidFill>
            <a:srgbClr val="A720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C82FD9E-36F9-BAFC-6D81-45A63296943F}"/>
              </a:ext>
            </a:extLst>
          </p:cNvPr>
          <p:cNvSpPr txBox="1"/>
          <p:nvPr/>
        </p:nvSpPr>
        <p:spPr>
          <a:xfrm>
            <a:off x="10270435" y="165894"/>
            <a:ext cx="12457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bg1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הקניה</a:t>
            </a:r>
          </a:p>
        </p:txBody>
      </p:sp>
    </p:spTree>
    <p:extLst>
      <p:ext uri="{BB962C8B-B14F-4D97-AF65-F5344CB8AC3E}">
        <p14:creationId xmlns:p14="http://schemas.microsoft.com/office/powerpoint/2010/main" val="200513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A9B5AC0C-57B7-A00F-BDC6-ABBB542E2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4C6B258-08DC-7433-F113-24CFCDB6E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862471" cy="2334497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8286F0D-AE15-6E9F-92A1-5EA4CC3859F9}"/>
              </a:ext>
            </a:extLst>
          </p:cNvPr>
          <p:cNvSpPr txBox="1"/>
          <p:nvPr/>
        </p:nvSpPr>
        <p:spPr>
          <a:xfrm>
            <a:off x="2372139" y="291548"/>
            <a:ext cx="854765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>
                <a:solidFill>
                  <a:srgbClr val="002060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סוגי המשימות בדפי העבודה והפעילויות המוצעות 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EAC98DE-E2CA-FC7F-5534-4843A07EEF62}"/>
              </a:ext>
            </a:extLst>
          </p:cNvPr>
          <p:cNvSpPr txBox="1"/>
          <p:nvPr/>
        </p:nvSpPr>
        <p:spPr>
          <a:xfrm>
            <a:off x="8799442" y="2493672"/>
            <a:ext cx="2531166" cy="32313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4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שאלות רב בררה.</a:t>
            </a:r>
            <a:endParaRPr lang="en-US" sz="14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4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שאלות נכון/לא נכון.</a:t>
            </a:r>
            <a:endParaRPr lang="en-US" sz="14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4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שאלות פתוחות – הפנייה לתשובות בטקסט .</a:t>
            </a:r>
            <a:endParaRPr lang="en-US" sz="14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4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השלמת משפטים (מחסן מילים)</a:t>
            </a:r>
            <a:endParaRPr lang="en-US" sz="14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4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סידור משפטים לפי סדר הקטע.</a:t>
            </a:r>
            <a:endParaRPr lang="en-US" sz="14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4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מתיחת קווים בין מילים.</a:t>
            </a:r>
            <a:endParaRPr lang="en-US" sz="14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4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הקפה בעיגול של תשובה נכונה.</a:t>
            </a:r>
            <a:endParaRPr lang="en-US" sz="14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4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פירוש מילים, מילים והיפוכן.</a:t>
            </a:r>
            <a:endParaRPr lang="en-US" sz="14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07000"/>
              </a:lnSpc>
              <a:spcAft>
                <a:spcPts val="0"/>
              </a:spcAft>
            </a:pPr>
            <a:r>
              <a:rPr lang="he-IL" sz="14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משימות עם תמונות.</a:t>
            </a:r>
            <a:endParaRPr lang="en-US" sz="14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0F24542-95AC-6A19-CE9A-B522613C7989}"/>
              </a:ext>
            </a:extLst>
          </p:cNvPr>
          <p:cNvSpPr txBox="1"/>
          <p:nvPr/>
        </p:nvSpPr>
        <p:spPr>
          <a:xfrm>
            <a:off x="6453809" y="2703443"/>
            <a:ext cx="2093843" cy="25506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8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ספר במילים שלך...</a:t>
            </a:r>
            <a:endParaRPr lang="en-US" sz="18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8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מה דעתך על...</a:t>
            </a:r>
            <a:endParaRPr lang="en-US" sz="18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8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תן דוגמה...</a:t>
            </a:r>
            <a:endParaRPr lang="en-US" sz="18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8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איך אתה היית נוהג?...</a:t>
            </a:r>
            <a:endParaRPr lang="en-US" sz="18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8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מה למדת על..</a:t>
            </a:r>
            <a:endParaRPr lang="en-US" sz="18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A8A85EA-F273-426B-17D9-72685C590EEF}"/>
              </a:ext>
            </a:extLst>
          </p:cNvPr>
          <p:cNvSpPr txBox="1"/>
          <p:nvPr/>
        </p:nvSpPr>
        <p:spPr>
          <a:xfrm>
            <a:off x="3392557" y="2334497"/>
            <a:ext cx="2531166" cy="41631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6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מילות שאלה - שאילת שאלות.</a:t>
            </a:r>
            <a:endParaRPr lang="en-US" sz="16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6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הכללה ופרטים.</a:t>
            </a:r>
            <a:endParaRPr lang="en-US" sz="16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6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מילה והיפוכה.</a:t>
            </a:r>
            <a:endParaRPr lang="en-US" sz="16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6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סמיכות.</a:t>
            </a:r>
            <a:endParaRPr lang="en-US" sz="16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6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סיבה ותוצאה.</a:t>
            </a:r>
            <a:endParaRPr lang="en-US" sz="16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6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טקסטים לא מילוליים – בעיקר תמונות ואיורים. </a:t>
            </a:r>
            <a:endParaRPr lang="en-US" sz="16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6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מילות קישור.</a:t>
            </a:r>
            <a:endParaRPr lang="en-US" sz="16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r" rtl="0">
              <a:lnSpc>
                <a:spcPct val="150000"/>
              </a:lnSpc>
              <a:spcAft>
                <a:spcPts val="0"/>
              </a:spcAft>
            </a:pPr>
            <a:r>
              <a:rPr lang="he-IL" sz="16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Calibri" panose="020F0502020204030204" pitchFamily="34" charset="0"/>
                <a:cs typeface="Heebo Medium" panose="00000600000000000000" pitchFamily="2" charset="-79"/>
              </a:rPr>
              <a:t>מילות יחס. </a:t>
            </a:r>
            <a:endParaRPr lang="en-US" sz="16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marL="457200" algn="just" rtl="1">
              <a:lnSpc>
                <a:spcPct val="150000"/>
              </a:lnSpc>
              <a:spcAft>
                <a:spcPts val="0"/>
              </a:spcAft>
            </a:pP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0AFC10F-CCEB-F78F-17A2-D76CF72E29AA}"/>
              </a:ext>
            </a:extLst>
          </p:cNvPr>
          <p:cNvSpPr txBox="1"/>
          <p:nvPr/>
        </p:nvSpPr>
        <p:spPr>
          <a:xfrm>
            <a:off x="1371600" y="2703443"/>
            <a:ext cx="1769167" cy="25473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sz="18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Times New Roman" panose="02020603050405020304" pitchFamily="18" charset="0"/>
                <a:cs typeface="Heebo Medium" panose="00000600000000000000" pitchFamily="2" charset="-79"/>
              </a:rPr>
              <a:t>זכר נקבה.</a:t>
            </a:r>
            <a:endParaRPr lang="en-US" sz="18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sz="18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Times New Roman" panose="02020603050405020304" pitchFamily="18" charset="0"/>
                <a:cs typeface="Heebo Medium" panose="00000600000000000000" pitchFamily="2" charset="-79"/>
              </a:rPr>
              <a:t>יחיד רבים. </a:t>
            </a:r>
            <a:endParaRPr lang="en-US" sz="18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sz="18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Times New Roman" panose="02020603050405020304" pitchFamily="18" charset="0"/>
                <a:cs typeface="Heebo Medium" panose="00000600000000000000" pitchFamily="2" charset="-79"/>
              </a:rPr>
              <a:t>שמות עצם.</a:t>
            </a:r>
            <a:endParaRPr lang="en-US" sz="18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sz="18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Times New Roman" panose="02020603050405020304" pitchFamily="18" charset="0"/>
                <a:cs typeface="Heebo Medium" panose="00000600000000000000" pitchFamily="2" charset="-79"/>
              </a:rPr>
              <a:t>מילות זמן.</a:t>
            </a:r>
            <a:endParaRPr lang="en-US" sz="18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sz="1800" dirty="0">
                <a:solidFill>
                  <a:srgbClr val="002060"/>
                </a:solidFill>
                <a:effectLst/>
                <a:latin typeface="Heebo Medium" panose="00000600000000000000" pitchFamily="2" charset="-79"/>
                <a:ea typeface="Times New Roman" panose="02020603050405020304" pitchFamily="18" charset="0"/>
                <a:cs typeface="Heebo Medium" panose="00000600000000000000" pitchFamily="2" charset="-79"/>
              </a:rPr>
              <a:t>פועל. </a:t>
            </a:r>
            <a:endParaRPr lang="en-US" sz="1800" dirty="0">
              <a:solidFill>
                <a:srgbClr val="002060"/>
              </a:solidFill>
              <a:effectLst/>
              <a:latin typeface="Heebo Medium" panose="00000600000000000000" pitchFamily="2" charset="-79"/>
              <a:ea typeface="Calibri" panose="020F0502020204030204" pitchFamily="34" charset="0"/>
              <a:cs typeface="Heebo Medium" panose="00000600000000000000" pitchFamily="2" charset="-79"/>
            </a:endParaRPr>
          </a:p>
          <a:p>
            <a:pPr marL="457200" algn="just" rtl="1">
              <a:lnSpc>
                <a:spcPct val="150000"/>
              </a:lnSpc>
              <a:spcAft>
                <a:spcPts val="0"/>
              </a:spcAft>
            </a:pP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2B759A99-F9F4-AC06-B24C-6B259B5B6B4E}"/>
              </a:ext>
            </a:extLst>
          </p:cNvPr>
          <p:cNvSpPr txBox="1"/>
          <p:nvPr/>
        </p:nvSpPr>
        <p:spPr>
          <a:xfrm>
            <a:off x="8799442" y="1908313"/>
            <a:ext cx="27431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7030A0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סוגי משימות ופעילויות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547CA4E-2C32-57D8-5A69-0ACC1092B18F}"/>
              </a:ext>
            </a:extLst>
          </p:cNvPr>
          <p:cNvSpPr txBox="1"/>
          <p:nvPr/>
        </p:nvSpPr>
        <p:spPr>
          <a:xfrm>
            <a:off x="6096000" y="1778534"/>
            <a:ext cx="3140761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algn="ctr" rtl="1">
              <a:lnSpc>
                <a:spcPct val="150000"/>
              </a:lnSpc>
              <a:spcAft>
                <a:spcPts val="0"/>
              </a:spcAft>
            </a:pPr>
            <a:r>
              <a:rPr lang="he-IL" sz="2000" b="1" dirty="0">
                <a:solidFill>
                  <a:srgbClr val="7030A0"/>
                </a:solidFill>
                <a:effectLst/>
                <a:latin typeface="Heebo ExtraBold" panose="00000900000000000000" pitchFamily="2" charset="-79"/>
                <a:ea typeface="Times New Roman" panose="02020603050405020304" pitchFamily="18" charset="0"/>
                <a:cs typeface="Heebo ExtraBold" panose="00000900000000000000" pitchFamily="2" charset="-79"/>
              </a:rPr>
              <a:t>משימות  ביצועי הבנה</a:t>
            </a:r>
            <a:endParaRPr lang="en-US" sz="2000" dirty="0">
              <a:solidFill>
                <a:srgbClr val="7030A0"/>
              </a:solidFill>
              <a:effectLst/>
              <a:latin typeface="Heebo ExtraBold" panose="00000900000000000000" pitchFamily="2" charset="-79"/>
              <a:ea typeface="Calibri" panose="020F0502020204030204" pitchFamily="34" charset="0"/>
              <a:cs typeface="Heebo ExtraBold" panose="00000900000000000000" pitchFamily="2" charset="-79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2CEC53CC-9021-1FB9-72B3-B6BC21845DEF}"/>
              </a:ext>
            </a:extLst>
          </p:cNvPr>
          <p:cNvSpPr txBox="1"/>
          <p:nvPr/>
        </p:nvSpPr>
        <p:spPr>
          <a:xfrm>
            <a:off x="3836505" y="1878658"/>
            <a:ext cx="17757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7030A0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מיומנויות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65F2206-6688-65F3-F4CB-34270172FF98}"/>
              </a:ext>
            </a:extLst>
          </p:cNvPr>
          <p:cNvSpPr txBox="1"/>
          <p:nvPr/>
        </p:nvSpPr>
        <p:spPr>
          <a:xfrm>
            <a:off x="2441710" y="1918805"/>
            <a:ext cx="76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7030A0"/>
                </a:solidFill>
                <a:latin typeface="Heebo ExtraBold" panose="00000900000000000000" pitchFamily="2" charset="-79"/>
                <a:cs typeface="Heebo ExtraBold" panose="00000900000000000000" pitchFamily="2" charset="-79"/>
              </a:rPr>
              <a:t>לשון</a:t>
            </a:r>
          </a:p>
        </p:txBody>
      </p:sp>
    </p:spTree>
    <p:extLst>
      <p:ext uri="{BB962C8B-B14F-4D97-AF65-F5344CB8AC3E}">
        <p14:creationId xmlns:p14="http://schemas.microsoft.com/office/powerpoint/2010/main" val="335305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5768B96-5502-DE6D-D715-B2A4B2C70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0"/>
            <a:ext cx="3477478" cy="34290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285DE60-F7B7-4907-09D9-A2974D5F0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44" t="4884" b="18987"/>
          <a:stretch/>
        </p:blipFill>
        <p:spPr>
          <a:xfrm>
            <a:off x="6745357" y="556591"/>
            <a:ext cx="5036091" cy="315401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648312E-4F44-DA75-F8D7-24DC303639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76" t="5269" b="22080"/>
          <a:stretch/>
        </p:blipFill>
        <p:spPr>
          <a:xfrm>
            <a:off x="6864626" y="3810000"/>
            <a:ext cx="4916822" cy="269681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9560CEE-0458-111C-D65E-873C9B2E92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32" b="38890"/>
          <a:stretch/>
        </p:blipFill>
        <p:spPr>
          <a:xfrm>
            <a:off x="363099" y="3458817"/>
            <a:ext cx="6289491" cy="31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100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12066</TotalTime>
  <Words>825</Words>
  <Application>Microsoft Office PowerPoint</Application>
  <PresentationFormat>מסך רחב</PresentationFormat>
  <Paragraphs>128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7" baseType="lpstr">
      <vt:lpstr>Arial</vt:lpstr>
      <vt:lpstr>Times New Roman</vt:lpstr>
      <vt:lpstr>Wingdings</vt:lpstr>
      <vt:lpstr>Heebo ExtraBold</vt:lpstr>
      <vt:lpstr>David</vt:lpstr>
      <vt:lpstr>Calibri</vt:lpstr>
      <vt:lpstr>Calibri Light</vt:lpstr>
      <vt:lpstr>Courier New</vt:lpstr>
      <vt:lpstr>Heebo Medium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עדנה מרום</dc:creator>
  <cp:lastModifiedBy>עדנה מרום</cp:lastModifiedBy>
  <cp:revision>5</cp:revision>
  <dcterms:created xsi:type="dcterms:W3CDTF">2023-01-08T09:38:40Z</dcterms:created>
  <dcterms:modified xsi:type="dcterms:W3CDTF">2023-01-22T05:07:34Z</dcterms:modified>
</cp:coreProperties>
</file>